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sldIdLst>
    <p:sldId id="256" r:id="rId5"/>
    <p:sldId id="271" r:id="rId6"/>
    <p:sldId id="352" r:id="rId7"/>
    <p:sldId id="269" r:id="rId8"/>
    <p:sldId id="360" r:id="rId9"/>
    <p:sldId id="410" r:id="rId10"/>
    <p:sldId id="431" r:id="rId11"/>
    <p:sldId id="433" r:id="rId12"/>
    <p:sldId id="434" r:id="rId13"/>
    <p:sldId id="354" r:id="rId14"/>
    <p:sldId id="257" r:id="rId15"/>
    <p:sldId id="377" r:id="rId16"/>
    <p:sldId id="378" r:id="rId17"/>
    <p:sldId id="380" r:id="rId18"/>
    <p:sldId id="381" r:id="rId19"/>
    <p:sldId id="382" r:id="rId20"/>
    <p:sldId id="272" r:id="rId21"/>
    <p:sldId id="386" r:id="rId22"/>
    <p:sldId id="309" r:id="rId23"/>
    <p:sldId id="436" r:id="rId24"/>
    <p:sldId id="388" r:id="rId25"/>
    <p:sldId id="390" r:id="rId26"/>
    <p:sldId id="392" r:id="rId27"/>
    <p:sldId id="394" r:id="rId28"/>
    <p:sldId id="425" r:id="rId29"/>
    <p:sldId id="355" r:id="rId30"/>
    <p:sldId id="261" r:id="rId31"/>
    <p:sldId id="408" r:id="rId32"/>
    <p:sldId id="409" r:id="rId33"/>
    <p:sldId id="411" r:id="rId34"/>
    <p:sldId id="412" r:id="rId35"/>
    <p:sldId id="413" r:id="rId36"/>
    <p:sldId id="296" r:id="rId37"/>
    <p:sldId id="276" r:id="rId38"/>
    <p:sldId id="277" r:id="rId39"/>
    <p:sldId id="275" r:id="rId40"/>
    <p:sldId id="282" r:id="rId41"/>
    <p:sldId id="288" r:id="rId42"/>
    <p:sldId id="415" r:id="rId43"/>
    <p:sldId id="407" r:id="rId44"/>
    <p:sldId id="420" r:id="rId45"/>
    <p:sldId id="421" r:id="rId46"/>
    <p:sldId id="422" r:id="rId47"/>
    <p:sldId id="414" r:id="rId48"/>
    <p:sldId id="356" r:id="rId49"/>
    <p:sldId id="395" r:id="rId50"/>
    <p:sldId id="406" r:id="rId51"/>
    <p:sldId id="396" r:id="rId52"/>
    <p:sldId id="397" r:id="rId53"/>
    <p:sldId id="399" r:id="rId54"/>
    <p:sldId id="400" r:id="rId55"/>
    <p:sldId id="401" r:id="rId56"/>
    <p:sldId id="403" r:id="rId57"/>
    <p:sldId id="357" r:id="rId58"/>
    <p:sldId id="367" r:id="rId59"/>
    <p:sldId id="368" r:id="rId60"/>
    <p:sldId id="366" r:id="rId61"/>
    <p:sldId id="358" r:id="rId62"/>
    <p:sldId id="369" r:id="rId63"/>
    <p:sldId id="370" r:id="rId64"/>
    <p:sldId id="371" r:id="rId65"/>
    <p:sldId id="372" r:id="rId66"/>
    <p:sldId id="365" r:id="rId67"/>
    <p:sldId id="438" r:id="rId68"/>
    <p:sldId id="439" r:id="rId69"/>
    <p:sldId id="359" r:id="rId70"/>
    <p:sldId id="437" r:id="rId71"/>
    <p:sldId id="417" r:id="rId72"/>
    <p:sldId id="418" r:id="rId73"/>
    <p:sldId id="423" r:id="rId74"/>
    <p:sldId id="419" r:id="rId75"/>
  </p:sldIdLst>
  <p:sldSz cx="9144000" cy="5143500" type="screen16x9"/>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928">
          <p15:clr>
            <a:srgbClr val="A4A3A4"/>
          </p15:clr>
        </p15:guide>
        <p15:guide id="2" orient="horz" pos="106">
          <p15:clr>
            <a:srgbClr val="A4A3A4"/>
          </p15:clr>
        </p15:guide>
        <p15:guide id="3" orient="horz" pos="2811">
          <p15:clr>
            <a:srgbClr val="A4A3A4"/>
          </p15:clr>
        </p15:guide>
        <p15:guide id="4" pos="391">
          <p15:clr>
            <a:srgbClr val="A4A3A4"/>
          </p15:clr>
        </p15:guide>
        <p15:guide id="5" pos="56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72"/>
    <a:srgbClr val="3F9C35"/>
    <a:srgbClr val="FFFFFF"/>
    <a:srgbClr val="34B233"/>
    <a:srgbClr val="000000"/>
    <a:srgbClr val="292929"/>
    <a:srgbClr val="D5D2CA"/>
    <a:srgbClr val="6AA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53" autoAdjust="0"/>
    <p:restoredTop sz="42839" autoAdjust="0"/>
  </p:normalViewPr>
  <p:slideViewPr>
    <p:cSldViewPr snapToGrid="0" showGuides="1">
      <p:cViewPr varScale="1">
        <p:scale>
          <a:sx n="48" d="100"/>
          <a:sy n="48" d="100"/>
        </p:scale>
        <p:origin x="2160" y="48"/>
      </p:cViewPr>
      <p:guideLst>
        <p:guide orient="horz" pos="928"/>
        <p:guide orient="horz" pos="106"/>
        <p:guide orient="horz" pos="2811"/>
        <p:guide pos="391"/>
        <p:guide pos="56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26-10-2023</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hemistry" TargetMode="External"/><Relationship Id="rId7" Type="http://schemas.openxmlformats.org/officeDocument/2006/relationships/hyperlink" Target="https://en.wikipedia.org/wiki/Chemical_engineerin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Biology" TargetMode="External"/><Relationship Id="rId5" Type="http://schemas.openxmlformats.org/officeDocument/2006/relationships/hyperlink" Target="https://en.wikipedia.org/wiki/Medicine" TargetMode="External"/><Relationship Id="rId4" Type="http://schemas.openxmlformats.org/officeDocument/2006/relationships/hyperlink" Target="https://en.wikipedia.org/wiki/Biochemistr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aunir.com/light-bites/illuminating-spectra-part-7/"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osapublishing.org/as/abstract.cfm?uri=as-39-3-491"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guifh.github.io/RNIR/SNV.html" TargetMode="External"/><Relationship Id="rId4" Type="http://schemas.openxmlformats.org/officeDocument/2006/relationships/hyperlink" Target="http://onlinelibrary.wiley.com/doi/10.1002/9783527612666.ch07/summary"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continue Hennie’s work </a:t>
            </a:r>
          </a:p>
        </p:txBody>
      </p:sp>
      <p:sp>
        <p:nvSpPr>
          <p:cNvPr id="4" name="Slide Number Placeholder 3"/>
          <p:cNvSpPr>
            <a:spLocks noGrp="1"/>
          </p:cNvSpPr>
          <p:nvPr>
            <p:ph type="sldNum" sz="quarter" idx="5"/>
          </p:nvPr>
        </p:nvSpPr>
        <p:spPr/>
        <p:txBody>
          <a:bodyPr/>
          <a:lstStyle/>
          <a:p>
            <a:fld id="{55D45D2F-C69D-4D90-B22B-9B2DC58DBD55}" type="slidenum">
              <a:rPr lang="nl-NL" smtClean="0"/>
              <a:t>1</a:t>
            </a:fld>
            <a:endParaRPr lang="nl-NL"/>
          </a:p>
        </p:txBody>
      </p:sp>
    </p:spTree>
    <p:extLst>
      <p:ext uri="{BB962C8B-B14F-4D97-AF65-F5344CB8AC3E}">
        <p14:creationId xmlns:p14="http://schemas.microsoft.com/office/powerpoint/2010/main" val="281055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b="1" dirty="0"/>
              <a:t>"Describe the variation in multivariate data through a small number of uncorrelated variables (Principal Components, PC).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Combines the original variables into a set of new variables in a way that the most information in the original data prevails in the new variables.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0" dirty="0"/>
              <a:t>Reduces dimensionality while preserving the maximum variance.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 PCs are uncorrelated and are ordered in a way that the first ones retain most of the variation present in the original set of variables.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New Latent Variables are constructed, variables that had not been measured</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The original variables are </a:t>
            </a:r>
            <a:r>
              <a:rPr lang="en-US" b="1" dirty="0" err="1"/>
              <a:t>proyected</a:t>
            </a:r>
            <a:r>
              <a:rPr lang="en-US" b="1" dirty="0"/>
              <a:t> into new Latent Variables</a:t>
            </a:r>
            <a:endParaRPr b="1" dirty="0"/>
          </a:p>
        </p:txBody>
      </p:sp>
      <p:sp>
        <p:nvSpPr>
          <p:cNvPr id="472" name="Google Shape;4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endParaRPr sz="1020" dirty="0"/>
          </a:p>
          <a:p>
            <a:pPr marL="0" lvl="0" indent="0" algn="l" rtl="0">
              <a:lnSpc>
                <a:spcPct val="80000"/>
              </a:lnSpc>
              <a:spcBef>
                <a:spcPts val="0"/>
              </a:spcBef>
              <a:spcAft>
                <a:spcPts val="0"/>
              </a:spcAft>
              <a:buNone/>
            </a:pPr>
            <a:endParaRPr lang="es-ES" sz="1020" dirty="0"/>
          </a:p>
          <a:p>
            <a:pPr marL="0" lvl="0" indent="0" algn="l" rtl="0">
              <a:lnSpc>
                <a:spcPct val="80000"/>
              </a:lnSpc>
              <a:spcBef>
                <a:spcPts val="0"/>
              </a:spcBef>
              <a:spcAft>
                <a:spcPts val="0"/>
              </a:spcAft>
              <a:buNone/>
            </a:pPr>
            <a:r>
              <a:rPr lang="en-US" sz="1020" b="1" dirty="0"/>
              <a:t>When using a variance threshold to eliminate a feature Y, </a:t>
            </a:r>
            <a:r>
              <a:rPr lang="en-US" sz="1020" dirty="0"/>
              <a:t>the number of features, also known as the dimensionality of the feature set, is reduced by one. </a:t>
            </a:r>
            <a:r>
              <a:rPr lang="en-US" sz="1020" b="1" dirty="0"/>
              <a:t>Geometrically, this corresponds to two-dimensional data, x-y, being projected onto the axis of the remaining feature X. A measure of the lost information is the projection error</a:t>
            </a:r>
            <a:r>
              <a:rPr lang="en-US" sz="1020" dirty="0"/>
              <a:t>, </a:t>
            </a:r>
            <a:r>
              <a:rPr lang="en-US" sz="1020" b="1" dirty="0"/>
              <a:t>which is the total distance between the original data points and the projected ones. </a:t>
            </a:r>
            <a:r>
              <a:rPr lang="en-US" sz="1020" dirty="0"/>
              <a:t>For this feature set, </a:t>
            </a:r>
            <a:r>
              <a:rPr lang="en-US" sz="1020" b="1" dirty="0"/>
              <a:t>it's clear that the error incurred when projecting onto the x-axis is much smaller than if we had projected onto the y-axis instead. </a:t>
            </a:r>
            <a:r>
              <a:rPr lang="en-US" sz="1020" dirty="0"/>
              <a:t>When looking at a sample from the second feature set, it's evident that </a:t>
            </a:r>
            <a:r>
              <a:rPr lang="en-US" sz="1020" b="1" dirty="0"/>
              <a:t>the projection errors will be large for both the x and y axes, and neither axis will minimize the error.“ So what can we do?</a:t>
            </a:r>
          </a:p>
          <a:p>
            <a:pPr marL="0" lvl="0" indent="0" algn="l" rtl="0">
              <a:lnSpc>
                <a:spcPct val="80000"/>
              </a:lnSpc>
              <a:spcBef>
                <a:spcPts val="0"/>
              </a:spcBef>
              <a:spcAft>
                <a:spcPts val="0"/>
              </a:spcAft>
              <a:buNone/>
            </a:pPr>
            <a:endParaRPr sz="1020" b="1" dirty="0"/>
          </a:p>
        </p:txBody>
      </p:sp>
      <p:sp>
        <p:nvSpPr>
          <p:cNvPr id="487" name="Google Shape;48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r>
              <a:rPr lang="en-US" b="1" i="0" dirty="0">
                <a:solidFill>
                  <a:srgbClr val="374151"/>
                </a:solidFill>
                <a:effectLst/>
                <a:latin typeface="Söhne"/>
              </a:rPr>
            </a:br>
            <a:r>
              <a:rPr lang="en-US" b="1" i="0" dirty="0">
                <a:solidFill>
                  <a:srgbClr val="374151"/>
                </a:solidFill>
                <a:effectLst/>
                <a:latin typeface="Söhne"/>
              </a:rPr>
              <a:t>However, we can minimize the projection error by defining a new axis. The direction of this special axis is called the first principal component </a:t>
            </a:r>
            <a:r>
              <a:rPr lang="en-US" b="0" i="0" dirty="0">
                <a:solidFill>
                  <a:srgbClr val="374151"/>
                </a:solidFill>
                <a:effectLst/>
                <a:latin typeface="Söhne"/>
              </a:rPr>
              <a:t>of the feature set. Principal components have a couple of properties that make them especially useful for dimensionality reduction.</a:t>
            </a:r>
          </a:p>
          <a:p>
            <a:pPr algn="l"/>
            <a:r>
              <a:rPr lang="en-US" b="1" i="0" dirty="0">
                <a:solidFill>
                  <a:srgbClr val="374151"/>
                </a:solidFill>
                <a:effectLst/>
                <a:latin typeface="Söhne"/>
              </a:rPr>
              <a:t>They determine the axis direction that minimizes the projection error, and as a result, this is also the direction of maximum variance. </a:t>
            </a:r>
          </a:p>
          <a:p>
            <a:pPr algn="l"/>
            <a:endParaRPr lang="en-US" b="0" i="0" dirty="0">
              <a:solidFill>
                <a:srgbClr val="374151"/>
              </a:solidFill>
              <a:effectLst/>
              <a:latin typeface="Söhne"/>
            </a:endParaRPr>
          </a:p>
          <a:p>
            <a:pPr algn="l"/>
            <a:r>
              <a:rPr lang="en-US" b="0" i="0" dirty="0">
                <a:solidFill>
                  <a:srgbClr val="374151"/>
                </a:solidFill>
                <a:effectLst/>
                <a:latin typeface="Söhne"/>
              </a:rPr>
              <a:t>In this example, since the principal component axes capture most of the variance, you can use it to define a new feature, P. </a:t>
            </a:r>
            <a:r>
              <a:rPr lang="en-US" b="1" i="0" dirty="0">
                <a:solidFill>
                  <a:srgbClr val="374151"/>
                </a:solidFill>
                <a:effectLst/>
                <a:latin typeface="Söhne"/>
              </a:rPr>
              <a:t>You can then replace X and Y with P, reducing the dimensionality of the feature set by one. The values of the new entity are determined by projecting the values of the original entity onto the new axis and measuring the signed distance from the origin to each projection. These values are commonly known as the scores of the principal components."</a:t>
            </a:r>
          </a:p>
          <a:p>
            <a:pPr marL="0" lvl="0" indent="0" algn="l" rtl="0">
              <a:spcBef>
                <a:spcPts val="0"/>
              </a:spcBef>
              <a:spcAft>
                <a:spcPts val="0"/>
              </a:spcAft>
              <a:buNone/>
            </a:pPr>
            <a:endParaRPr dirty="0"/>
          </a:p>
        </p:txBody>
      </p:sp>
      <p:sp>
        <p:nvSpPr>
          <p:cNvPr id="498" name="Google Shape;49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br>
              <a:rPr lang="en-US" dirty="0"/>
            </a:br>
            <a:r>
              <a:rPr lang="en-US" b="1" i="0" dirty="0">
                <a:solidFill>
                  <a:srgbClr val="374151"/>
                </a:solidFill>
                <a:effectLst/>
                <a:latin typeface="Söhne"/>
              </a:rPr>
              <a:t>So far, we've only discussed the first principal component</a:t>
            </a:r>
            <a:r>
              <a:rPr lang="en-US" b="0" i="0" dirty="0">
                <a:solidFill>
                  <a:srgbClr val="374151"/>
                </a:solidFill>
                <a:effectLst/>
                <a:latin typeface="Söhne"/>
              </a:rPr>
              <a:t>. The total number of principal components is equal to the dimensionality of the feature set. </a:t>
            </a:r>
            <a:r>
              <a:rPr lang="en-US" b="1" i="0" dirty="0">
                <a:solidFill>
                  <a:srgbClr val="374151"/>
                </a:solidFill>
                <a:effectLst/>
                <a:latin typeface="Söhne"/>
              </a:rPr>
              <a:t>The second principal component is the direction of maximum variance that the first principal component doesn't account for; therefore, its direction is  orthogonal to the first principal component</a:t>
            </a:r>
            <a:r>
              <a:rPr lang="en-US" b="0" i="0" dirty="0">
                <a:solidFill>
                  <a:srgbClr val="374151"/>
                </a:solidFill>
                <a:effectLst/>
                <a:latin typeface="Söhne"/>
              </a:rPr>
              <a:t>. In more than two dimensions, the principal components are determined in decreasing variance order as follows. Start by finding the first principal component. The second principal component lies in the direction of maximum variance among all directions orthogonal to the first principal component. </a:t>
            </a:r>
            <a:r>
              <a:rPr lang="en-US" b="1" i="0" dirty="0">
                <a:solidFill>
                  <a:srgbClr val="374151"/>
                </a:solidFill>
                <a:effectLst/>
                <a:latin typeface="Söhne"/>
              </a:rPr>
              <a:t>The third principal component is the direction of maximum variance among all directions orthogonal to the first two principal components</a:t>
            </a:r>
            <a:r>
              <a:rPr lang="en-US" b="0" i="0" dirty="0">
                <a:solidFill>
                  <a:srgbClr val="374151"/>
                </a:solidFill>
                <a:effectLst/>
                <a:latin typeface="Söhne"/>
              </a:rPr>
              <a:t>. This process continues until </a:t>
            </a:r>
            <a:r>
              <a:rPr lang="en-US" b="1" i="0" dirty="0">
                <a:solidFill>
                  <a:srgbClr val="374151"/>
                </a:solidFill>
                <a:effectLst/>
                <a:latin typeface="Söhne"/>
              </a:rPr>
              <a:t>only one orthogonal direction </a:t>
            </a:r>
            <a:r>
              <a:rPr lang="en-US" b="0" i="0" dirty="0">
                <a:solidFill>
                  <a:srgbClr val="374151"/>
                </a:solidFill>
                <a:effectLst/>
                <a:latin typeface="Söhne"/>
              </a:rPr>
              <a:t>remains, which becomes the final principal component.</a:t>
            </a:r>
          </a:p>
          <a:p>
            <a:pPr marL="0" marR="0" lvl="0" indent="0" algn="l" rtl="0">
              <a:lnSpc>
                <a:spcPct val="100000"/>
              </a:lnSpc>
              <a:spcBef>
                <a:spcPts val="0"/>
              </a:spcBef>
              <a:spcAft>
                <a:spcPts val="0"/>
              </a:spcAft>
              <a:buClr>
                <a:schemeClr val="dk1"/>
              </a:buClr>
              <a:buSzPts val="1200"/>
              <a:buFont typeface="Calibri"/>
              <a:buNone/>
            </a:pPr>
            <a:endParaRPr lang="en-US" b="0" i="0" dirty="0">
              <a:solidFill>
                <a:srgbClr val="374151"/>
              </a:solidFill>
              <a:effectLst/>
              <a:latin typeface="Söhne"/>
            </a:endParaRPr>
          </a:p>
          <a:p>
            <a:pPr marL="0" marR="0" lvl="0" indent="0" algn="l" rtl="0">
              <a:lnSpc>
                <a:spcPct val="100000"/>
              </a:lnSpc>
              <a:spcBef>
                <a:spcPts val="0"/>
              </a:spcBef>
              <a:spcAft>
                <a:spcPts val="0"/>
              </a:spcAft>
              <a:buClr>
                <a:schemeClr val="dk1"/>
              </a:buClr>
              <a:buSzPts val="1200"/>
              <a:buFont typeface="Calibri"/>
              <a:buNone/>
            </a:pPr>
            <a:br>
              <a:rPr lang="en-US" dirty="0"/>
            </a:br>
            <a:r>
              <a:rPr lang="en-US" b="1" i="0" dirty="0">
                <a:solidFill>
                  <a:srgbClr val="374151"/>
                </a:solidFill>
                <a:effectLst/>
                <a:latin typeface="Söhne"/>
              </a:rPr>
              <a:t>The result is a new coordinate system where the original axes have been rotated to maximize variance along the new axes.</a:t>
            </a:r>
          </a:p>
          <a:p>
            <a:pPr marL="0" marR="0" lvl="0" indent="0" algn="l" rtl="0">
              <a:lnSpc>
                <a:spcPct val="100000"/>
              </a:lnSpc>
              <a:spcBef>
                <a:spcPts val="0"/>
              </a:spcBef>
              <a:spcAft>
                <a:spcPts val="0"/>
              </a:spcAft>
              <a:buClr>
                <a:schemeClr val="dk1"/>
              </a:buClr>
              <a:buSzPts val="1200"/>
              <a:buFont typeface="Calibri"/>
              <a:buNone/>
            </a:pPr>
            <a:endParaRPr lang="en-US" b="1" i="0" dirty="0">
              <a:solidFill>
                <a:srgbClr val="374151"/>
              </a:solidFill>
              <a:effectLst/>
              <a:latin typeface="Söhne"/>
            </a:endParaRPr>
          </a:p>
          <a:p>
            <a:pPr marL="0" marR="0" lvl="0" indent="0" algn="l" rtl="0">
              <a:lnSpc>
                <a:spcPct val="100000"/>
              </a:lnSpc>
              <a:spcBef>
                <a:spcPts val="0"/>
              </a:spcBef>
              <a:spcAft>
                <a:spcPts val="0"/>
              </a:spcAft>
              <a:buClr>
                <a:schemeClr val="dk1"/>
              </a:buClr>
              <a:buSzPts val="1200"/>
              <a:buFont typeface="Calibri"/>
              <a:buNone/>
            </a:pPr>
            <a:endParaRPr lang="en-US" b="1" i="0" dirty="0">
              <a:solidFill>
                <a:srgbClr val="374151"/>
              </a:solidFill>
              <a:effectLst/>
              <a:latin typeface="Söhne"/>
            </a:endParaRPr>
          </a:p>
          <a:p>
            <a:pPr marL="0" marR="0" lvl="0" indent="0" algn="l" rtl="0">
              <a:lnSpc>
                <a:spcPct val="100000"/>
              </a:lnSpc>
              <a:spcBef>
                <a:spcPts val="0"/>
              </a:spcBef>
              <a:spcAft>
                <a:spcPts val="0"/>
              </a:spcAft>
              <a:buClr>
                <a:schemeClr val="dk1"/>
              </a:buClr>
              <a:buSzPts val="1200"/>
              <a:buFont typeface="Calibri"/>
              <a:buNone/>
            </a:pPr>
            <a:r>
              <a:rPr lang="en-US" b="1" i="0" dirty="0">
                <a:solidFill>
                  <a:srgbClr val="374151"/>
                </a:solidFill>
                <a:effectLst/>
                <a:latin typeface="Söhne"/>
              </a:rPr>
              <a:t>Direction of maximum variance that the first principal component does not account for</a:t>
            </a:r>
            <a:endParaRPr b="1" dirty="0"/>
          </a:p>
        </p:txBody>
      </p:sp>
      <p:sp>
        <p:nvSpPr>
          <p:cNvPr id="506" name="Google Shape;5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7: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228600" lvl="0" indent="-158115" algn="l" rtl="0">
              <a:lnSpc>
                <a:spcPct val="90000"/>
              </a:lnSpc>
              <a:spcBef>
                <a:spcPts val="0"/>
              </a:spcBef>
              <a:spcAft>
                <a:spcPts val="0"/>
              </a:spcAft>
              <a:buClr>
                <a:schemeClr val="dk1"/>
              </a:buClr>
              <a:buSzPts val="1110"/>
              <a:buFont typeface="Calibri"/>
              <a:buNone/>
            </a:pPr>
            <a:r>
              <a:rPr lang="en-US" sz="1110" b="1" dirty="0">
                <a:solidFill>
                  <a:schemeClr val="dk1"/>
                </a:solidFill>
                <a:latin typeface="Calibri"/>
                <a:ea typeface="Calibri"/>
                <a:cs typeface="Calibri"/>
                <a:sym typeface="Calibri"/>
              </a:rPr>
              <a:t>The initial data table, i.e., the (N x P) dimension matrix X, is expressed as the product of the matrix T of scores (or factorial coordinates), with dimensions (N x A), where A is the number of retained principal components, and the transposition of the matrix P of loadings, with dimensions (P x A). Additionally, the matrix E, representing the residual variance, with dimensions (N x P), is included. It's worth noting that A, the number of retained principal components for the model, is typically much smaller than N and P. In fact, it's a reduction in dimensionality.</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r>
              <a:rPr lang="en-US" sz="1110" dirty="0">
                <a:solidFill>
                  <a:schemeClr val="dk1"/>
                </a:solidFill>
                <a:latin typeface="Calibri"/>
                <a:ea typeface="Calibri"/>
                <a:cs typeface="Calibri"/>
                <a:sym typeface="Calibri"/>
              </a:rPr>
              <a:t>Scores: Each Principal Component represents a specific percentage of variance explained by the model, in relation to the total variance in the dataset, which sums up to 100%. The Principal Components are always ordered in decreasing order of the explained variance percentage.</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r>
              <a:rPr lang="en-US" sz="1110" dirty="0">
                <a:solidFill>
                  <a:schemeClr val="dk1"/>
                </a:solidFill>
                <a:latin typeface="Calibri"/>
                <a:ea typeface="Calibri"/>
                <a:cs typeface="Calibri"/>
                <a:sym typeface="Calibri"/>
              </a:rPr>
              <a:t>Loadings: They represent the initial variables in the vector space constructed around the Principal Components. The distance of the projection of an initial variable onto the Principal Components corresponds to a loading or factorial contribution, meaning its weight or contribution or influence in building the PCs. The cosine of the angle formed between an initial variable and a PC corresponds to the correlation between both vectors.</a:t>
            </a: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r>
              <a:rPr lang="en-US" sz="1110" b="1" dirty="0">
                <a:solidFill>
                  <a:schemeClr val="dk1"/>
                </a:solidFill>
                <a:latin typeface="Calibri"/>
                <a:ea typeface="Calibri"/>
                <a:cs typeface="Calibri"/>
                <a:sym typeface="Calibri"/>
              </a:rPr>
              <a:t>Remember that a Principal Component is a linear combination of initial variables. The loadings correspond to the parameters 'p' in this equation.</a:t>
            </a:r>
          </a:p>
          <a:p>
            <a:pPr marL="228600" lvl="0" indent="-158115" algn="l" rtl="0">
              <a:lnSpc>
                <a:spcPct val="90000"/>
              </a:lnSpc>
              <a:spcBef>
                <a:spcPts val="0"/>
              </a:spcBef>
              <a:spcAft>
                <a:spcPts val="0"/>
              </a:spcAft>
              <a:buClr>
                <a:schemeClr val="dk1"/>
              </a:buClr>
              <a:buSzPts val="1110"/>
              <a:buFont typeface="Calibri"/>
              <a:buNone/>
            </a:pPr>
            <a:endParaRPr lang="en-US" sz="1110" b="1"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lang="en-US" sz="1110" dirty="0">
              <a:solidFill>
                <a:schemeClr val="dk1"/>
              </a:solidFill>
              <a:latin typeface="Calibri"/>
              <a:ea typeface="Calibri"/>
              <a:cs typeface="Calibri"/>
              <a:sym typeface="Calibri"/>
            </a:endParaRPr>
          </a:p>
          <a:p>
            <a:pPr marL="228600" lvl="0" indent="-158115" algn="l" rtl="0">
              <a:lnSpc>
                <a:spcPct val="90000"/>
              </a:lnSpc>
              <a:spcBef>
                <a:spcPts val="0"/>
              </a:spcBef>
              <a:spcAft>
                <a:spcPts val="0"/>
              </a:spcAft>
              <a:buClr>
                <a:schemeClr val="dk1"/>
              </a:buClr>
              <a:buSzPts val="1110"/>
              <a:buFont typeface="Calibri"/>
              <a:buNone/>
            </a:pPr>
            <a:endParaRPr sz="1110" dirty="0">
              <a:solidFill>
                <a:schemeClr val="dk1"/>
              </a:solidFill>
              <a:latin typeface="Calibri"/>
              <a:ea typeface="Calibri"/>
              <a:cs typeface="Calibri"/>
              <a:sym typeface="Calibri"/>
            </a:endParaRPr>
          </a:p>
        </p:txBody>
      </p:sp>
      <p:sp>
        <p:nvSpPr>
          <p:cNvPr id="539" name="Google Shape;53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8: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1" i="0" dirty="0">
                <a:solidFill>
                  <a:srgbClr val="374151"/>
                </a:solidFill>
                <a:effectLst/>
                <a:latin typeface="Söhne"/>
              </a:rPr>
              <a:t>PCA can also be explained in terms of spectral data.</a:t>
            </a:r>
          </a:p>
          <a:p>
            <a:pPr algn="l"/>
            <a:endParaRPr lang="en-US" b="1" i="0" dirty="0">
              <a:solidFill>
                <a:srgbClr val="374151"/>
              </a:solidFill>
              <a:effectLst/>
              <a:latin typeface="Söhne"/>
            </a:endParaRPr>
          </a:p>
          <a:p>
            <a:pPr algn="l"/>
            <a:r>
              <a:rPr lang="en-US" b="1" i="0" dirty="0">
                <a:solidFill>
                  <a:srgbClr val="374151"/>
                </a:solidFill>
                <a:effectLst/>
                <a:latin typeface="Söhne"/>
              </a:rPr>
              <a:t>A measured spectrum is decomposed component by component as the product of a score (or factorial coordinate) and a loading, which is seen as a spectrum.</a:t>
            </a:r>
          </a:p>
          <a:p>
            <a:pPr algn="l"/>
            <a:endParaRPr lang="en-US" b="0" i="0" dirty="0">
              <a:solidFill>
                <a:srgbClr val="374151"/>
              </a:solidFill>
              <a:effectLst/>
              <a:latin typeface="Söhne"/>
            </a:endParaRPr>
          </a:p>
          <a:p>
            <a:pPr algn="l"/>
            <a:r>
              <a:rPr lang="en-US" b="0" i="0" dirty="0">
                <a:solidFill>
                  <a:srgbClr val="374151"/>
                </a:solidFill>
                <a:effectLst/>
                <a:latin typeface="Söhne"/>
              </a:rPr>
              <a:t> </a:t>
            </a:r>
            <a:r>
              <a:rPr lang="en-US" b="1" i="0" dirty="0">
                <a:solidFill>
                  <a:srgbClr val="374151"/>
                </a:solidFill>
                <a:effectLst/>
                <a:latin typeface="Söhne"/>
              </a:rPr>
              <a:t>This loading represents the useful information. The residual variance matrix contains the unexplained part of the signal, i.e., the noise.</a:t>
            </a:r>
          </a:p>
          <a:p>
            <a:pPr algn="l"/>
            <a:endParaRPr lang="en-US" b="1" i="0" dirty="0">
              <a:solidFill>
                <a:srgbClr val="374151"/>
              </a:solidFill>
              <a:effectLst/>
              <a:latin typeface="Söhne"/>
            </a:endParaRPr>
          </a:p>
          <a:p>
            <a:pPr marL="0" lvl="0" indent="0" algn="l" rtl="0">
              <a:spcBef>
                <a:spcPts val="0"/>
              </a:spcBef>
              <a:spcAft>
                <a:spcPts val="0"/>
              </a:spcAft>
              <a:buNone/>
            </a:pPr>
            <a:endParaRPr dirty="0"/>
          </a:p>
        </p:txBody>
      </p:sp>
      <p:sp>
        <p:nvSpPr>
          <p:cNvPr id="553" name="Google Shape;55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nl-NL" dirty="0"/>
              <a:t>La </a:t>
            </a:r>
            <a:r>
              <a:rPr lang="nl-NL" dirty="0" err="1"/>
              <a:t>primera</a:t>
            </a:r>
            <a:r>
              <a:rPr lang="nl-NL" dirty="0"/>
              <a:t> </a:t>
            </a:r>
            <a:r>
              <a:rPr lang="nl-NL" dirty="0" err="1"/>
              <a:t>columna</a:t>
            </a:r>
            <a:r>
              <a:rPr lang="nl-NL" dirty="0"/>
              <a:t> </a:t>
            </a:r>
            <a:r>
              <a:rPr lang="nl-NL" dirty="0" err="1"/>
              <a:t>describe</a:t>
            </a:r>
            <a:r>
              <a:rPr lang="nl-NL" dirty="0"/>
              <a:t> el </a:t>
            </a:r>
            <a:r>
              <a:rPr lang="nl-NL" dirty="0" err="1"/>
              <a:t>sitio</a:t>
            </a:r>
            <a:r>
              <a:rPr lang="nl-NL" dirty="0"/>
              <a:t> a </a:t>
            </a:r>
            <a:r>
              <a:rPr lang="nl-NL" dirty="0" err="1"/>
              <a:t>donde</a:t>
            </a:r>
            <a:r>
              <a:rPr lang="nl-NL" dirty="0"/>
              <a:t> </a:t>
            </a:r>
            <a:r>
              <a:rPr lang="nl-NL" dirty="0" err="1"/>
              <a:t>cae</a:t>
            </a:r>
            <a:r>
              <a:rPr lang="nl-NL" dirty="0"/>
              <a:t> el primer vector base</a:t>
            </a:r>
          </a:p>
          <a:p>
            <a:r>
              <a:rPr lang="nl-NL" dirty="0" err="1"/>
              <a:t>Segunda</a:t>
            </a:r>
            <a:r>
              <a:rPr lang="nl-NL" dirty="0"/>
              <a:t> </a:t>
            </a:r>
            <a:r>
              <a:rPr lang="nl-NL" dirty="0" err="1"/>
              <a:t>columna</a:t>
            </a:r>
            <a:r>
              <a:rPr lang="nl-NL" dirty="0"/>
              <a:t> es </a:t>
            </a:r>
            <a:r>
              <a:rPr lang="nl-NL" dirty="0" err="1"/>
              <a:t>donde</a:t>
            </a:r>
            <a:r>
              <a:rPr lang="nl-NL" dirty="0"/>
              <a:t> </a:t>
            </a:r>
            <a:r>
              <a:rPr lang="nl-NL" dirty="0" err="1"/>
              <a:t>cae</a:t>
            </a:r>
            <a:r>
              <a:rPr lang="nl-NL" dirty="0"/>
              <a:t> el vector base. </a:t>
            </a:r>
            <a:r>
              <a:rPr lang="nl-NL" dirty="0" err="1"/>
              <a:t>Una</a:t>
            </a:r>
            <a:r>
              <a:rPr lang="nl-NL" dirty="0"/>
              <a:t> matrix </a:t>
            </a:r>
            <a:r>
              <a:rPr lang="nl-NL" dirty="0" err="1"/>
              <a:t>describe</a:t>
            </a:r>
            <a:r>
              <a:rPr lang="nl-NL" dirty="0"/>
              <a:t> </a:t>
            </a:r>
            <a:r>
              <a:rPr lang="nl-NL" dirty="0" err="1"/>
              <a:t>una</a:t>
            </a:r>
            <a:r>
              <a:rPr lang="nl-NL" dirty="0"/>
              <a:t> </a:t>
            </a:r>
            <a:r>
              <a:rPr lang="nl-NL" dirty="0" err="1"/>
              <a:t>transformacion</a:t>
            </a:r>
            <a:r>
              <a:rPr lang="nl-NL" dirty="0"/>
              <a:t>, si </a:t>
            </a:r>
            <a:r>
              <a:rPr lang="nl-NL" dirty="0" err="1"/>
              <a:t>tenemos</a:t>
            </a:r>
            <a:r>
              <a:rPr lang="nl-NL" dirty="0"/>
              <a:t> </a:t>
            </a:r>
            <a:r>
              <a:rPr lang="nl-NL" dirty="0" err="1"/>
              <a:t>un</a:t>
            </a:r>
            <a:r>
              <a:rPr lang="nl-NL" dirty="0"/>
              <a:t> vector </a:t>
            </a:r>
            <a:r>
              <a:rPr lang="nl-NL" dirty="0" err="1"/>
              <a:t>especifico</a:t>
            </a:r>
            <a:r>
              <a:rPr lang="nl-NL" dirty="0"/>
              <a:t>, </a:t>
            </a:r>
            <a:r>
              <a:rPr lang="nl-NL" dirty="0" err="1"/>
              <a:t>podemos</a:t>
            </a:r>
            <a:r>
              <a:rPr lang="nl-NL" dirty="0"/>
              <a:t> </a:t>
            </a:r>
            <a:r>
              <a:rPr lang="nl-NL" dirty="0" err="1"/>
              <a:t>saber</a:t>
            </a:r>
            <a:r>
              <a:rPr lang="nl-NL" dirty="0"/>
              <a:t> a </a:t>
            </a:r>
            <a:r>
              <a:rPr lang="nl-NL" dirty="0" err="1"/>
              <a:t>donde</a:t>
            </a:r>
            <a:r>
              <a:rPr lang="nl-NL" dirty="0"/>
              <a:t> la </a:t>
            </a:r>
            <a:r>
              <a:rPr lang="nl-NL" dirty="0" err="1"/>
              <a:t>transformacion</a:t>
            </a:r>
            <a:r>
              <a:rPr lang="nl-NL" dirty="0"/>
              <a:t> </a:t>
            </a:r>
            <a:r>
              <a:rPr lang="nl-NL" dirty="0" err="1"/>
              <a:t>lleva</a:t>
            </a:r>
            <a:r>
              <a:rPr lang="nl-NL" dirty="0"/>
              <a:t> </a:t>
            </a:r>
            <a:r>
              <a:rPr lang="nl-NL" dirty="0" err="1"/>
              <a:t>ese</a:t>
            </a:r>
            <a:r>
              <a:rPr lang="nl-NL" dirty="0"/>
              <a:t> vector</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Multiplicación matriz-vector.</a:t>
            </a:r>
            <a:r>
              <a:rPr lang="es-ES" baseline="0" dirty="0"/>
              <a:t> Matriz cuyas columnas representan los vectores de la base de mi amiga, en nuestro idioma. </a:t>
            </a:r>
          </a:p>
          <a:p>
            <a:r>
              <a:rPr lang="es-ES" baseline="0" dirty="0"/>
              <a:t>Antes de la TL, se piensa en el vector como una combinación lineal de los vectores, -1 por i sombrerito mas 2 por j sombrerito.</a:t>
            </a:r>
          </a:p>
          <a:p>
            <a:r>
              <a:rPr lang="es-ES" baseline="0" dirty="0"/>
              <a:t>El vector resultante, será la misma combinación lineal, pero de los nuevos vectores de la base. Menos una vez, el lugar a donde cae i sombrerito, mas dos veces el lugar a donde cae j sombrerito- </a:t>
            </a:r>
          </a:p>
          <a:p>
            <a:endParaRPr lang="es-ES" baseline="0" dirty="0"/>
          </a:p>
          <a:p>
            <a:pPr eaLnBrk="1" hangingPunct="1">
              <a:spcBef>
                <a:spcPct val="0"/>
              </a:spcBef>
            </a:pPr>
            <a:r>
              <a:rPr lang="es-AR" altLang="es-ES" dirty="0"/>
              <a:t>Si tengo un vector en R2, tenemos una manera estándar de describirlo en coordenadas. En este caso, el vector tiene coordenadas [-1,2], lo que significa que ir desde su origen hasta su punta requiere moverse una unidad hacia la izquierda y dos unidades hacia arriba. Pero la forma más correcta en el álgebra lineal de describir coordenadas, es pensarlo en escalares, algo que estira o que encoge vectores, pensando en la primera coordenada como escalar de i, y en la segunda coordenada como escalar de j. La suma vectorial da los dos vectores escalados.</a:t>
            </a:r>
          </a:p>
          <a:p>
            <a:pPr eaLnBrk="1" hangingPunct="1">
              <a:spcBef>
                <a:spcPct val="0"/>
              </a:spcBef>
            </a:pPr>
            <a:r>
              <a:rPr lang="es-AR" altLang="es-ES" dirty="0" err="1"/>
              <a:t>Asumciones</a:t>
            </a:r>
            <a:r>
              <a:rPr lang="es-AR" altLang="es-ES" dirty="0"/>
              <a:t> </a:t>
            </a:r>
            <a:r>
              <a:rPr lang="es-AR" altLang="es-ES" dirty="0" err="1"/>
              <a:t>implicitas</a:t>
            </a:r>
            <a:r>
              <a:rPr lang="es-AR" altLang="es-ES" dirty="0"/>
              <a:t> en esto: el hecho que el primer numero indica movimiento hacia la derecha, y el segundo hacia arriba. Cuánta distancia es exactamente una unidad. Todas estas </a:t>
            </a:r>
            <a:r>
              <a:rPr lang="es-AR" altLang="es-ES" dirty="0" err="1"/>
              <a:t>asumpciones</a:t>
            </a:r>
            <a:r>
              <a:rPr lang="es-AR" altLang="es-ES" dirty="0"/>
              <a:t> están asociadas a la elección de i y de j como los vectores cuyas coordenadas se supone que debemos escalar.</a:t>
            </a:r>
          </a:p>
          <a:p>
            <a:pPr eaLnBrk="1" hangingPunct="1">
              <a:spcBef>
                <a:spcPct val="0"/>
              </a:spcBef>
            </a:pPr>
            <a:endParaRPr lang="es-AR" altLang="es-ES" dirty="0"/>
          </a:p>
          <a:p>
            <a:pPr eaLnBrk="1" hangingPunct="1">
              <a:spcBef>
                <a:spcPct val="0"/>
              </a:spcBef>
            </a:pPr>
            <a:endParaRPr lang="es-AR" altLang="es-ES" dirty="0"/>
          </a:p>
          <a:p>
            <a:pPr eaLnBrk="1" hangingPunct="1">
              <a:spcBef>
                <a:spcPct val="0"/>
              </a:spcBef>
            </a:pPr>
            <a:endParaRPr lang="es-AR" altLang="es-ES" dirty="0"/>
          </a:p>
          <a:p>
            <a:pPr eaLnBrk="1" hangingPunct="1">
              <a:spcBef>
                <a:spcPct val="0"/>
              </a:spcBef>
            </a:pPr>
            <a:r>
              <a:rPr lang="es-AR" altLang="es-ES" dirty="0"/>
              <a:t>La matriz de cambio de base, puede ser interpretada como una transformación lineal. </a:t>
            </a:r>
          </a:p>
          <a:p>
            <a:pPr eaLnBrk="1" hangingPunct="1">
              <a:spcBef>
                <a:spcPct val="0"/>
              </a:spcBef>
            </a:pPr>
            <a:r>
              <a:rPr lang="es-AR" altLang="es-ES" dirty="0"/>
              <a:t>-1 veces el vector en donde termina i más dos veces el vector en donde termina j después de esa </a:t>
            </a:r>
            <a:r>
              <a:rPr lang="es-AR" altLang="es-ES" dirty="0" err="1"/>
              <a:t>transformacion</a:t>
            </a:r>
            <a:endParaRPr lang="es-ES" dirty="0"/>
          </a:p>
        </p:txBody>
      </p:sp>
      <p:sp>
        <p:nvSpPr>
          <p:cNvPr id="4" name="Marcador de número de diapositiva 3"/>
          <p:cNvSpPr>
            <a:spLocks noGrp="1"/>
          </p:cNvSpPr>
          <p:nvPr>
            <p:ph type="sldNum" sz="quarter" idx="10"/>
          </p:nvPr>
        </p:nvSpPr>
        <p:spPr/>
        <p:txBody>
          <a:bodyPr/>
          <a:lstStyle/>
          <a:p>
            <a:fld id="{9B1B5B7B-FE06-49F5-AA1A-85C6741624B6}" type="slidenum">
              <a:rPr lang="es-ES_tradnl" altLang="es-ES" smtClean="0"/>
              <a:pPr/>
              <a:t>19</a:t>
            </a:fld>
            <a:endParaRPr lang="es-ES_tradnl" altLang="es-ES"/>
          </a:p>
        </p:txBody>
      </p:sp>
    </p:spTree>
    <p:extLst>
      <p:ext uri="{BB962C8B-B14F-4D97-AF65-F5344CB8AC3E}">
        <p14:creationId xmlns:p14="http://schemas.microsoft.com/office/powerpoint/2010/main" val="337785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Eigenvalues are a fundamental concept in linear algebra and are associated with square matrices. An eigenvalue of a matrix is a scalar (a single number) that represents how a particular transformation, described by that matrix, stretches or compresses a vector in space. In other words, it quantifies how much the direction of a vector changes when it is multiplied by the matrix.</a:t>
            </a:r>
          </a:p>
          <a:p>
            <a:pPr algn="l"/>
            <a:r>
              <a:rPr lang="en-US" b="0" i="0" dirty="0">
                <a:solidFill>
                  <a:srgbClr val="374151"/>
                </a:solidFill>
                <a:effectLst/>
                <a:latin typeface="Söhne"/>
              </a:rPr>
              <a:t>Mathematically, if A is a square matrix, and λ (the Greek letter lambda) is a scalar (a number), then λ is an eigenvalue of A if there exists a non-zero vector v (called an eigenvector) such that the following equation holds:</a:t>
            </a:r>
          </a:p>
          <a:p>
            <a:pPr algn="l"/>
            <a:r>
              <a:rPr lang="en-US" b="0" i="0" dirty="0">
                <a:solidFill>
                  <a:srgbClr val="374151"/>
                </a:solidFill>
                <a:effectLst/>
                <a:latin typeface="Söhne"/>
              </a:rPr>
              <a:t>A * v = λ * v</a:t>
            </a:r>
          </a:p>
          <a:p>
            <a:pPr algn="l"/>
            <a:r>
              <a:rPr lang="en-US" b="0" i="0" dirty="0">
                <a:solidFill>
                  <a:srgbClr val="374151"/>
                </a:solidFill>
                <a:effectLst/>
                <a:latin typeface="Söhne"/>
              </a:rPr>
              <a:t>Here, A * v represents the matrix-vector multiplication of A and v. </a:t>
            </a:r>
            <a:r>
              <a:rPr lang="en-US" b="1" i="0" dirty="0">
                <a:solidFill>
                  <a:srgbClr val="374151"/>
                </a:solidFill>
                <a:effectLst/>
                <a:latin typeface="Söhne"/>
              </a:rPr>
              <a:t>This equation states that when you multiply the matrix A by the vector v, the result is a scaled version of the same vector v, with the scaling factor λ.</a:t>
            </a:r>
            <a:r>
              <a:rPr lang="en-US" b="0" i="0" dirty="0">
                <a:solidFill>
                  <a:srgbClr val="374151"/>
                </a:solidFill>
                <a:effectLst/>
                <a:latin typeface="Söhne"/>
              </a:rPr>
              <a:t> The value λ is the eigenvalue associated with the eigenvector v</a:t>
            </a:r>
          </a:p>
          <a:p>
            <a:pPr algn="l"/>
            <a:endParaRPr lang="en-US" b="1" i="0" dirty="0">
              <a:solidFill>
                <a:srgbClr val="374151"/>
              </a:solidFill>
              <a:effectLst/>
              <a:latin typeface="Söhne"/>
            </a:endParaRPr>
          </a:p>
          <a:p>
            <a:pPr algn="l"/>
            <a:r>
              <a:rPr lang="en-US" b="1" i="0" dirty="0">
                <a:solidFill>
                  <a:srgbClr val="374151"/>
                </a:solidFill>
                <a:effectLst/>
                <a:latin typeface="Söhne"/>
              </a:rPr>
              <a:t>How much a linear transformation changes the direction of a vector</a:t>
            </a:r>
          </a:p>
          <a:p>
            <a:pPr algn="l"/>
            <a:endParaRPr lang="en-US" b="0" i="0" dirty="0">
              <a:solidFill>
                <a:srgbClr val="374151"/>
              </a:solidFill>
              <a:effectLst/>
              <a:latin typeface="Söhne"/>
            </a:endParaRPr>
          </a:p>
          <a:p>
            <a:pPr algn="l"/>
            <a:r>
              <a:rPr lang="en-US" b="0" i="0" dirty="0">
                <a:solidFill>
                  <a:srgbClr val="374151"/>
                </a:solidFill>
                <a:effectLst/>
                <a:latin typeface="Söhne"/>
              </a:rPr>
              <a:t>Every time we see a matrix, we should think that it is a linear transformation of a vector</a:t>
            </a:r>
          </a:p>
          <a:p>
            <a:pPr algn="l"/>
            <a:endParaRPr lang="en-US" b="0" i="0" dirty="0">
              <a:solidFill>
                <a:srgbClr val="374151"/>
              </a:solidFill>
              <a:effectLst/>
              <a:latin typeface="Söhne"/>
            </a:endParaRPr>
          </a:p>
          <a:p>
            <a:pPr algn="l"/>
            <a:r>
              <a:rPr lang="en-US" b="0" i="0" dirty="0">
                <a:solidFill>
                  <a:srgbClr val="374151"/>
                </a:solidFill>
                <a:effectLst/>
                <a:latin typeface="Söhne"/>
              </a:rPr>
              <a:t>A Linear transformation changes the direction of a vector</a:t>
            </a:r>
          </a:p>
          <a:p>
            <a:pPr algn="l"/>
            <a:endParaRPr lang="en-US" b="0" i="0" dirty="0">
              <a:solidFill>
                <a:srgbClr val="374151"/>
              </a:solidFill>
              <a:effectLst/>
              <a:latin typeface="Söhne"/>
            </a:endParaRPr>
          </a:p>
          <a:p>
            <a:pPr algn="l"/>
            <a:r>
              <a:rPr lang="en-US" b="0" i="0" dirty="0">
                <a:solidFill>
                  <a:srgbClr val="374151"/>
                </a:solidFill>
                <a:effectLst/>
                <a:latin typeface="Söhne"/>
              </a:rPr>
              <a:t>It helps to describe the vector in another coordinate system.</a:t>
            </a:r>
          </a:p>
          <a:p>
            <a:pPr algn="l"/>
            <a:endParaRPr lang="en-US" b="0" i="0" dirty="0">
              <a:solidFill>
                <a:srgbClr val="374151"/>
              </a:solidFill>
              <a:effectLst/>
              <a:latin typeface="Söhne"/>
            </a:endParaRPr>
          </a:p>
          <a:p>
            <a:pPr algn="l"/>
            <a:r>
              <a:rPr lang="en-US" b="0" i="0" dirty="0">
                <a:solidFill>
                  <a:srgbClr val="374151"/>
                </a:solidFill>
                <a:effectLst/>
                <a:latin typeface="Söhne"/>
              </a:rPr>
              <a:t>For example, if we have a vector in our coordinate system, and we need to express it in another language, we use the</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20</a:t>
            </a:fld>
            <a:endParaRPr lang="nl-NL"/>
          </a:p>
        </p:txBody>
      </p:sp>
    </p:spTree>
    <p:extLst>
      <p:ext uri="{BB962C8B-B14F-4D97-AF65-F5344CB8AC3E}">
        <p14:creationId xmlns:p14="http://schemas.microsoft.com/office/powerpoint/2010/main" val="1706413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55000" lnSpcReduction="20000"/>
          </a:bodyPr>
          <a:lstStyle/>
          <a:p>
            <a:pPr algn="l"/>
            <a:r>
              <a:rPr lang="es-ES" sz="1200" b="1" i="0" dirty="0">
                <a:solidFill>
                  <a:schemeClr val="dk1"/>
                </a:solidFill>
                <a:latin typeface="Calibri"/>
                <a:ea typeface="Calibri"/>
                <a:cs typeface="Calibri"/>
                <a:sym typeface="Calibri"/>
              </a:rPr>
              <a:t> </a:t>
            </a:r>
            <a:br>
              <a:rPr lang="en-US" b="0" i="0" dirty="0">
                <a:solidFill>
                  <a:srgbClr val="374151"/>
                </a:solidFill>
                <a:effectLst/>
                <a:latin typeface="Söhne"/>
              </a:rPr>
            </a:br>
            <a:r>
              <a:rPr lang="en-US" b="0" i="0" dirty="0">
                <a:solidFill>
                  <a:srgbClr val="374151"/>
                </a:solidFill>
                <a:effectLst/>
                <a:latin typeface="Söhne"/>
              </a:rPr>
              <a:t>"Eigenvalues are particularly important. </a:t>
            </a:r>
            <a:r>
              <a:rPr lang="en-US" b="1" i="0" dirty="0">
                <a:solidFill>
                  <a:srgbClr val="374151"/>
                </a:solidFill>
                <a:effectLst/>
                <a:latin typeface="Söhne"/>
              </a:rPr>
              <a:t>The number of factors to retain is a crucial decision in principal component analysis</a:t>
            </a:r>
            <a:r>
              <a:rPr lang="en-US" b="0" i="0" dirty="0">
                <a:solidFill>
                  <a:srgbClr val="374151"/>
                </a:solidFill>
                <a:effectLst/>
                <a:latin typeface="Söhne"/>
              </a:rPr>
              <a:t>. The goal is to reduce the number of variables to a more manageable number of factors while retaining important information. </a:t>
            </a:r>
            <a:r>
              <a:rPr lang="en-US" b="1" i="0" dirty="0">
                <a:solidFill>
                  <a:srgbClr val="374151"/>
                </a:solidFill>
                <a:effectLst/>
                <a:latin typeface="Söhne"/>
              </a:rPr>
              <a:t>A good way to make this decision is by examining the eigenvalues. </a:t>
            </a:r>
            <a:r>
              <a:rPr lang="en-US" b="0" i="0" dirty="0">
                <a:solidFill>
                  <a:srgbClr val="374151"/>
                </a:solidFill>
                <a:effectLst/>
                <a:latin typeface="Söhne"/>
              </a:rPr>
              <a:t>The eigenvalues, one for each factor, add up to the number of variables in the input data. So, if, for example, we have 21 input data variables, the eigenvalues would sum to 21 units of variance.</a:t>
            </a:r>
          </a:p>
          <a:p>
            <a:pPr algn="l"/>
            <a:endParaRPr lang="en-US" b="0" i="0" dirty="0">
              <a:solidFill>
                <a:srgbClr val="374151"/>
              </a:solidFill>
              <a:effectLst/>
              <a:latin typeface="Söhne"/>
            </a:endParaRPr>
          </a:p>
          <a:p>
            <a:pPr algn="l"/>
            <a:endParaRPr lang="en-US" b="1" i="0" dirty="0">
              <a:solidFill>
                <a:srgbClr val="374151"/>
              </a:solidFill>
              <a:effectLst/>
              <a:latin typeface="Söhne"/>
            </a:endParaRPr>
          </a:p>
          <a:p>
            <a:pPr algn="l"/>
            <a:r>
              <a:rPr lang="en-US" b="1" i="0" dirty="0">
                <a:solidFill>
                  <a:srgbClr val="374151"/>
                </a:solidFill>
                <a:effectLst/>
                <a:latin typeface="Söhne"/>
              </a:rPr>
              <a:t> Principal component analysis seeks to explain individual variables through the strength of their relationships with underlying factors. </a:t>
            </a:r>
          </a:p>
          <a:p>
            <a:pPr algn="l"/>
            <a:endParaRPr lang="en-US" b="1" i="0" dirty="0">
              <a:solidFill>
                <a:srgbClr val="374151"/>
              </a:solidFill>
              <a:effectLst/>
              <a:latin typeface="Söhne"/>
            </a:endParaRPr>
          </a:p>
          <a:p>
            <a:pPr algn="l"/>
            <a:r>
              <a:rPr lang="en-US" b="1" i="0" dirty="0">
                <a:solidFill>
                  <a:srgbClr val="374151"/>
                </a:solidFill>
                <a:effectLst/>
                <a:latin typeface="Söhne"/>
              </a:rPr>
              <a:t>We're looking for factors that explain or underlie more than a single variable</a:t>
            </a:r>
            <a:r>
              <a:rPr lang="en-US" b="0" i="0" dirty="0">
                <a:solidFill>
                  <a:srgbClr val="374151"/>
                </a:solidFill>
                <a:effectLst/>
                <a:latin typeface="Söhne"/>
              </a:rPr>
              <a:t>. </a:t>
            </a:r>
            <a:r>
              <a:rPr lang="en-US" b="1" i="0" dirty="0">
                <a:solidFill>
                  <a:srgbClr val="374151"/>
                </a:solidFill>
                <a:effectLst/>
                <a:latin typeface="Söhne"/>
              </a:rPr>
              <a:t>Thus, a good criterion for determining how many factors to retain is if the eigenvalue of a factor is greater than one. </a:t>
            </a:r>
          </a:p>
          <a:p>
            <a:pPr algn="l"/>
            <a:endParaRPr lang="en-US" b="1" i="0" dirty="0">
              <a:solidFill>
                <a:srgbClr val="374151"/>
              </a:solidFill>
              <a:effectLst/>
              <a:latin typeface="Söhne"/>
            </a:endParaRPr>
          </a:p>
          <a:p>
            <a:pPr algn="l"/>
            <a:endParaRPr lang="en-US" b="1" i="0" dirty="0">
              <a:solidFill>
                <a:srgbClr val="374151"/>
              </a:solidFill>
              <a:effectLst/>
              <a:latin typeface="Söhne"/>
            </a:endParaRPr>
          </a:p>
          <a:p>
            <a:pPr algn="l"/>
            <a:r>
              <a:rPr lang="en-US" b="0" i="0" dirty="0">
                <a:solidFill>
                  <a:srgbClr val="374151"/>
                </a:solidFill>
                <a:effectLst/>
                <a:latin typeface="Söhne"/>
              </a:rPr>
              <a:t>If so, it represents more than a single variable, which is why I decided to retain three factors. There are actually six factors in this dataset with eigenvalues greater than one, but the eigenvalues for four, five, and six are only slightly greater than one, so I decided to retain only three factors for the purpose of rotation. There are other ways to make this decision, but all are a mix of objective and subjective criteria.</a:t>
            </a:r>
          </a:p>
          <a:p>
            <a:pPr algn="l"/>
            <a:r>
              <a:rPr lang="en-US" b="0" i="0" dirty="0">
                <a:solidFill>
                  <a:srgbClr val="374151"/>
                </a:solidFill>
                <a:effectLst/>
                <a:latin typeface="Söhne"/>
              </a:rPr>
              <a:t>There are many other reasons why eigenvalues and their accompanying eigenvectors are important. Among these reasons is that the factors are extracted from the data sequentially. The factor that explains the most variance is extracted first. Then, the factor that explains the second-highest degree of variance is extracted, and so on. Furthermore, the factors are all orthogonal to each other. That simply means that the factors have zero correlation with each other, and, in turn, that means that each factor measures something unique. There is no ambiguity about how variance is assigned to each factor. In an orthogonal solution, like the one we are working with here, any variation associated with one factor cannot be associated with any other factor. This is because of how the factors are extracted from the original set of variables.</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dirty="0"/>
              <a:t>How to perform PCA</a:t>
            </a:r>
            <a:br>
              <a:rPr lang="en-US" dirty="0"/>
            </a:br>
            <a:r>
              <a:rPr lang="en-US" dirty="0"/>
              <a:t>1. Scale and center the original variables by the mean. Calculate the components, scores, and variances.</a:t>
            </a:r>
            <a:endParaRPr lang="en-US" b="0" i="0" dirty="0">
              <a:solidFill>
                <a:srgbClr val="374151"/>
              </a:solidFill>
              <a:effectLst/>
              <a:latin typeface="Söhne"/>
            </a:endParaRPr>
          </a:p>
          <a:p>
            <a:pPr algn="l"/>
            <a:endParaRPr lang="en-US" b="0" i="0" dirty="0">
              <a:solidFill>
                <a:srgbClr val="374151"/>
              </a:solidFill>
              <a:effectLst/>
              <a:latin typeface="Söhne"/>
            </a:endParaRPr>
          </a:p>
          <a:p>
            <a:pPr marL="0" lvl="0" indent="0" algn="l" rtl="0">
              <a:spcBef>
                <a:spcPts val="0"/>
              </a:spcBef>
              <a:spcAft>
                <a:spcPts val="0"/>
              </a:spcAft>
              <a:buNone/>
            </a:pPr>
            <a:r>
              <a:rPr lang="en-US" b="0" i="0" dirty="0">
                <a:solidFill>
                  <a:srgbClr val="374151"/>
                </a:solidFill>
                <a:effectLst/>
                <a:latin typeface="Söhne"/>
              </a:rPr>
              <a:t>2. Next, apply the variance threshold so that only the high-variance components are retained. </a:t>
            </a:r>
            <a:r>
              <a:rPr lang="en-US" b="1" i="0" dirty="0">
                <a:solidFill>
                  <a:srgbClr val="374151"/>
                </a:solidFill>
                <a:effectLst/>
                <a:latin typeface="Söhne"/>
              </a:rPr>
              <a:t>Another common approach is to set a percentage of the total variance to preserve, and then retain the minimum number of components that satisfy this condition</a:t>
            </a:r>
          </a:p>
          <a:p>
            <a:pPr marL="0" lvl="0" indent="0" algn="l" rtl="0">
              <a:spcBef>
                <a:spcPts val="0"/>
              </a:spcBef>
              <a:spcAft>
                <a:spcPts val="0"/>
              </a:spcAft>
              <a:buNone/>
            </a:pPr>
            <a:endParaRPr lang="en-US" b="0" i="0" dirty="0">
              <a:solidFill>
                <a:srgbClr val="374151"/>
              </a:solidFill>
              <a:effectLst/>
              <a:latin typeface="Söhne"/>
            </a:endParaRPr>
          </a:p>
          <a:p>
            <a:pPr marL="0" lvl="0" indent="0" algn="l" rtl="0">
              <a:spcBef>
                <a:spcPts val="0"/>
              </a:spcBef>
              <a:spcAft>
                <a:spcPts val="0"/>
              </a:spcAft>
              <a:buNone/>
            </a:pPr>
            <a:endParaRPr lang="en-US" b="0" i="0" dirty="0">
              <a:solidFill>
                <a:srgbClr val="374151"/>
              </a:solidFill>
              <a:effectLst/>
              <a:latin typeface="Söhne"/>
            </a:endParaRPr>
          </a:p>
          <a:p>
            <a:pPr algn="l">
              <a:buFont typeface="+mj-lt"/>
              <a:buAutoNum type="arabicPeriod" startAt="3"/>
            </a:pPr>
            <a:r>
              <a:rPr lang="en-US" b="0" i="0" dirty="0">
                <a:effectLst/>
                <a:latin typeface="Söhne"/>
              </a:rPr>
              <a:t>Apply the variance filter. </a:t>
            </a:r>
            <a:r>
              <a:rPr lang="en-US" b="1" i="0" dirty="0">
                <a:effectLst/>
                <a:latin typeface="Söhne"/>
              </a:rPr>
              <a:t>Discard components below the variance threshold</a:t>
            </a:r>
            <a:r>
              <a:rPr lang="en-US" b="0" i="0" dirty="0">
                <a:effectLst/>
                <a:latin typeface="Söhne"/>
              </a:rPr>
              <a:t>. Retain the minimum number of components that cover the target variance.</a:t>
            </a:r>
          </a:p>
          <a:p>
            <a:pPr algn="l">
              <a:buFont typeface="+mj-lt"/>
              <a:buAutoNum type="arabicPeriod" startAt="3"/>
            </a:pPr>
            <a:endParaRPr lang="en-US" b="0" i="0" dirty="0">
              <a:effectLst/>
              <a:latin typeface="Söhne"/>
            </a:endParaRPr>
          </a:p>
          <a:p>
            <a:pPr algn="l">
              <a:buFont typeface="+mj-lt"/>
              <a:buAutoNum type="arabicPeriod" startAt="3"/>
            </a:pPr>
            <a:r>
              <a:rPr lang="en-US" b="0" i="0" dirty="0">
                <a:solidFill>
                  <a:srgbClr val="374151"/>
                </a:solidFill>
                <a:effectLst/>
                <a:latin typeface="Söhne"/>
              </a:rPr>
              <a:t>The scores of the retained components are a new set of features.</a:t>
            </a:r>
            <a:endParaRPr lang="en-US" b="0" i="0" dirty="0">
              <a:effectLst/>
              <a:latin typeface="Söhne"/>
            </a:endParaRPr>
          </a:p>
          <a:p>
            <a:br>
              <a:rPr lang="en-US" dirty="0"/>
            </a:br>
            <a:endParaRPr b="1" dirty="0"/>
          </a:p>
        </p:txBody>
      </p:sp>
      <p:sp>
        <p:nvSpPr>
          <p:cNvPr id="572" name="Google Shape;57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b="1" i="0" dirty="0">
                <a:solidFill>
                  <a:srgbClr val="374151"/>
                </a:solidFill>
                <a:effectLst/>
                <a:latin typeface="Söhne"/>
              </a:rPr>
              <a:t>Ideally, we would like to have a subset of variables that are strongly related to one of the principal components, and then another subset that is strongly related to the other principal component. </a:t>
            </a: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r>
              <a:rPr lang="en-US" b="0" i="0" dirty="0">
                <a:solidFill>
                  <a:srgbClr val="374151"/>
                </a:solidFill>
                <a:effectLst/>
                <a:latin typeface="Söhne"/>
              </a:rPr>
              <a:t>Ideal situations don’t happen in our real world </a:t>
            </a: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r>
              <a:rPr lang="en-US" b="0" i="0" dirty="0">
                <a:solidFill>
                  <a:srgbClr val="374151"/>
                </a:solidFill>
                <a:effectLst/>
                <a:latin typeface="Söhne"/>
              </a:rPr>
              <a:t>This ideal situation rarely arises immediately after the factors have been extracted, </a:t>
            </a:r>
            <a:r>
              <a:rPr lang="en-US" b="1" i="0" dirty="0">
                <a:solidFill>
                  <a:srgbClr val="374151"/>
                </a:solidFill>
                <a:effectLst/>
                <a:latin typeface="Söhne"/>
              </a:rPr>
              <a:t>but we can get closer to that ideal configuration by rotating the axes</a:t>
            </a:r>
            <a:r>
              <a:rPr lang="en-US" b="0" i="0" dirty="0">
                <a:solidFill>
                  <a:srgbClr val="374151"/>
                </a:solidFill>
                <a:effectLst/>
                <a:latin typeface="Söhne"/>
              </a:rPr>
              <a:t>, </a:t>
            </a:r>
            <a:r>
              <a:rPr lang="en-US" b="1" i="0" dirty="0">
                <a:solidFill>
                  <a:srgbClr val="374151"/>
                </a:solidFill>
                <a:effectLst/>
                <a:latin typeface="Söhne"/>
              </a:rPr>
              <a:t>keeping the data points where they are but turning the axes so that each variable is close to the center of the graph on one or more axes and far from the center of the graph only on one axis</a:t>
            </a:r>
            <a:r>
              <a:rPr lang="en-US" b="0" i="0" dirty="0">
                <a:solidFill>
                  <a:srgbClr val="374151"/>
                </a:solidFill>
                <a:effectLst/>
                <a:latin typeface="Söhne"/>
              </a:rPr>
              <a:t>. </a:t>
            </a: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endParaRPr lang="en-US" b="0" i="0" dirty="0">
              <a:solidFill>
                <a:srgbClr val="374151"/>
              </a:solidFill>
              <a:effectLst/>
              <a:latin typeface="Söhne"/>
            </a:endParaRPr>
          </a:p>
          <a:p>
            <a:pPr marL="0" lvl="0" indent="0" algn="l" rtl="0">
              <a:lnSpc>
                <a:spcPct val="90000"/>
              </a:lnSpc>
              <a:spcBef>
                <a:spcPts val="0"/>
              </a:spcBef>
              <a:spcAft>
                <a:spcPts val="0"/>
              </a:spcAft>
              <a:buNone/>
            </a:pPr>
            <a:r>
              <a:rPr lang="en-US" b="0" i="0" dirty="0">
                <a:solidFill>
                  <a:srgbClr val="374151"/>
                </a:solidFill>
                <a:effectLst/>
                <a:latin typeface="Söhne"/>
              </a:rPr>
              <a:t>Once you have rotated the axes to that alignment, you will find individual variables that are strongly related to a component far from the center of the graph and you will find variables that are weakly related to the component near the origin point of its axes.</a:t>
            </a:r>
            <a:endParaRPr dirty="0"/>
          </a:p>
        </p:txBody>
      </p:sp>
      <p:sp>
        <p:nvSpPr>
          <p:cNvPr id="591" name="Google Shape;591;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9" name="Google Shape;17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dirty="0">
                <a:solidFill>
                  <a:srgbClr val="374151"/>
                </a:solidFill>
                <a:effectLst/>
                <a:latin typeface="Söhne"/>
              </a:rPr>
              <a:t>This is the currently accepted definition in the NIR community</a:t>
            </a:r>
            <a:endParaRPr lang="en-CA" b="1"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CA" b="1"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Chemometrics is a discipline that uses mathematics, statistics and computer science to address problems related to:</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CA" b="1"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Patter recognition</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Multivariate calibration</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CA" b="1" dirty="0"/>
              <a:t>Design of experiments</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CA"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dirty="0">
                <a:solidFill>
                  <a:srgbClr val="202122"/>
                </a:solidFill>
                <a:effectLst/>
                <a:latin typeface="Arial" panose="020B0604020202020204" pitchFamily="34" charset="0"/>
              </a:rPr>
              <a:t>Therefore, it is  inherently interdisciplinary.</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endParaRPr lang="en-US" b="1" i="0" dirty="0">
              <a:solidFill>
                <a:srgbClr val="202122"/>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dirty="0">
                <a:solidFill>
                  <a:srgbClr val="202122"/>
                </a:solidFill>
                <a:effectLst/>
                <a:latin typeface="Arial" panose="020B0604020202020204" pitchFamily="34" charset="0"/>
              </a:rPr>
              <a:t>It is used to solve problems in </a:t>
            </a:r>
          </a:p>
          <a:p>
            <a:pPr marL="171450" marR="0" lvl="0"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b="1" i="0" u="none" strike="noStrike" dirty="0">
                <a:solidFill>
                  <a:srgbClr val="3366CC"/>
                </a:solidFill>
                <a:effectLst/>
                <a:latin typeface="Arial" panose="020B0604020202020204" pitchFamily="34" charset="0"/>
                <a:hlinkClick r:id="rId3" tooltip="Chemistry"/>
              </a:rPr>
              <a:t>chemistry</a:t>
            </a:r>
            <a:r>
              <a:rPr lang="en-US" b="1" i="0" dirty="0">
                <a:solidFill>
                  <a:srgbClr val="202122"/>
                </a:solidFill>
                <a:effectLst/>
                <a:latin typeface="Arial" panose="020B0604020202020204" pitchFamily="34" charset="0"/>
              </a:rPr>
              <a:t>, </a:t>
            </a:r>
            <a:r>
              <a:rPr lang="en-US" b="1" i="0" u="none" strike="noStrike" dirty="0">
                <a:solidFill>
                  <a:srgbClr val="3366CC"/>
                </a:solidFill>
                <a:effectLst/>
                <a:latin typeface="Arial" panose="020B0604020202020204" pitchFamily="34" charset="0"/>
                <a:hlinkClick r:id="rId4" tooltip="Biochemistry"/>
              </a:rPr>
              <a:t>biochemistry</a:t>
            </a:r>
            <a:r>
              <a:rPr lang="en-US" b="1" i="0" dirty="0">
                <a:solidFill>
                  <a:srgbClr val="202122"/>
                </a:solidFill>
                <a:effectLst/>
                <a:latin typeface="Arial" panose="020B0604020202020204" pitchFamily="34" charset="0"/>
              </a:rPr>
              <a:t>, </a:t>
            </a:r>
            <a:r>
              <a:rPr lang="en-US" b="1" i="0" u="none" strike="noStrike" dirty="0">
                <a:solidFill>
                  <a:srgbClr val="3366CC"/>
                </a:solidFill>
                <a:effectLst/>
                <a:latin typeface="Arial" panose="020B0604020202020204" pitchFamily="34" charset="0"/>
                <a:hlinkClick r:id="rId5" tooltip="Medicine"/>
              </a:rPr>
              <a:t>medicine</a:t>
            </a:r>
            <a:r>
              <a:rPr lang="en-US" b="1" i="0" dirty="0">
                <a:solidFill>
                  <a:srgbClr val="202122"/>
                </a:solidFill>
                <a:effectLst/>
                <a:latin typeface="Arial" panose="020B0604020202020204" pitchFamily="34" charset="0"/>
              </a:rPr>
              <a:t>, </a:t>
            </a:r>
            <a:r>
              <a:rPr lang="en-US" b="1" i="0" u="none" strike="noStrike" dirty="0">
                <a:solidFill>
                  <a:srgbClr val="3366CC"/>
                </a:solidFill>
                <a:effectLst/>
                <a:latin typeface="Arial" panose="020B0604020202020204" pitchFamily="34" charset="0"/>
                <a:hlinkClick r:id="rId6" tooltip="Biology"/>
              </a:rPr>
              <a:t>biology</a:t>
            </a:r>
            <a:r>
              <a:rPr lang="en-US" b="1" i="0" dirty="0">
                <a:solidFill>
                  <a:srgbClr val="202122"/>
                </a:solidFill>
                <a:effectLst/>
                <a:latin typeface="Arial" panose="020B0604020202020204" pitchFamily="34" charset="0"/>
              </a:rPr>
              <a:t> and </a:t>
            </a:r>
            <a:r>
              <a:rPr lang="en-US" b="1" i="0" u="none" strike="noStrike" dirty="0">
                <a:solidFill>
                  <a:srgbClr val="3366CC"/>
                </a:solidFill>
                <a:effectLst/>
                <a:latin typeface="Arial" panose="020B0604020202020204" pitchFamily="34" charset="0"/>
                <a:hlinkClick r:id="rId7" tooltip="Chemical engineering"/>
              </a:rPr>
              <a:t>chemical engineering</a:t>
            </a:r>
            <a:r>
              <a:rPr lang="en-US" b="1" i="0" dirty="0">
                <a:solidFill>
                  <a:srgbClr val="202122"/>
                </a:solidFill>
                <a:effectLst/>
                <a:latin typeface="Arial" panose="020B0604020202020204" pitchFamily="34" charset="0"/>
              </a:rPr>
              <a:t>. </a:t>
            </a:r>
            <a:endParaRPr b="1" dirty="0"/>
          </a:p>
        </p:txBody>
      </p:sp>
      <p:sp>
        <p:nvSpPr>
          <p:cNvPr id="180" name="Google Shape;180;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CA"/>
              <a:t>4</a:t>
            </a:fld>
            <a:endParaRPr/>
          </a:p>
        </p:txBody>
      </p:sp>
    </p:spTree>
    <p:extLst>
      <p:ext uri="{BB962C8B-B14F-4D97-AF65-F5344CB8AC3E}">
        <p14:creationId xmlns:p14="http://schemas.microsoft.com/office/powerpoint/2010/main" val="2879304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algn="l"/>
            <a:r>
              <a:rPr lang="en-US" sz="1100" b="0" i="0" dirty="0">
                <a:solidFill>
                  <a:srgbClr val="374151"/>
                </a:solidFill>
                <a:effectLst/>
                <a:latin typeface="Söhne"/>
              </a:rPr>
              <a:t>Only three factors are displayed in columns B, C, and D. Remember that when I completed the principal components dialog box, I wanted to retain three factors. The original variables are shown in column A. The numbers in this table are called factor loadings. </a:t>
            </a:r>
            <a:r>
              <a:rPr lang="en-US" sz="1100" b="1" i="0" dirty="0">
                <a:solidFill>
                  <a:srgbClr val="374151"/>
                </a:solidFill>
                <a:effectLst/>
                <a:latin typeface="Söhne"/>
              </a:rPr>
              <a:t>You can interpret them as if they were correlation coefficients ranging from a minimum of -1.0, indicating a perfect negative relationship, to 0.0, indicating no relationship, to 1.0, indicating a perfect positive relationship.</a:t>
            </a:r>
          </a:p>
          <a:p>
            <a:pPr algn="l"/>
            <a:r>
              <a:rPr lang="en-US" sz="1100" b="0" i="0" dirty="0">
                <a:solidFill>
                  <a:srgbClr val="374151"/>
                </a:solidFill>
                <a:effectLst/>
                <a:latin typeface="Söhne"/>
              </a:rPr>
              <a:t>I have highlighted in yellow the factor loadings that exceed 0.5. </a:t>
            </a:r>
            <a:r>
              <a:rPr lang="en-US" sz="1100" b="1" i="0" dirty="0">
                <a:solidFill>
                  <a:srgbClr val="374151"/>
                </a:solidFill>
                <a:effectLst/>
                <a:latin typeface="Söhne"/>
              </a:rPr>
              <a:t>These are stronger loadings, so you can see that products C, D, J, and U load quite strongly on the first factor</a:t>
            </a:r>
            <a:r>
              <a:rPr lang="en-US" sz="1100" b="0" i="0" dirty="0">
                <a:solidFill>
                  <a:srgbClr val="374151"/>
                </a:solidFill>
                <a:effectLst/>
                <a:latin typeface="Söhne"/>
              </a:rPr>
              <a:t>. Similarly, product H, product I, and product L load quite strongly on the second factor. Four additional products, O, P, R, and S, load moderately on the third factor. Note that there are several products that start with products A, B, E, F, and G, and so on, that do not load strongly on any of the three factors. These products tend to exhibit unique variation, variation that they do not share with other products. You may well find that variables that load strongly on the same factor have something in common. </a:t>
            </a:r>
            <a:r>
              <a:rPr lang="en-US" sz="1100" b="1" i="0" dirty="0">
                <a:solidFill>
                  <a:srgbClr val="374151"/>
                </a:solidFill>
                <a:effectLst/>
                <a:latin typeface="Söhne"/>
              </a:rPr>
              <a:t>For example, when the components are rotated, products C, D, J, and U load strongly on the first factor.</a:t>
            </a:r>
            <a:r>
              <a:rPr lang="en-US" sz="1100" b="0" i="0" dirty="0">
                <a:solidFill>
                  <a:srgbClr val="374151"/>
                </a:solidFill>
                <a:effectLst/>
                <a:latin typeface="Söhne"/>
              </a:rPr>
              <a:t> The four products may be, for example, antibiotics. Products H, I, and L, which load strongly on the second factor, could be statins. At this point, if you feel comfortable with the principal component analysis so far, you can start analyzing individual records using factor scores instead of variable scores. </a:t>
            </a:r>
            <a:endParaRPr sz="839" dirty="0"/>
          </a:p>
        </p:txBody>
      </p:sp>
      <p:sp>
        <p:nvSpPr>
          <p:cNvPr id="609" name="Google Shape;60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26: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marR="0" lvl="0" indent="-15240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0" i="0" dirty="0">
                <a:solidFill>
                  <a:srgbClr val="374151"/>
                </a:solidFill>
                <a:effectLst/>
                <a:latin typeface="Söhne"/>
              </a:rPr>
              <a:t>In other words, </a:t>
            </a:r>
            <a:r>
              <a:rPr lang="en-US" sz="1200" b="1" i="0" dirty="0">
                <a:solidFill>
                  <a:srgbClr val="374151"/>
                </a:solidFill>
                <a:effectLst/>
                <a:latin typeface="Söhne"/>
              </a:rPr>
              <a:t>you can act as if the factors were observed variables and analyze different groups or clusters,</a:t>
            </a:r>
            <a:r>
              <a:rPr lang="en-US" sz="1200" b="0" i="0" dirty="0">
                <a:solidFill>
                  <a:srgbClr val="374151"/>
                </a:solidFill>
                <a:effectLst/>
                <a:latin typeface="Söhne"/>
              </a:rPr>
              <a:t> based on a clustering analysis, according to their factor scores. Products A and B show unique variance, variance they do not share with other products. </a:t>
            </a:r>
            <a:r>
              <a:rPr lang="en-US" sz="1200" b="1" i="0" dirty="0">
                <a:solidFill>
                  <a:srgbClr val="374151"/>
                </a:solidFill>
                <a:effectLst/>
                <a:latin typeface="Söhne"/>
              </a:rPr>
              <a:t>In reality, it's about understanding what variance these products have in common, what variance they share</a:t>
            </a:r>
            <a:r>
              <a:rPr lang="en-US" sz="1200" b="0" i="0" dirty="0">
                <a:solidFill>
                  <a:srgbClr val="374151"/>
                </a:solidFill>
                <a:effectLst/>
                <a:latin typeface="Söhne"/>
              </a:rPr>
              <a:t>. That shared variance among products, or samples, is expressed in the factors."</a:t>
            </a:r>
          </a:p>
          <a:p>
            <a:pPr marL="228600" lvl="0" indent="-152400" algn="l" rtl="0">
              <a:spcBef>
                <a:spcPts val="0"/>
              </a:spcBef>
              <a:spcAft>
                <a:spcPts val="0"/>
              </a:spcAft>
              <a:buClr>
                <a:schemeClr val="dk1"/>
              </a:buClr>
              <a:buSzPts val="1200"/>
              <a:buFont typeface="Calibri"/>
              <a:buNone/>
            </a:pPr>
            <a:br>
              <a:rPr lang="en-US" dirty="0"/>
            </a:br>
            <a:r>
              <a:rPr lang="en-US" b="0" i="0" dirty="0">
                <a:solidFill>
                  <a:srgbClr val="374151"/>
                </a:solidFill>
                <a:effectLst/>
                <a:latin typeface="Söhne"/>
              </a:rPr>
              <a:t>"SCORE PLOT: Individual factor map. Proximity and difference between individuals. Loadings: Represent the original variables in the vector space constructed around the PCs. The distance of the projection of an original variable onto the PCs corresponds to a loading or factorial contribution, meaning its weight or its contribution or influence in building PCs. The cosine of the angle formed between an original variable and a PC corresponds to the correlation between both vectors</a:t>
            </a:r>
          </a:p>
          <a:p>
            <a:pPr marL="228600" lvl="0" indent="-152400" algn="l" rtl="0">
              <a:spcBef>
                <a:spcPts val="0"/>
              </a:spcBef>
              <a:spcAft>
                <a:spcPts val="0"/>
              </a:spcAft>
              <a:buClr>
                <a:schemeClr val="dk1"/>
              </a:buClr>
              <a:buSzPts val="1200"/>
              <a:buFont typeface="Calibri"/>
              <a:buNone/>
            </a:pPr>
            <a:endParaRPr lang="en-US" sz="1200" b="0" i="0" dirty="0">
              <a:solidFill>
                <a:srgbClr val="374151"/>
              </a:solidFill>
              <a:effectLst/>
              <a:latin typeface="Söhne"/>
              <a:ea typeface="Calibri"/>
              <a:cs typeface="Calibri"/>
              <a:sym typeface="Calibri"/>
            </a:endParaRPr>
          </a:p>
          <a:p>
            <a:pPr marL="228600" lvl="0" indent="-152400" algn="l" rtl="0">
              <a:spcBef>
                <a:spcPts val="0"/>
              </a:spcBef>
              <a:spcAft>
                <a:spcPts val="0"/>
              </a:spcAft>
              <a:buClr>
                <a:schemeClr val="dk1"/>
              </a:buClr>
              <a:buSzPts val="1200"/>
              <a:buFont typeface="Calibri"/>
              <a:buNone/>
            </a:pPr>
            <a:endParaRPr lang="en-US" sz="1200" b="0" i="0" dirty="0">
              <a:solidFill>
                <a:srgbClr val="374151"/>
              </a:solidFill>
              <a:effectLst/>
              <a:latin typeface="Söhne"/>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sz="1200" b="0" i="0" dirty="0">
                <a:solidFill>
                  <a:srgbClr val="374151"/>
                </a:solidFill>
                <a:effectLst/>
                <a:latin typeface="Söhne"/>
                <a:ea typeface="Calibri"/>
                <a:cs typeface="Calibri"/>
                <a:sym typeface="Calibri"/>
              </a:rPr>
              <a:t>Q   Residual represents the distance of the individual to the principal plane 1-2 of the model</a:t>
            </a:r>
          </a:p>
          <a:p>
            <a:pPr marL="228600" lvl="0" indent="-152400" algn="l" rtl="0">
              <a:spcBef>
                <a:spcPts val="0"/>
              </a:spcBef>
              <a:spcAft>
                <a:spcPts val="0"/>
              </a:spcAft>
              <a:buClr>
                <a:schemeClr val="dk1"/>
              </a:buClr>
              <a:buSzPts val="1200"/>
              <a:buFont typeface="Calibri"/>
              <a:buNone/>
            </a:pPr>
            <a:endParaRPr lang="en-US" sz="1200" b="0" i="0" dirty="0">
              <a:solidFill>
                <a:srgbClr val="374151"/>
              </a:solidFill>
              <a:effectLst/>
              <a:latin typeface="Söhne"/>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b="0" i="0" dirty="0">
                <a:solidFill>
                  <a:srgbClr val="333333"/>
                </a:solidFill>
                <a:effectLst/>
                <a:latin typeface="Roboto" panose="02000000000000000000" pitchFamily="2" charset="0"/>
              </a:rPr>
              <a:t>Q- residual indicates how well each sample conforms to the PCA model. It is a measure of the difference, or residual between a sample and its projection into the principal components retained in the model. T2-Hotelling's distance, is a measure of the variation in each sample within the PCA model.</a:t>
            </a:r>
          </a:p>
          <a:p>
            <a:pPr marL="228600" lvl="0" indent="-152400" algn="l" rtl="0">
              <a:spcBef>
                <a:spcPts val="0"/>
              </a:spcBef>
              <a:spcAft>
                <a:spcPts val="0"/>
              </a:spcAft>
              <a:buClr>
                <a:schemeClr val="dk1"/>
              </a:buClr>
              <a:buSzPts val="1200"/>
              <a:buFont typeface="Calibri"/>
              <a:buNone/>
            </a:pPr>
            <a:endParaRPr lang="en-US" sz="1200" b="0" i="0" dirty="0">
              <a:solidFill>
                <a:srgbClr val="333333"/>
              </a:solidFill>
              <a:effectLst/>
              <a:latin typeface="Roboto" panose="02000000000000000000" pitchFamily="2" charset="0"/>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he first multivariate distance used is called the </a:t>
            </a:r>
            <a:r>
              <a:rPr lang="en-US" sz="1200" b="1" dirty="0" err="1">
                <a:solidFill>
                  <a:schemeClr val="dk1"/>
                </a:solidFill>
                <a:latin typeface="Calibri"/>
                <a:ea typeface="Calibri"/>
                <a:cs typeface="Calibri"/>
                <a:sym typeface="Calibri"/>
              </a:rPr>
              <a:t>Hotelling's</a:t>
            </a:r>
            <a:r>
              <a:rPr lang="en-US" sz="1200" b="1" dirty="0">
                <a:solidFill>
                  <a:schemeClr val="dk1"/>
                </a:solidFill>
                <a:latin typeface="Calibri"/>
                <a:ea typeface="Calibri"/>
                <a:cs typeface="Calibri"/>
                <a:sym typeface="Calibri"/>
              </a:rPr>
              <a:t> T-squared (T2) distance. </a:t>
            </a: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 Suppose we have a PCA model with A principal components; </a:t>
            </a:r>
            <a:r>
              <a:rPr lang="en-US" sz="1200" b="1" dirty="0" err="1">
                <a:solidFill>
                  <a:schemeClr val="dk1"/>
                </a:solidFill>
                <a:latin typeface="Calibri"/>
                <a:ea typeface="Calibri"/>
                <a:cs typeface="Calibri"/>
                <a:sym typeface="Calibri"/>
              </a:rPr>
              <a:t>Hotelling's</a:t>
            </a:r>
            <a:r>
              <a:rPr lang="en-US" sz="1200" b="1" dirty="0">
                <a:solidFill>
                  <a:schemeClr val="dk1"/>
                </a:solidFill>
                <a:latin typeface="Calibri"/>
                <a:ea typeface="Calibri"/>
                <a:cs typeface="Calibri"/>
                <a:sym typeface="Calibri"/>
              </a:rPr>
              <a:t> T2 distance corresponds to the distance between the individual's projection onto the model and the center of the model. It is called a strong outlier because it is well modeled by the model, meaning it contributes strongly to the construction of the model. If it is removed from the analysis, the PCA model is significantly affected.</a:t>
            </a:r>
          </a:p>
          <a:p>
            <a:pPr marL="228600" lvl="0" indent="-152400" algn="l" rtl="0">
              <a:spcBef>
                <a:spcPts val="0"/>
              </a:spcBef>
              <a:spcAft>
                <a:spcPts val="0"/>
              </a:spcAft>
              <a:buClr>
                <a:schemeClr val="dk1"/>
              </a:buClr>
              <a:buSzPts val="1200"/>
              <a:buFont typeface="Calibri"/>
              <a:buNone/>
            </a:pPr>
            <a:endParaRPr lang="en-US" sz="1200" b="1" dirty="0">
              <a:solidFill>
                <a:schemeClr val="dk1"/>
              </a:solidFill>
              <a:latin typeface="Calibri"/>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The second multivariate distance is called Q or residual distance. It directly represents the distance of the individual to the principal plane 1-2 of the model. An outlier with a high residual is poorly modeled by a PCA. If it is removed from the PCA model, the impact on the model will be low.  </a:t>
            </a:r>
            <a:r>
              <a:rPr lang="en-US" b="1" i="0" dirty="0">
                <a:solidFill>
                  <a:srgbClr val="222222"/>
                </a:solidFill>
                <a:effectLst/>
                <a:latin typeface="Arial" panose="020B0604020202020204" pitchFamily="34" charset="0"/>
              </a:rPr>
              <a:t>The Q statistic indicates how well each sample conforms to the model. It is a measure of the difference, or residual, between a sample and its projection into the k factors retained in the model.</a:t>
            </a:r>
          </a:p>
          <a:p>
            <a:pPr marL="228600" lvl="0" indent="-152400" algn="l" rtl="0">
              <a:spcBef>
                <a:spcPts val="0"/>
              </a:spcBef>
              <a:spcAft>
                <a:spcPts val="0"/>
              </a:spcAft>
              <a:buClr>
                <a:schemeClr val="dk1"/>
              </a:buClr>
              <a:buSzPts val="1200"/>
              <a:buFont typeface="Calibri"/>
              <a:buNone/>
            </a:pPr>
            <a:endParaRPr lang="en-US" sz="1200" b="1" i="0" dirty="0">
              <a:solidFill>
                <a:srgbClr val="222222"/>
              </a:solidFill>
              <a:effectLst/>
              <a:latin typeface="Arial" panose="020B0604020202020204" pitchFamily="34" charset="0"/>
              <a:ea typeface="Calibri"/>
              <a:cs typeface="Calibri"/>
              <a:sym typeface="Calibri"/>
            </a:endParaRPr>
          </a:p>
          <a:p>
            <a:pPr marL="228600" lvl="0" indent="-152400" algn="l" rtl="0">
              <a:spcBef>
                <a:spcPts val="0"/>
              </a:spcBef>
              <a:spcAft>
                <a:spcPts val="0"/>
              </a:spcAft>
              <a:buClr>
                <a:schemeClr val="dk1"/>
              </a:buClr>
              <a:buSzPts val="1200"/>
              <a:buFont typeface="Calibri"/>
              <a:buNone/>
            </a:pPr>
            <a:endParaRPr lang="en-US" sz="1200" b="1" i="0" dirty="0">
              <a:solidFill>
                <a:srgbClr val="222222"/>
              </a:solidFill>
              <a:effectLst/>
              <a:latin typeface="Arial" panose="020B0604020202020204" pitchFamily="34" charset="0"/>
              <a:ea typeface="Calibri"/>
              <a:cs typeface="Calibri"/>
              <a:sym typeface="Calibri"/>
            </a:endParaRPr>
          </a:p>
          <a:p>
            <a:pPr marL="228600" lvl="0" indent="-152400" algn="l" rtl="0">
              <a:spcBef>
                <a:spcPts val="0"/>
              </a:spcBef>
              <a:spcAft>
                <a:spcPts val="0"/>
              </a:spcAft>
              <a:buClr>
                <a:schemeClr val="dk1"/>
              </a:buClr>
              <a:buSzPts val="1200"/>
              <a:buFont typeface="Calibri"/>
              <a:buNone/>
            </a:pPr>
            <a:r>
              <a:rPr lang="en-US" b="1" i="0" dirty="0">
                <a:solidFill>
                  <a:srgbClr val="202124"/>
                </a:solidFill>
                <a:effectLst/>
                <a:latin typeface="Google Sans"/>
              </a:rPr>
              <a:t>are summary statistics which </a:t>
            </a:r>
            <a:r>
              <a:rPr lang="en-US" b="1" i="0" dirty="0">
                <a:solidFill>
                  <a:srgbClr val="040C28"/>
                </a:solidFill>
                <a:effectLst/>
                <a:latin typeface="Google Sans"/>
              </a:rPr>
              <a:t>help explain how well a model is describing a given sample, </a:t>
            </a:r>
            <a:endParaRPr lang="en-US" b="0" i="0" dirty="0">
              <a:solidFill>
                <a:srgbClr val="333333"/>
              </a:solidFill>
              <a:effectLst/>
              <a:latin typeface="Roboto" panose="02000000000000000000" pitchFamily="2" charset="0"/>
            </a:endParaRPr>
          </a:p>
          <a:p>
            <a:pPr marL="228600" lvl="0" indent="-152400" algn="l" rtl="0">
              <a:spcBef>
                <a:spcPts val="0"/>
              </a:spcBef>
              <a:spcAft>
                <a:spcPts val="0"/>
              </a:spcAft>
              <a:buClr>
                <a:schemeClr val="dk1"/>
              </a:buClr>
              <a:buSzPts val="1200"/>
              <a:buFont typeface="Calibri"/>
              <a:buNone/>
            </a:pPr>
            <a:r>
              <a:rPr lang="en-US" b="1" i="0" dirty="0">
                <a:solidFill>
                  <a:srgbClr val="222222"/>
                </a:solidFill>
                <a:effectLst/>
                <a:latin typeface="Arial" panose="020B0604020202020204" pitchFamily="34" charset="0"/>
              </a:rPr>
              <a:t>Whereas Q residuals represent the magnitude of the variation remaining in each sample after projection through the model, the </a:t>
            </a:r>
            <a:r>
              <a:rPr lang="en-US" b="1" i="0" dirty="0" err="1">
                <a:solidFill>
                  <a:srgbClr val="222222"/>
                </a:solidFill>
                <a:effectLst/>
                <a:latin typeface="Arial" panose="020B0604020202020204" pitchFamily="34" charset="0"/>
              </a:rPr>
              <a:t>Hotelling's</a:t>
            </a:r>
            <a:r>
              <a:rPr lang="en-US" b="1" i="0" dirty="0">
                <a:solidFill>
                  <a:srgbClr val="222222"/>
                </a:solidFill>
                <a:effectLst/>
                <a:latin typeface="Arial" panose="020B0604020202020204" pitchFamily="34" charset="0"/>
              </a:rPr>
              <a:t> T</a:t>
            </a:r>
            <a:r>
              <a:rPr lang="en-US" b="1" i="0" baseline="30000" dirty="0">
                <a:solidFill>
                  <a:srgbClr val="222222"/>
                </a:solidFill>
                <a:effectLst/>
                <a:latin typeface="Arial" panose="020B0604020202020204" pitchFamily="34" charset="0"/>
              </a:rPr>
              <a:t>2</a:t>
            </a:r>
            <a:r>
              <a:rPr lang="en-US" b="1" i="0" dirty="0">
                <a:solidFill>
                  <a:srgbClr val="222222"/>
                </a:solidFill>
                <a:effectLst/>
                <a:latin typeface="Arial" panose="020B0604020202020204" pitchFamily="34" charset="0"/>
              </a:rPr>
              <a:t> values represent a measure of the variation in each sample within the model. It indicates how far each sample is from the center (scores = 0) of the model.</a:t>
            </a:r>
          </a:p>
          <a:p>
            <a:pPr marL="228600" lvl="0" indent="-152400" algn="l" rtl="0">
              <a:spcBef>
                <a:spcPts val="0"/>
              </a:spcBef>
              <a:spcAft>
                <a:spcPts val="0"/>
              </a:spcAft>
              <a:buClr>
                <a:schemeClr val="dk1"/>
              </a:buClr>
              <a:buSzPts val="1200"/>
              <a:buFont typeface="Calibri"/>
              <a:buNone/>
            </a:pPr>
            <a:endParaRPr lang="en-US" b="1" i="0" dirty="0">
              <a:solidFill>
                <a:srgbClr val="333333"/>
              </a:solidFill>
              <a:effectLst/>
              <a:latin typeface="Roboto" panose="02000000000000000000" pitchFamily="2" charset="0"/>
            </a:endParaRPr>
          </a:p>
          <a:p>
            <a:pPr marL="228600" lvl="0" indent="-152400" algn="l" rtl="0">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T</a:t>
            </a:r>
            <a:endParaRPr sz="1200" b="1" dirty="0">
              <a:solidFill>
                <a:schemeClr val="dk1"/>
              </a:solidFill>
              <a:latin typeface="Calibri"/>
              <a:ea typeface="Calibri"/>
              <a:cs typeface="Calibri"/>
              <a:sym typeface="Calibri"/>
            </a:endParaRPr>
          </a:p>
        </p:txBody>
      </p:sp>
      <p:sp>
        <p:nvSpPr>
          <p:cNvPr id="627" name="Google Shape;62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26: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just">
              <a:lnSpc>
                <a:spcPct val="125000"/>
              </a:lnSpc>
              <a:spcAft>
                <a:spcPts val="800"/>
              </a:spcAft>
            </a:pPr>
            <a:br>
              <a:rPr lang="en-US" dirty="0"/>
            </a:b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The intuition behind it is very simple: if there is an outlier in the data and we pick a column at random in which the value for the outlier point is different from the rest of the observations, and then we select an arbitrary threshold uniformly at random within the range of that column and divide all the points into two groups according to whether they are higher or lower than the randomly-chosen threshold for that column, then there is a higher chance that the outlier point would end up in the smaller partition than in the larger partition.</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b="1" dirty="0">
                <a:effectLst/>
                <a:latin typeface="Verdana" panose="020B0604030504040204" pitchFamily="34" charset="0"/>
                <a:ea typeface="Calibri" panose="020F0502020204030204" pitchFamily="34" charset="0"/>
                <a:cs typeface="Times New Roman" panose="02020603050405020304" pitchFamily="18" charset="0"/>
              </a:rPr>
              <a:t>Of course, </a:t>
            </a:r>
            <a:r>
              <a:rPr lang="en-US" sz="1800" b="1"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outliers are typically not defined by just having one extreme value in one column, and a good outlier detection method needs to look at the relationships between different variables and their combinations</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One potential way to do this is by building a so-called “isolation tree”, which consists of repeating the randomized splitting process described above recursively (that is, we divide the points into two groups, then repeat the process in each of the two groups that are obtained, and continue repeating it on the new groups until no further split is possible or until meeting some other criteria).</a:t>
            </a:r>
          </a:p>
          <a:p>
            <a:pPr algn="just">
              <a:lnSpc>
                <a:spcPct val="125000"/>
              </a:lnSpc>
              <a:spcAft>
                <a:spcPts val="800"/>
              </a:spcAft>
            </a:pPr>
            <a:endPar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endPar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OUTLIERS ARE EASIER TO ISOLATE,  INLIERS ARE HARDER TO ISOLATE</a:t>
            </a:r>
            <a:endParaRPr lang="nl-NL" sz="1800" b="1"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Under this scheme, one can deduce that, </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the more common a point is, the more splits it will take to leave the point alone or in a smaller group compared to uncommon points - as such, one can think of the </a:t>
            </a:r>
            <a:r>
              <a:rPr lang="en-US" sz="1800" b="1"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“isolation depth” (number of partitions that it takes to isolate a point,</a:t>
            </a:r>
            <a:r>
              <a:rPr lang="en-US" sz="18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 </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hence the name of the algorithm) in the isolation trees as a metric by which to measure the </a:t>
            </a:r>
            <a:r>
              <a:rPr lang="en-US" sz="1800" dirty="0" err="1">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inlierness</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 or </a:t>
            </a:r>
            <a:r>
              <a:rPr lang="en-US" sz="1800" dirty="0" err="1">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outlierness</a:t>
            </a:r>
            <a:r>
              <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rPr>
              <a:t> of a point.</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A single isolation tree has a lot of expected variability in the isolation depths that it will give to each observation, thus an ensemble of many such trees - an “isolation forest” - may be used instead for better results, with the final score obtained by averaging the results (the isolation depths) from many such trees.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There are many potential ways of improving upon the logic behind the procedure (for example, extrapolating an isolation depth after reaching a certain limit) and the resulting score can be standardized for easier usage, among many others - see the references for more details about the methodology.</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Why choose isolation forests over the alternatives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Compared to other outlier/anomaly detection methods such as “local outlier factor” or “one-class support vector machines”, isolation forests have advantages in that they are:</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Robust to the presence of outliers in training data.</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Robust to multi-modal distributions.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Insensitive to the scales of variables.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Much faster to fit.</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b="1" dirty="0">
                <a:effectLst/>
                <a:latin typeface="Verdana" panose="020B0604030504040204" pitchFamily="34" charset="0"/>
                <a:ea typeface="Calibri" panose="020F0502020204030204" pitchFamily="34" charset="0"/>
                <a:cs typeface="Times New Roman" panose="02020603050405020304" pitchFamily="18" charset="0"/>
              </a:rPr>
              <a:t>Invariant to the choice of distance metric (since it doesn’t use a distance metric in the first place).</a:t>
            </a:r>
            <a:endParaRPr lang="nl-NL" sz="1800" b="1"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endPar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endParaRPr lang="en-US" sz="1800" dirty="0">
              <a:solidFill>
                <a:srgbClr val="FF0000"/>
              </a:solidFill>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The problems of swamping and masking have been studied extensively in anomaly</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detection [Murphy 1951]. Swamping refers to situations where normal instances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are wrongly identifying as anomalies. It happens when the number of normal</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instances increases or they become more scattered. Masking, on the other hand,</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is the existence of too many anomalies concealing their own presence. It happens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when anomaly clusters become large and dense. Under these circumstances, many</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anomaly detectors break down. Note that both swamping and masking effects are</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results of too many data for the purpose of anomaly detection</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800" dirty="0" err="1">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iForest</a:t>
            </a:r>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 is excellent in handling the effects swamping and masking through significantly reduced</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r>
              <a:rPr lang="en-US" sz="18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sub-samples.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228600" lvl="0" indent="-152400" algn="l" rtl="0">
              <a:spcBef>
                <a:spcPts val="0"/>
              </a:spcBef>
              <a:spcAft>
                <a:spcPts val="0"/>
              </a:spcAft>
              <a:buClr>
                <a:schemeClr val="dk1"/>
              </a:buClr>
              <a:buSzPts val="1200"/>
              <a:buFont typeface="Calibri"/>
              <a:buNone/>
            </a:pPr>
            <a:endParaRPr sz="1200" b="1" dirty="0">
              <a:solidFill>
                <a:schemeClr val="dk1"/>
              </a:solidFill>
              <a:latin typeface="Calibri"/>
              <a:ea typeface="Calibri"/>
              <a:cs typeface="Calibri"/>
              <a:sym typeface="Calibri"/>
            </a:endParaRPr>
          </a:p>
        </p:txBody>
      </p:sp>
      <p:sp>
        <p:nvSpPr>
          <p:cNvPr id="627" name="Google Shape;62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25</a:t>
            </a:fld>
            <a:endParaRPr/>
          </a:p>
        </p:txBody>
      </p:sp>
    </p:spTree>
    <p:extLst>
      <p:ext uri="{BB962C8B-B14F-4D97-AF65-F5344CB8AC3E}">
        <p14:creationId xmlns:p14="http://schemas.microsoft.com/office/powerpoint/2010/main" val="375668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lnSpcReduction="20000"/>
          </a:bodyPr>
          <a:lstStyle/>
          <a:p>
            <a:pPr marL="171450" lvl="0" indent="-171450" algn="l" rtl="0">
              <a:spcBef>
                <a:spcPts val="0"/>
              </a:spcBef>
              <a:spcAft>
                <a:spcPts val="0"/>
              </a:spcAft>
              <a:buClr>
                <a:schemeClr val="dk1"/>
              </a:buClr>
              <a:buSzPts val="1200"/>
              <a:buFont typeface="Arial"/>
              <a:buChar char="•"/>
            </a:pPr>
            <a:endParaRPr lang="en-CA" dirty="0"/>
          </a:p>
          <a:p>
            <a:pPr algn="l"/>
            <a:r>
              <a:rPr lang="en-US" b="0" i="0" dirty="0">
                <a:solidFill>
                  <a:srgbClr val="374151"/>
                </a:solidFill>
                <a:effectLst/>
                <a:latin typeface="Söhne"/>
              </a:rPr>
              <a:t>Ideal conditions for IR spectroscopy correspond to the measurement of a </a:t>
            </a:r>
            <a:r>
              <a:rPr lang="en-US" b="1" i="0" dirty="0">
                <a:solidFill>
                  <a:srgbClr val="374151"/>
                </a:solidFill>
                <a:effectLst/>
                <a:latin typeface="Söhne"/>
              </a:rPr>
              <a:t>transparent and low-concentration solution.</a:t>
            </a:r>
          </a:p>
          <a:p>
            <a:pPr algn="l"/>
            <a:r>
              <a:rPr lang="en-US" b="0" i="0" dirty="0">
                <a:solidFill>
                  <a:srgbClr val="374151"/>
                </a:solidFill>
                <a:effectLst/>
                <a:latin typeface="Söhne"/>
              </a:rPr>
              <a:t>Under these conditions, for </a:t>
            </a:r>
            <a:r>
              <a:rPr lang="en-US" b="1" i="0" dirty="0">
                <a:solidFill>
                  <a:srgbClr val="374151"/>
                </a:solidFill>
                <a:effectLst/>
                <a:latin typeface="Söhne"/>
              </a:rPr>
              <a:t>a completely transparent and low-concentration solution, the concentration of a compound of interest is directly proportional to its absorbance</a:t>
            </a:r>
            <a:r>
              <a:rPr lang="en-US" b="0" i="0" dirty="0">
                <a:solidFill>
                  <a:srgbClr val="374151"/>
                </a:solidFill>
                <a:effectLst/>
                <a:latin typeface="Söhne"/>
              </a:rPr>
              <a:t>. </a:t>
            </a:r>
            <a:r>
              <a:rPr lang="en-US" b="1" i="0" dirty="0">
                <a:solidFill>
                  <a:srgbClr val="374151"/>
                </a:solidFill>
                <a:effectLst/>
                <a:latin typeface="Söhne"/>
              </a:rPr>
              <a:t>The Lambert-Beer Law states that the absorbance of a compound at a given wavelength will be proportional to the concentration of the component, multiplied by the path length, and the molar absorptivity at that same wavelength, which is characteristic of each compound.</a:t>
            </a:r>
          </a:p>
          <a:p>
            <a:pPr algn="l"/>
            <a:endParaRPr lang="en-US" b="1"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In FT-IR spectroscopy, this law applies to different wavelength values in the infrared spectrum. The different absorbances of the same compound as a function of its wavelengths can be plotted in the figure</a:t>
            </a:r>
          </a:p>
          <a:p>
            <a:pPr marL="171450" lvl="0" indent="-171450" algn="l" rtl="0">
              <a:spcBef>
                <a:spcPts val="0"/>
              </a:spcBef>
              <a:spcAft>
                <a:spcPts val="0"/>
              </a:spcAft>
              <a:buClr>
                <a:schemeClr val="dk1"/>
              </a:buClr>
              <a:buSzPts val="1200"/>
              <a:buFont typeface="Arial"/>
              <a:buChar char="•"/>
            </a:pPr>
            <a:endParaRPr lang="en-CA" dirty="0"/>
          </a:p>
          <a:p>
            <a:pPr algn="l"/>
            <a:r>
              <a:rPr lang="en-US" b="1" i="0" dirty="0">
                <a:solidFill>
                  <a:srgbClr val="374151"/>
                </a:solidFill>
                <a:effectLst/>
                <a:latin typeface="Söhne"/>
              </a:rPr>
              <a:t>The Beer-Lambert law is never used under ideal conditions</a:t>
            </a:r>
            <a:r>
              <a:rPr lang="en-US" b="0" i="0" dirty="0">
                <a:solidFill>
                  <a:srgbClr val="374151"/>
                </a:solidFill>
                <a:effectLst/>
                <a:latin typeface="Söhne"/>
              </a:rPr>
              <a:t>. Its application is intended in other raw materials, such as flour, wood, and soil. The relationship between the spectrum and concentration is even more complicated. </a:t>
            </a:r>
            <a:r>
              <a:rPr lang="en-US" b="1" i="0" dirty="0">
                <a:solidFill>
                  <a:srgbClr val="374151"/>
                </a:solidFill>
                <a:effectLst/>
                <a:latin typeface="Söhne"/>
              </a:rPr>
              <a:t>The Beer-Lambert law is not verified because the measured spectrum is distorted by numerous phenomena.</a:t>
            </a:r>
          </a:p>
          <a:p>
            <a:pPr algn="l"/>
            <a:r>
              <a:rPr lang="en-US" b="1" i="0" dirty="0">
                <a:solidFill>
                  <a:srgbClr val="374151"/>
                </a:solidFill>
                <a:effectLst/>
                <a:latin typeface="Söhne"/>
              </a:rPr>
              <a:t>These phenomena are related to the concentrations of other compounds in the mixture, temperature, sample granularity, etc.</a:t>
            </a:r>
          </a:p>
          <a:p>
            <a:pPr algn="l"/>
            <a:r>
              <a:rPr lang="en-US" b="1" i="0" dirty="0">
                <a:solidFill>
                  <a:srgbClr val="374151"/>
                </a:solidFill>
                <a:effectLst/>
                <a:latin typeface="Söhne"/>
              </a:rPr>
              <a:t>A very visual example is that of a green-colored glass, crushed to different granularities. We observe in the figure that the more crushed the glass is, the whiter it appears.</a:t>
            </a:r>
          </a:p>
          <a:p>
            <a:pPr algn="l"/>
            <a:r>
              <a:rPr lang="en-US" b="0" i="0" dirty="0">
                <a:solidFill>
                  <a:srgbClr val="374151"/>
                </a:solidFill>
                <a:effectLst/>
                <a:latin typeface="Söhne"/>
              </a:rPr>
              <a:t>The color that appears in the equipment is directly proportional to the measured absorbance. An object that appears green has less absorbance in green (525nm) than in blue (480nm) and red (650nm). With a thicker glass, you observe less green and more blue and red.</a:t>
            </a:r>
          </a:p>
          <a:p>
            <a:pPr algn="l"/>
            <a:r>
              <a:rPr lang="en-US" b="1" i="0" dirty="0">
                <a:solidFill>
                  <a:srgbClr val="374151"/>
                </a:solidFill>
                <a:effectLst/>
                <a:latin typeface="Söhne"/>
              </a:rPr>
              <a:t>The absorbance spectra measured for the three colors will be different, even though their chemical content  is  identical.</a:t>
            </a:r>
          </a:p>
          <a:p>
            <a:pPr algn="l"/>
            <a:endParaRPr lang="en-US" b="1" i="0" dirty="0">
              <a:solidFill>
                <a:srgbClr val="374151"/>
              </a:solidFill>
              <a:effectLst/>
              <a:latin typeface="Söhne"/>
            </a:endParaRPr>
          </a:p>
          <a:p>
            <a:pPr algn="l"/>
            <a:r>
              <a:rPr lang="en-US" b="1" i="0" dirty="0">
                <a:solidFill>
                  <a:srgbClr val="374151"/>
                </a:solidFill>
                <a:effectLst/>
                <a:latin typeface="Söhne"/>
              </a:rPr>
              <a:t>If we need to predict the physical parameter, then we should not use pretreatment to raw data</a:t>
            </a:r>
          </a:p>
          <a:p>
            <a:pPr marL="171450" lvl="0" indent="-171450" algn="l" rtl="0">
              <a:spcBef>
                <a:spcPts val="0"/>
              </a:spcBef>
              <a:spcAft>
                <a:spcPts val="0"/>
              </a:spcAft>
              <a:buClr>
                <a:schemeClr val="dk1"/>
              </a:buClr>
              <a:buSzPts val="1200"/>
              <a:buFont typeface="Arial"/>
              <a:buChar char="•"/>
            </a:pPr>
            <a:endParaRPr dirty="0"/>
          </a:p>
        </p:txBody>
      </p:sp>
      <p:sp>
        <p:nvSpPr>
          <p:cNvPr id="151" name="Google Shape;15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None/>
            </a:pPr>
            <a:endParaRPr lang="nl-NL" dirty="0"/>
          </a:p>
          <a:p>
            <a:pPr marL="0" lvl="0" indent="0" algn="l" rtl="0">
              <a:spcBef>
                <a:spcPts val="0"/>
              </a:spcBef>
              <a:spcAft>
                <a:spcPts val="0"/>
              </a:spcAft>
              <a:buNone/>
            </a:pPr>
            <a:r>
              <a:rPr lang="en-US" dirty="0"/>
              <a:t>Jean Michel Roger in 2019 explains how a signal is disturbed in the case of a real sample, when its spectrum is affected by photon scattering and measurement noise: </a:t>
            </a:r>
          </a:p>
          <a:p>
            <a:pPr marL="0" lvl="0" indent="0" algn="l" rtl="0">
              <a:spcBef>
                <a:spcPts val="0"/>
              </a:spcBef>
              <a:spcAft>
                <a:spcPts val="0"/>
              </a:spcAft>
              <a:buNone/>
            </a:pPr>
            <a:r>
              <a:rPr lang="en-US" dirty="0"/>
              <a:t>“In the case of a real sample, the spectrum is disturbed by photon scattering and measurement noise. Photon scattering (1) lengthens the average optical path length by a factor k (multiplicative effect); (2) leads a certain number of photons to escape from the sensor, which adds a leakage term per wavelength l (additive effect): </a:t>
            </a:r>
            <a:r>
              <a:rPr lang="en-US" dirty="0" err="1"/>
              <a:t>Af</a:t>
            </a:r>
            <a:r>
              <a:rPr lang="en-US" dirty="0"/>
              <a:t> (λ). Measurement noise is due to a set of random phenomena present throughout the measurement chain (stray light, electronic noise from the sensor, etc.). It results in an another additive term per wavelength Ab(λ) </a:t>
            </a:r>
          </a:p>
          <a:p>
            <a:pPr marL="0" lvl="0" indent="0" algn="l" rtl="0">
              <a:spcBef>
                <a:spcPts val="0"/>
              </a:spcBef>
              <a:spcAft>
                <a:spcPts val="0"/>
              </a:spcAft>
              <a:buNone/>
            </a:pPr>
            <a:r>
              <a:rPr lang="en-US" dirty="0"/>
              <a:t>Finally, the absorbance actually measured is assigned a multiplicative term and two additive terms:</a:t>
            </a:r>
          </a:p>
          <a:p>
            <a:pPr marL="0" lvl="0" indent="0" algn="l" rtl="0">
              <a:spcBef>
                <a:spcPts val="0"/>
              </a:spcBef>
              <a:spcAft>
                <a:spcPts val="0"/>
              </a:spcAft>
              <a:buNone/>
            </a:pPr>
            <a:r>
              <a:rPr lang="en-US" dirty="0"/>
              <a:t>A(λ) = </a:t>
            </a:r>
            <a:r>
              <a:rPr lang="en-US" dirty="0" err="1"/>
              <a:t>kε</a:t>
            </a:r>
            <a:r>
              <a:rPr lang="en-US" dirty="0"/>
              <a:t>(λ)LC + </a:t>
            </a:r>
            <a:r>
              <a:rPr lang="en-US" dirty="0" err="1"/>
              <a:t>Af</a:t>
            </a:r>
            <a:r>
              <a:rPr lang="en-US" dirty="0"/>
              <a:t> (λ) + Ab(λ)  (Equation 1)</a:t>
            </a:r>
          </a:p>
          <a:p>
            <a:pPr marL="0" lvl="0" indent="0" algn="l" rtl="0">
              <a:spcBef>
                <a:spcPts val="0"/>
              </a:spcBef>
              <a:spcAft>
                <a:spcPts val="0"/>
              </a:spcAft>
              <a:buNone/>
            </a:pPr>
            <a:r>
              <a:rPr lang="en-US" dirty="0"/>
              <a:t>Where,  A: Absorbance; λ:  Wavelength; A(λ): Absorbance at a particular wavelength  </a:t>
            </a:r>
          </a:p>
          <a:p>
            <a:pPr marL="0" lvl="0" indent="0" algn="l" rtl="0">
              <a:spcBef>
                <a:spcPts val="0"/>
              </a:spcBef>
              <a:spcAft>
                <a:spcPts val="0"/>
              </a:spcAft>
              <a:buNone/>
            </a:pPr>
            <a:r>
              <a:rPr lang="en-US" dirty="0"/>
              <a:t>k: multiplicative effect; ε: Molar absorption coefficient (M-1 cm-1); L: Optical path length (cm)</a:t>
            </a:r>
          </a:p>
          <a:p>
            <a:pPr marL="0" lvl="0" indent="0" algn="l" rtl="0">
              <a:spcBef>
                <a:spcPts val="0"/>
              </a:spcBef>
              <a:spcAft>
                <a:spcPts val="0"/>
              </a:spcAft>
              <a:buNone/>
            </a:pPr>
            <a:r>
              <a:rPr lang="en-US" dirty="0"/>
              <a:t>C: Molar concentration; </a:t>
            </a:r>
            <a:r>
              <a:rPr lang="en-US" dirty="0" err="1"/>
              <a:t>Af</a:t>
            </a:r>
            <a:r>
              <a:rPr lang="en-US" dirty="0"/>
              <a:t> (λ). Additive effect at a particular wavelength caused by a certain number of photons escaping from the sensor; Ab(λ). Additive effect at a particular wavelength caused by random phenomena”.</a:t>
            </a:r>
          </a:p>
          <a:p>
            <a:pPr marL="0" lvl="0" indent="0" algn="l" rtl="0">
              <a:spcBef>
                <a:spcPts val="0"/>
              </a:spcBef>
              <a:spcAft>
                <a:spcPts val="0"/>
              </a:spcAft>
              <a:buNone/>
            </a:pPr>
            <a:r>
              <a:rPr lang="en-US" b="1" dirty="0"/>
              <a:t>The different preprocessing strategies will consist in correcting as many of the three terms k, </a:t>
            </a:r>
            <a:r>
              <a:rPr lang="en-US" b="1" dirty="0" err="1"/>
              <a:t>Af</a:t>
            </a:r>
            <a:r>
              <a:rPr lang="en-US" b="1" dirty="0"/>
              <a:t> (λ), Ab(λ) as possible. (Jean-Michel Roger M. E., 2019)</a:t>
            </a:r>
          </a:p>
          <a:p>
            <a:pPr marL="0" lvl="0" indent="0" algn="l" rtl="0">
              <a:spcBef>
                <a:spcPts val="0"/>
              </a:spcBef>
              <a:spcAft>
                <a:spcPts val="0"/>
              </a:spcAft>
              <a:buNone/>
            </a:pPr>
            <a:r>
              <a:rPr lang="en-US" b="1" dirty="0"/>
              <a:t>It is important to know whether the data has been affected by a multiplicative effect or an additive effect or both</a:t>
            </a:r>
            <a:r>
              <a:rPr lang="en-US" dirty="0"/>
              <a:t>. The preprocessing method to be used depends on its efficiency to remove the noise present in NIR spectra. </a:t>
            </a:r>
            <a:r>
              <a:rPr lang="en-US" b="1" dirty="0"/>
              <a:t>For this reason, it is important to understand firstly very well the type of noise/effect present in each particular case.</a:t>
            </a:r>
          </a:p>
          <a:p>
            <a:pPr marL="0" lvl="0" indent="0" algn="l" rtl="0">
              <a:spcBef>
                <a:spcPts val="0"/>
              </a:spcBef>
              <a:spcAft>
                <a:spcPts val="0"/>
              </a:spcAft>
              <a:buNone/>
            </a:pPr>
            <a:r>
              <a:rPr lang="en-US" b="1" dirty="0"/>
              <a:t>It should be mentioned that it  is possible to apply more than one pre-treatment sequentially.</a:t>
            </a:r>
            <a:r>
              <a:rPr lang="en-US" dirty="0"/>
              <a:t> For example, a multiplicative scaling is often used together with a derivative.</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374151"/>
                </a:solidFill>
                <a:effectLst/>
                <a:latin typeface="Söhne"/>
              </a:rPr>
              <a:t>The path length of light is often affected by sample thickness, measurement geometry (for non-scattering samples), or physical properties of samples, such as particle/droplet/fiber size and distribution (turbid samples</a:t>
            </a:r>
          </a:p>
          <a:p>
            <a:pPr marL="0" lvl="0" indent="0" algn="l" rtl="0">
              <a:spcBef>
                <a:spcPts val="0"/>
              </a:spcBef>
              <a:spcAft>
                <a:spcPts val="0"/>
              </a:spcAft>
              <a:buNone/>
            </a:pPr>
            <a:endParaRPr lang="en-US" b="0" i="0" dirty="0">
              <a:solidFill>
                <a:srgbClr val="374151"/>
              </a:solidFill>
              <a:effectLst/>
              <a:latin typeface="Söhne"/>
            </a:endParaRPr>
          </a:p>
          <a:p>
            <a:pPr marL="0" lvl="0" indent="0" algn="l" rtl="0">
              <a:spcBef>
                <a:spcPts val="0"/>
              </a:spcBef>
              <a:spcAft>
                <a:spcPts val="0"/>
              </a:spcAft>
              <a:buNone/>
            </a:pPr>
            <a:r>
              <a:rPr lang="en-US" b="1" i="0" dirty="0">
                <a:solidFill>
                  <a:srgbClr val="374151"/>
                </a:solidFill>
                <a:effectLst/>
                <a:latin typeface="Söhne"/>
              </a:rPr>
              <a:t>Data can be affected by multiplicative effect, additive effect of both</a:t>
            </a:r>
            <a:endParaRPr lang="en-US" b="1" dirty="0"/>
          </a:p>
          <a:p>
            <a:pPr marL="0" lvl="0" indent="0" algn="l" rtl="0">
              <a:spcBef>
                <a:spcPts val="0"/>
              </a:spcBef>
              <a:spcAft>
                <a:spcPts val="0"/>
              </a:spcAft>
              <a:buNone/>
            </a:pPr>
            <a:endParaRPr dirty="0"/>
          </a:p>
        </p:txBody>
      </p:sp>
      <p:sp>
        <p:nvSpPr>
          <p:cNvPr id="242" name="Google Shape;242;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62500" lnSpcReduction="20000"/>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Figure 1 shows an example of a pure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multiplicative effect</a:t>
            </a:r>
            <a:r>
              <a:rPr lang="en-US" sz="1800" dirty="0">
                <a:effectLst/>
                <a:latin typeface="Verdana" panose="020B0604030504040204" pitchFamily="34" charset="0"/>
                <a:ea typeface="Calibri" panose="020F0502020204030204" pitchFamily="34" charset="0"/>
                <a:cs typeface="Times New Roman" panose="02020603050405020304" pitchFamily="18" charset="0"/>
              </a:rPr>
              <a:t> on mixtures of water and oil spectra. the multiplicative effect shows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the greater the intensity, the greater the distribution of the spectra. </a:t>
            </a:r>
            <a:r>
              <a:rPr lang="en-US" sz="1800" dirty="0">
                <a:effectLst/>
                <a:latin typeface="Verdana" panose="020B0604030504040204" pitchFamily="34" charset="0"/>
                <a:ea typeface="Calibri" panose="020F0502020204030204" pitchFamily="34" charset="0"/>
                <a:cs typeface="Times New Roman" panose="02020603050405020304" pitchFamily="18" charset="0"/>
              </a:rPr>
              <a:t>Figure 1 shows in the left zone close to 1133.6 nm (x-axis) that the intensity levels have been little affected, whereas the intensity of the spectra in the central zone between 1197 and 1261 nm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are more expanded. </a:t>
            </a:r>
            <a:endParaRPr lang="nl-NL" sz="1800" b="1" dirty="0">
              <a:effectLst/>
              <a:latin typeface="Verdana" panose="020B0604030504040204" pitchFamily="34" charset="0"/>
              <a:ea typeface="Calibri" panose="020F0502020204030204" pitchFamily="34" charset="0"/>
              <a:cs typeface="Times New Roman" panose="02020603050405020304" pitchFamily="18" charset="0"/>
            </a:endParaRPr>
          </a:p>
          <a:p>
            <a:pPr marL="171450" marR="0" lvl="0" indent="-95250" algn="l" rtl="0">
              <a:lnSpc>
                <a:spcPct val="100000"/>
              </a:lnSpc>
              <a:spcBef>
                <a:spcPts val="0"/>
              </a:spcBef>
              <a:spcAft>
                <a:spcPts val="0"/>
              </a:spcAft>
              <a:buClr>
                <a:schemeClr val="dk1"/>
              </a:buClr>
              <a:buSzPts val="1200"/>
              <a:buFont typeface="Arial"/>
              <a:buNone/>
            </a:pPr>
            <a:endParaRPr lang="nl-NL" dirty="0"/>
          </a:p>
          <a:p>
            <a:pPr marL="171450" marR="0" lvl="0" indent="-95250" algn="l" rtl="0">
              <a:lnSpc>
                <a:spcPct val="100000"/>
              </a:lnSpc>
              <a:spcBef>
                <a:spcPts val="0"/>
              </a:spcBef>
              <a:spcAft>
                <a:spcPts val="0"/>
              </a:spcAft>
              <a:buClr>
                <a:schemeClr val="dk1"/>
              </a:buClr>
              <a:buSzPts val="1200"/>
              <a:buFont typeface="Arial"/>
              <a:buNone/>
            </a:pPr>
            <a:endParaRPr lang="nl-NL" dirty="0"/>
          </a:p>
          <a:p>
            <a:pPr algn="just">
              <a:lnSpc>
                <a:spcPct val="150000"/>
              </a:lnSpc>
              <a:spcAft>
                <a:spcPts val="800"/>
              </a:spcAft>
            </a:pPr>
            <a:r>
              <a:rPr lang="en-GB" sz="1800" dirty="0">
                <a:effectLst/>
                <a:latin typeface="Verdana" panose="020B0604030504040204" pitchFamily="34" charset="0"/>
                <a:ea typeface="Calibri" panose="020F0502020204030204" pitchFamily="34" charset="0"/>
                <a:cs typeface="Times New Roman" panose="02020603050405020304" pitchFamily="18" charset="0"/>
              </a:rPr>
              <a:t>When spectra are clearly affected by light scattering, </a:t>
            </a:r>
            <a:r>
              <a:rPr lang="en-GB" sz="1800" b="1" dirty="0">
                <a:effectLst/>
                <a:latin typeface="Verdana" panose="020B0604030504040204" pitchFamily="34" charset="0"/>
                <a:ea typeface="Calibri" panose="020F0502020204030204" pitchFamily="34" charset="0"/>
                <a:cs typeface="Times New Roman" panose="02020603050405020304" pitchFamily="18" charset="0"/>
              </a:rPr>
              <a:t>an increase in light intensity with wavelengths in a certain spectral range can be observed</a:t>
            </a:r>
            <a:r>
              <a:rPr lang="en-GB" sz="1800" dirty="0">
                <a:effectLst/>
                <a:latin typeface="Verdana" panose="020B0604030504040204" pitchFamily="34" charset="0"/>
                <a:ea typeface="Calibri" panose="020F0502020204030204" pitchFamily="34" charset="0"/>
                <a:cs typeface="Times New Roman" panose="02020603050405020304" pitchFamily="18" charset="0"/>
              </a:rPr>
              <a:t>.  As mentioned above, </a:t>
            </a:r>
            <a:r>
              <a:rPr lang="en-GB" sz="1800" b="1" dirty="0">
                <a:effectLst/>
                <a:latin typeface="Verdana" panose="020B0604030504040204" pitchFamily="34" charset="0"/>
                <a:ea typeface="Calibri" panose="020F0502020204030204" pitchFamily="34" charset="0"/>
                <a:cs typeface="Times New Roman" panose="02020603050405020304" pitchFamily="18" charset="0"/>
              </a:rPr>
              <a:t>the light does not fully impact the material to be </a:t>
            </a:r>
            <a:r>
              <a:rPr lang="en-GB" sz="1800" b="1" dirty="0" err="1">
                <a:effectLst/>
                <a:latin typeface="Verdana" panose="020B0604030504040204" pitchFamily="34" charset="0"/>
                <a:ea typeface="Calibri" panose="020F0502020204030204" pitchFamily="34" charset="0"/>
                <a:cs typeface="Times New Roman" panose="02020603050405020304" pitchFamily="18" charset="0"/>
              </a:rPr>
              <a:t>analyzed</a:t>
            </a:r>
            <a:r>
              <a:rPr lang="en-GB" sz="1800" b="1" dirty="0">
                <a:effectLst/>
                <a:latin typeface="Verdana" panose="020B0604030504040204" pitchFamily="34" charset="0"/>
                <a:ea typeface="Calibri" panose="020F0502020204030204" pitchFamily="34" charset="0"/>
                <a:cs typeface="Times New Roman" panose="02020603050405020304" pitchFamily="18" charset="0"/>
              </a:rPr>
              <a:t>, but is lost in the inter-particle spaces. </a:t>
            </a:r>
            <a:r>
              <a:rPr lang="en-GB" sz="1800" dirty="0">
                <a:effectLst/>
                <a:latin typeface="Verdana" panose="020B0604030504040204" pitchFamily="34" charset="0"/>
                <a:ea typeface="Calibri" panose="020F0502020204030204" pitchFamily="34" charset="0"/>
                <a:cs typeface="Times New Roman" panose="02020603050405020304" pitchFamily="18" charset="0"/>
              </a:rPr>
              <a:t>This can happen when the particles do not have the same size, or when there is porosity or gases present in the sample (</a:t>
            </a:r>
            <a:r>
              <a:rPr lang="en-GB" sz="1800" u="sng" dirty="0">
                <a:solidFill>
                  <a:srgbClr val="0000FF"/>
                </a:solidFill>
                <a:effectLst/>
                <a:latin typeface="Verdana" panose="020B0604030504040204" pitchFamily="34" charset="0"/>
                <a:ea typeface="Calibri" panose="020F0502020204030204" pitchFamily="34" charset="0"/>
                <a:cs typeface="Times New Roman" panose="02020603050405020304" pitchFamily="18" charset="0"/>
                <a:hlinkClick r:id="rId3"/>
              </a:rPr>
              <a:t>https://www.aunir.com/light-bites/illuminating-spectra-part-7/</a:t>
            </a:r>
            <a:r>
              <a:rPr lang="en-GB" sz="1800" dirty="0">
                <a:effectLst/>
                <a:latin typeface="Verdana" panose="020B0604030504040204" pitchFamily="34" charset="0"/>
                <a:ea typeface="Calibri" panose="020F0502020204030204" pitchFamily="34" charset="0"/>
                <a:cs typeface="Times New Roman" panose="02020603050405020304" pitchFamily="18" charset="0"/>
              </a:rPr>
              <a:t>).   Figure 2 shows an </a:t>
            </a:r>
            <a:r>
              <a:rPr lang="en-GB" sz="1800" b="1" dirty="0">
                <a:effectLst/>
                <a:latin typeface="Verdana" panose="020B0604030504040204" pitchFamily="34" charset="0"/>
                <a:ea typeface="Calibri" panose="020F0502020204030204" pitchFamily="34" charset="0"/>
                <a:cs typeface="Times New Roman" panose="02020603050405020304" pitchFamily="18" charset="0"/>
              </a:rPr>
              <a:t>increasing baseline</a:t>
            </a:r>
            <a:r>
              <a:rPr lang="en-GB" sz="1800" dirty="0">
                <a:effectLst/>
                <a:latin typeface="Verdana" panose="020B0604030504040204" pitchFamily="34" charset="0"/>
                <a:ea typeface="Calibri" panose="020F0502020204030204" pitchFamily="34" charset="0"/>
                <a:cs typeface="Times New Roman" panose="02020603050405020304" pitchFamily="18" charset="0"/>
              </a:rPr>
              <a:t> in an spectrum of fish bone,  from 5000 cm-1 to 4000 cm-1</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GB"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Figure 3  shows an example of a pure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additive effect</a:t>
            </a:r>
            <a:r>
              <a:rPr lang="en-US" sz="1800" dirty="0">
                <a:effectLst/>
                <a:latin typeface="Verdana" panose="020B0604030504040204" pitchFamily="34" charset="0"/>
                <a:ea typeface="Calibri" panose="020F0502020204030204" pitchFamily="34" charset="0"/>
                <a:cs typeface="Times New Roman" panose="02020603050405020304" pitchFamily="18" charset="0"/>
              </a:rPr>
              <a:t> in spectra: </a:t>
            </a:r>
            <a:r>
              <a:rPr lang="en-US" sz="1800" b="1" dirty="0">
                <a:effectLst/>
                <a:latin typeface="Verdana" panose="020B0604030504040204" pitchFamily="34" charset="0"/>
                <a:ea typeface="Calibri" panose="020F0502020204030204" pitchFamily="34" charset="0"/>
                <a:cs typeface="Times New Roman" panose="02020603050405020304" pitchFamily="18" charset="0"/>
              </a:rPr>
              <a:t>the dispersion between spectra is the same in the studied spectral range</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29</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lnSpcReduction="20000"/>
          </a:bodyPr>
          <a:lstStyle/>
          <a:p>
            <a:pPr algn="just">
              <a:lnSpc>
                <a:spcPct val="150000"/>
              </a:lnSpc>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The effects observed in Figures 2 and 3 can be combined, giving rise to an additive effect with increasing baseline of type </a:t>
            </a:r>
            <a:r>
              <a:rPr lang="en-US" sz="1200" dirty="0" err="1">
                <a:effectLst/>
                <a:latin typeface="Verdana" panose="020B0604030504040204" pitchFamily="34" charset="0"/>
                <a:ea typeface="Calibri" panose="020F0502020204030204" pitchFamily="34" charset="0"/>
                <a:cs typeface="Times New Roman" panose="02020603050405020304" pitchFamily="18" charset="0"/>
              </a:rPr>
              <a:t>aX</a:t>
            </a:r>
            <a:r>
              <a:rPr lang="en-US" sz="1200" dirty="0">
                <a:effectLst/>
                <a:latin typeface="Verdana" panose="020B0604030504040204" pitchFamily="34" charset="0"/>
                <a:ea typeface="Calibri" panose="020F0502020204030204" pitchFamily="34" charset="0"/>
                <a:cs typeface="Times New Roman" panose="02020603050405020304" pitchFamily="18" charset="0"/>
              </a:rPr>
              <a:t> + b, where the dispersion increases with the level of the spectrum and not with the wavelength. </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Jean Michel shows  spectra with increasing baselines in a Fictional example in Figure 4 (Roger, 2019):  </a:t>
            </a:r>
            <a:r>
              <a:rPr lang="en-US" sz="1200" i="1" dirty="0">
                <a:effectLst/>
                <a:latin typeface="Verdana" panose="020B0604030504040204" pitchFamily="34" charset="0"/>
                <a:ea typeface="Calibri" panose="020F0502020204030204" pitchFamily="34" charset="0"/>
                <a:cs typeface="Times New Roman" panose="02020603050405020304" pitchFamily="18" charset="0"/>
              </a:rPr>
              <a:t>“The mean spectrum of the maize dataset was replicated 80 times and each replicate was assigned a baseline of equation </a:t>
            </a:r>
            <a:r>
              <a:rPr lang="en-US" sz="1200" i="1" dirty="0" err="1">
                <a:effectLst/>
                <a:latin typeface="Verdana" panose="020B0604030504040204" pitchFamily="34" charset="0"/>
                <a:ea typeface="Calibri" panose="020F0502020204030204" pitchFamily="34" charset="0"/>
                <a:cs typeface="Times New Roman" panose="02020603050405020304" pitchFamily="18" charset="0"/>
              </a:rPr>
              <a:t>aλ</a:t>
            </a:r>
            <a:r>
              <a:rPr lang="en-US" sz="1200" i="1" dirty="0">
                <a:effectLst/>
                <a:latin typeface="Verdana" panose="020B0604030504040204" pitchFamily="34" charset="0"/>
                <a:ea typeface="Calibri" panose="020F0502020204030204" pitchFamily="34" charset="0"/>
                <a:cs typeface="Times New Roman" panose="02020603050405020304" pitchFamily="18" charset="0"/>
              </a:rPr>
              <a:t> + b, with a and b positive but random. This is not a multiplicative effect”.</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i="1" dirty="0">
                <a:effectLst/>
                <a:latin typeface="Verdana" panose="020B0604030504040204" pitchFamily="34" charset="0"/>
                <a:ea typeface="Calibri" panose="020F0502020204030204" pitchFamily="34" charset="0"/>
                <a:cs typeface="Times New Roman" panose="02020603050405020304" pitchFamily="18" charset="0"/>
              </a:rPr>
              <a:t> </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Verdana" panose="020B0604030504040204" pitchFamily="34" charset="0"/>
                <a:ea typeface="Calibri" panose="020F0502020204030204" pitchFamily="34" charset="0"/>
                <a:cs typeface="Times New Roman" panose="02020603050405020304" pitchFamily="18" charset="0"/>
              </a:rPr>
              <a:t>Analogously,  Figure 5 shows one handmade example of NIR spectra with  an increasing baseline, this time with multiplicative effect added as well. </a:t>
            </a:r>
            <a:r>
              <a:rPr lang="en-US" sz="1200" b="1" dirty="0">
                <a:effectLst/>
                <a:latin typeface="Verdana" panose="020B0604030504040204" pitchFamily="34" charset="0"/>
                <a:ea typeface="Calibri" panose="020F0502020204030204" pitchFamily="34" charset="0"/>
                <a:cs typeface="Times New Roman" panose="02020603050405020304" pitchFamily="18" charset="0"/>
              </a:rPr>
              <a:t>The mean spectrum  was repeated 15 times, each time with increasing effects. </a:t>
            </a:r>
            <a:endParaRPr lang="nl-NL" sz="1200" b="1" dirty="0">
              <a:effectLst/>
              <a:latin typeface="Verdana" panose="020B0604030504040204" pitchFamily="34" charset="0"/>
              <a:ea typeface="Calibri" panose="020F0502020204030204" pitchFamily="34" charset="0"/>
              <a:cs typeface="Times New Roman" panose="02020603050405020304" pitchFamily="18" charset="0"/>
            </a:endParaRPr>
          </a:p>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30</a:t>
            </a:fld>
            <a:endParaRPr/>
          </a:p>
        </p:txBody>
      </p:sp>
    </p:spTree>
    <p:extLst>
      <p:ext uri="{BB962C8B-B14F-4D97-AF65-F5344CB8AC3E}">
        <p14:creationId xmlns:p14="http://schemas.microsoft.com/office/powerpoint/2010/main" val="836896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31</a:t>
            </a:fld>
            <a:endParaRPr/>
          </a:p>
        </p:txBody>
      </p:sp>
    </p:spTree>
    <p:extLst>
      <p:ext uri="{BB962C8B-B14F-4D97-AF65-F5344CB8AC3E}">
        <p14:creationId xmlns:p14="http://schemas.microsoft.com/office/powerpoint/2010/main" val="936348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71450" marR="0" lvl="0" indent="-95250" algn="l" rtl="0">
              <a:lnSpc>
                <a:spcPct val="100000"/>
              </a:lnSpc>
              <a:spcBef>
                <a:spcPts val="0"/>
              </a:spcBef>
              <a:spcAft>
                <a:spcPts val="0"/>
              </a:spcAft>
              <a:buClr>
                <a:schemeClr val="dk1"/>
              </a:buClr>
              <a:buSzPts val="1200"/>
              <a:buFont typeface="Arial"/>
              <a:buNone/>
            </a:pPr>
            <a:endParaRPr dirty="0"/>
          </a:p>
        </p:txBody>
      </p:sp>
      <p:sp>
        <p:nvSpPr>
          <p:cNvPr id="263" name="Google Shape;26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32</a:t>
            </a:fld>
            <a:endParaRPr/>
          </a:p>
        </p:txBody>
      </p:sp>
    </p:spTree>
    <p:extLst>
      <p:ext uri="{BB962C8B-B14F-4D97-AF65-F5344CB8AC3E}">
        <p14:creationId xmlns:p14="http://schemas.microsoft.com/office/powerpoint/2010/main" val="2957782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a:bodyPr>
          <a:lstStyle/>
          <a:p>
            <a:pPr algn="l"/>
            <a:r>
              <a:rPr lang="en-US" b="0" i="0" dirty="0">
                <a:solidFill>
                  <a:srgbClr val="374151"/>
                </a:solidFill>
                <a:effectLst/>
                <a:latin typeface="Söhne"/>
              </a:rPr>
              <a:t>The figure compares the application of a logarithm and normalization to a dataset with a significant multiplicative effect.</a:t>
            </a:r>
          </a:p>
          <a:p>
            <a:pPr algn="l"/>
            <a:r>
              <a:rPr lang="en-US" b="0" i="0" dirty="0">
                <a:solidFill>
                  <a:srgbClr val="374151"/>
                </a:solidFill>
                <a:effectLst/>
                <a:latin typeface="Söhne"/>
              </a:rPr>
              <a:t>This multiplicative effect is characterized by low variability at low wavelengths and high variability at high wavelengths.</a:t>
            </a:r>
          </a:p>
          <a:p>
            <a:pPr algn="l"/>
            <a:r>
              <a:rPr lang="en-US" b="0" i="0" dirty="0">
                <a:solidFill>
                  <a:srgbClr val="374151"/>
                </a:solidFill>
                <a:effectLst/>
                <a:latin typeface="Söhne"/>
              </a:rPr>
              <a:t>It's important to remember that the logarithm transforms the multiplicative effect into an additive one, hence it is observed that the variability is the same across the entire spectrum. This resulting additive effect could </a:t>
            </a:r>
            <a:r>
              <a:rPr lang="en-US" b="1" i="0" dirty="0">
                <a:solidFill>
                  <a:srgbClr val="374151"/>
                </a:solidFill>
                <a:effectLst/>
                <a:latin typeface="Söhne"/>
              </a:rPr>
              <a:t>then be further addressed by another adapted pre-processing method</a:t>
            </a:r>
            <a:r>
              <a:rPr lang="en-US" b="0" i="0" dirty="0">
                <a:solidFill>
                  <a:srgbClr val="374151"/>
                </a:solidFill>
                <a:effectLst/>
                <a:latin typeface="Söhne"/>
              </a:rPr>
              <a:t>, such as detrending.</a:t>
            </a:r>
          </a:p>
          <a:p>
            <a:pPr algn="l"/>
            <a:r>
              <a:rPr lang="en-US" b="0" i="0" dirty="0">
                <a:solidFill>
                  <a:srgbClr val="374151"/>
                </a:solidFill>
                <a:effectLst/>
                <a:latin typeface="Söhne"/>
              </a:rPr>
              <a:t>It can be seen that normalization nearly eliminates the multiplicative effect.</a:t>
            </a:r>
          </a:p>
          <a:p>
            <a:pPr marL="0" marR="0" lvl="0" indent="0" algn="l" rtl="0">
              <a:lnSpc>
                <a:spcPct val="100000"/>
              </a:lnSpc>
              <a:spcBef>
                <a:spcPts val="0"/>
              </a:spcBef>
              <a:spcAft>
                <a:spcPts val="0"/>
              </a:spcAft>
              <a:buClr>
                <a:schemeClr val="dk1"/>
              </a:buClr>
              <a:buSzPts val="1200"/>
              <a:buFont typeface="Calibri"/>
              <a:buNone/>
            </a:pPr>
            <a:endParaRPr lang="nl-NL" dirty="0"/>
          </a:p>
          <a:p>
            <a:pPr marL="0" marR="0" lvl="0" indent="0" algn="l" rtl="0">
              <a:lnSpc>
                <a:spcPct val="100000"/>
              </a:lnSpc>
              <a:spcBef>
                <a:spcPts val="0"/>
              </a:spcBef>
              <a:spcAft>
                <a:spcPts val="0"/>
              </a:spcAft>
              <a:buClr>
                <a:schemeClr val="dk1"/>
              </a:buClr>
              <a:buSzPts val="1200"/>
              <a:buFont typeface="Calibri"/>
              <a:buNone/>
            </a:pPr>
            <a:endParaRPr lang="nl-NL" dirty="0"/>
          </a:p>
          <a:p>
            <a:pPr marL="0" marR="0" lvl="0" indent="0" algn="l" rtl="0">
              <a:lnSpc>
                <a:spcPct val="100000"/>
              </a:lnSpc>
              <a:spcBef>
                <a:spcPts val="0"/>
              </a:spcBef>
              <a:spcAft>
                <a:spcPts val="0"/>
              </a:spcAft>
              <a:buClr>
                <a:schemeClr val="dk1"/>
              </a:buClr>
              <a:buSzPts val="1200"/>
              <a:buFont typeface="Calibri"/>
              <a:buNone/>
            </a:pPr>
            <a:r>
              <a:rPr lang="es-ES" b="1" dirty="0"/>
              <a:t>La transformación logarítmica&gt; transforma un efecto </a:t>
            </a:r>
            <a:r>
              <a:rPr lang="es-ES" b="1" dirty="0" err="1"/>
              <a:t>multipicativo</a:t>
            </a:r>
            <a:r>
              <a:rPr lang="es-ES" b="1" dirty="0"/>
              <a:t> en un efecto aditivo. </a:t>
            </a:r>
            <a:r>
              <a:rPr lang="es-ES" b="1" u="sng" dirty="0"/>
              <a:t>Se necesita que x sea estrictamente positive. Por ejemplo, el logaritmo, no puede ser aplicado </a:t>
            </a:r>
            <a:r>
              <a:rPr lang="es-ES" b="1" u="sng" dirty="0" err="1"/>
              <a:t>despues</a:t>
            </a:r>
            <a:r>
              <a:rPr lang="es-ES" b="1" u="sng" dirty="0"/>
              <a:t> de una derivada. |Esta es la transformación natural de Lambert-</a:t>
            </a:r>
            <a:r>
              <a:rPr lang="es-ES" b="1" u="sng" dirty="0" err="1"/>
              <a:t>Beer</a:t>
            </a:r>
            <a:r>
              <a:rPr lang="es-ES" b="1" u="sng" dirty="0"/>
              <a:t>.</a:t>
            </a:r>
            <a:endParaRPr lang="es-ES"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r>
              <a:rPr lang="es-ES" b="1" u="sng" dirty="0"/>
              <a:t>Se trata de </a:t>
            </a:r>
            <a:r>
              <a:rPr lang="es-ES" b="1" u="sng" dirty="0" err="1"/>
              <a:t>divider</a:t>
            </a:r>
            <a:r>
              <a:rPr lang="es-ES" b="1" u="sng" dirty="0"/>
              <a:t> el espectro, por un parámetro estadístico que sea sensible al efecto multiplicativo en particular. </a:t>
            </a:r>
            <a:endParaRPr lang="es-ES"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r>
              <a:rPr lang="es-ES" b="1" u="sng" dirty="0"/>
              <a:t>Se </a:t>
            </a:r>
            <a:r>
              <a:rPr lang="es-ES" b="1" u="sng" dirty="0" err="1"/>
              <a:t>recomineda</a:t>
            </a:r>
            <a:r>
              <a:rPr lang="es-ES" b="1" u="sng" dirty="0"/>
              <a:t> evitar </a:t>
            </a:r>
            <a:r>
              <a:rPr lang="es-ES" b="1" u="sng" dirty="0" err="1"/>
              <a:t>divider</a:t>
            </a:r>
            <a:r>
              <a:rPr lang="es-ES" b="1" u="sng" dirty="0"/>
              <a:t> el espectro por un valor único como el punto máximo, ya que puede tener errores.</a:t>
            </a:r>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r>
              <a:rPr lang="es-ES" b="1" u="sng" dirty="0"/>
              <a:t>Pure multiplicative </a:t>
            </a:r>
            <a:r>
              <a:rPr lang="es-ES" b="1" u="sng" dirty="0" err="1"/>
              <a:t>spectra</a:t>
            </a:r>
            <a:r>
              <a:rPr lang="es-ES" b="1" u="sng" dirty="0"/>
              <a:t> can be </a:t>
            </a:r>
            <a:r>
              <a:rPr lang="es-ES" b="1" u="sng" dirty="0" err="1"/>
              <a:t>corrected</a:t>
            </a:r>
            <a:r>
              <a:rPr lang="es-ES" b="1" u="sng" dirty="0"/>
              <a:t> </a:t>
            </a:r>
            <a:r>
              <a:rPr lang="es-ES" b="1" u="sng" dirty="0" err="1"/>
              <a:t>with</a:t>
            </a:r>
            <a:r>
              <a:rPr lang="es-ES" b="1" u="sng" dirty="0"/>
              <a:t> </a:t>
            </a:r>
            <a:r>
              <a:rPr lang="es-ES" b="1" u="sng" dirty="0" err="1"/>
              <a:t>Normalization</a:t>
            </a:r>
            <a:r>
              <a:rPr lang="es-ES" b="1" u="sng" dirty="0"/>
              <a:t> </a:t>
            </a:r>
            <a:r>
              <a:rPr lang="es-ES" b="1" u="sng" dirty="0" err="1"/>
              <a:t>only</a:t>
            </a:r>
            <a:endParaRPr lang="es-ES"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endParaRPr lang="es-ES" b="1" u="sng" dirty="0"/>
          </a:p>
          <a:p>
            <a:pPr marL="0" marR="0" lvl="0" indent="0" algn="l" rtl="0">
              <a:lnSpc>
                <a:spcPct val="100000"/>
              </a:lnSpc>
              <a:spcBef>
                <a:spcPts val="0"/>
              </a:spcBef>
              <a:spcAft>
                <a:spcPts val="0"/>
              </a:spcAft>
              <a:buClr>
                <a:schemeClr val="dk1"/>
              </a:buClr>
              <a:buSzPts val="1200"/>
              <a:buFont typeface="Calibri"/>
              <a:buNone/>
            </a:pPr>
            <a:endParaRPr dirty="0"/>
          </a:p>
        </p:txBody>
      </p:sp>
      <p:sp>
        <p:nvSpPr>
          <p:cNvPr id="536" name="Google Shape;536;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err="1"/>
              <a:t>Nowadays</a:t>
            </a:r>
            <a:r>
              <a:rPr lang="nl-NL" b="1" dirty="0"/>
              <a:t>, </a:t>
            </a:r>
            <a:r>
              <a:rPr lang="nl-NL" b="1" dirty="0" err="1"/>
              <a:t>analytical</a:t>
            </a:r>
            <a:r>
              <a:rPr lang="nl-NL" b="1" dirty="0"/>
              <a:t> </a:t>
            </a:r>
            <a:r>
              <a:rPr lang="nl-NL" b="1" dirty="0" err="1"/>
              <a:t>methods</a:t>
            </a:r>
            <a:r>
              <a:rPr lang="nl-NL" b="1" dirty="0"/>
              <a:t> </a:t>
            </a:r>
            <a:r>
              <a:rPr lang="nl-NL" b="1" dirty="0" err="1"/>
              <a:t>provide</a:t>
            </a:r>
            <a:r>
              <a:rPr lang="nl-NL" b="1" dirty="0"/>
              <a:t> data </a:t>
            </a:r>
            <a:r>
              <a:rPr lang="nl-NL" b="1" dirty="0" err="1"/>
              <a:t>with</a:t>
            </a:r>
            <a:r>
              <a:rPr lang="nl-NL" b="1" dirty="0"/>
              <a:t> high </a:t>
            </a:r>
            <a:r>
              <a:rPr lang="nl-NL" b="1" dirty="0" err="1"/>
              <a:t>dimensionality</a:t>
            </a:r>
            <a:endParaRPr lang="nl-NL" b="1" dirty="0"/>
          </a:p>
          <a:p>
            <a:endParaRPr lang="nl-NL" b="1" dirty="0"/>
          </a:p>
          <a:p>
            <a:r>
              <a:rPr lang="nl-NL" b="1" dirty="0" err="1"/>
              <a:t>Near</a:t>
            </a:r>
            <a:r>
              <a:rPr lang="nl-NL" b="1" dirty="0"/>
              <a:t> </a:t>
            </a:r>
            <a:r>
              <a:rPr lang="nl-NL" b="1" dirty="0" err="1"/>
              <a:t>infrared</a:t>
            </a:r>
            <a:r>
              <a:rPr lang="nl-NL" b="1" dirty="0"/>
              <a:t> </a:t>
            </a:r>
            <a:r>
              <a:rPr lang="nl-NL" b="1" dirty="0" err="1"/>
              <a:t>spectroscoppy</a:t>
            </a:r>
            <a:r>
              <a:rPr lang="nl-NL" b="1" dirty="0"/>
              <a:t>, Raman, MIR, CGMS,  </a:t>
            </a:r>
          </a:p>
          <a:p>
            <a:endParaRPr lang="nl-NL" b="1" dirty="0"/>
          </a:p>
          <a:p>
            <a:r>
              <a:rPr lang="nl-NL" b="1" dirty="0"/>
              <a:t>3 different </a:t>
            </a:r>
            <a:r>
              <a:rPr lang="nl-NL" b="1" dirty="0" err="1"/>
              <a:t>problems</a:t>
            </a:r>
            <a:endParaRPr lang="nl-NL" b="1" dirty="0"/>
          </a:p>
          <a:p>
            <a:endParaRPr lang="nl-NL" b="1" dirty="0"/>
          </a:p>
          <a:p>
            <a:pPr marL="228600" indent="-228600">
              <a:buAutoNum type="arabicParenR"/>
            </a:pPr>
            <a:r>
              <a:rPr lang="nl-NL" b="1" dirty="0"/>
              <a:t>high </a:t>
            </a:r>
            <a:r>
              <a:rPr lang="nl-NL" b="1" dirty="0" err="1"/>
              <a:t>number</a:t>
            </a:r>
            <a:r>
              <a:rPr lang="nl-NL" b="1" dirty="0"/>
              <a:t> of variables </a:t>
            </a:r>
            <a:r>
              <a:rPr lang="nl-NL" b="1" dirty="0" err="1"/>
              <a:t>that</a:t>
            </a:r>
            <a:r>
              <a:rPr lang="nl-NL" b="1" dirty="0"/>
              <a:t> are </a:t>
            </a:r>
            <a:r>
              <a:rPr lang="nl-NL" b="1" dirty="0" err="1"/>
              <a:t>correlated</a:t>
            </a:r>
            <a:r>
              <a:rPr lang="nl-NL" b="1" dirty="0"/>
              <a:t> </a:t>
            </a:r>
          </a:p>
          <a:p>
            <a:pPr marL="228600" indent="-228600">
              <a:buAutoNum type="arabicParenR"/>
            </a:pPr>
            <a:r>
              <a:rPr lang="nl-NL" b="1" dirty="0"/>
              <a:t>We </a:t>
            </a:r>
            <a:r>
              <a:rPr lang="nl-NL" b="1" dirty="0" err="1"/>
              <a:t>work</a:t>
            </a:r>
            <a:r>
              <a:rPr lang="nl-NL" b="1" dirty="0"/>
              <a:t> </a:t>
            </a:r>
            <a:r>
              <a:rPr lang="nl-NL" b="1" dirty="0" err="1"/>
              <a:t>with</a:t>
            </a:r>
            <a:r>
              <a:rPr lang="nl-NL" b="1" dirty="0"/>
              <a:t> </a:t>
            </a:r>
            <a:r>
              <a:rPr lang="nl-NL" b="1" dirty="0" err="1"/>
              <a:t>overtones</a:t>
            </a:r>
            <a:r>
              <a:rPr lang="nl-NL" b="1" dirty="0"/>
              <a:t> </a:t>
            </a:r>
            <a:r>
              <a:rPr lang="nl-NL" b="1" dirty="0" err="1"/>
              <a:t>and</a:t>
            </a:r>
            <a:r>
              <a:rPr lang="nl-NL" b="1" dirty="0"/>
              <a:t> </a:t>
            </a:r>
            <a:r>
              <a:rPr lang="nl-NL" b="1" dirty="0" err="1"/>
              <a:t>combination</a:t>
            </a:r>
            <a:r>
              <a:rPr lang="nl-NL" b="1" dirty="0"/>
              <a:t> bands,, overlapping bands</a:t>
            </a:r>
          </a:p>
          <a:p>
            <a:pPr marL="228600" indent="-228600">
              <a:buAutoNum type="arabicParenR"/>
            </a:pPr>
            <a:r>
              <a:rPr lang="nl-NL" b="1" dirty="0"/>
              <a:t>Spectra are </a:t>
            </a:r>
            <a:r>
              <a:rPr lang="nl-NL" b="1" dirty="0" err="1"/>
              <a:t>influenced</a:t>
            </a:r>
            <a:r>
              <a:rPr lang="nl-NL" b="1" dirty="0"/>
              <a:t> </a:t>
            </a:r>
            <a:r>
              <a:rPr lang="nl-NL" b="1" dirty="0" err="1"/>
              <a:t>by</a:t>
            </a:r>
            <a:r>
              <a:rPr lang="nl-NL" b="1" dirty="0"/>
              <a:t> </a:t>
            </a:r>
            <a:r>
              <a:rPr lang="nl-NL" b="1" dirty="0" err="1"/>
              <a:t>physical</a:t>
            </a:r>
            <a:r>
              <a:rPr lang="nl-NL" b="1" dirty="0"/>
              <a:t> </a:t>
            </a:r>
            <a:r>
              <a:rPr lang="nl-NL" b="1" dirty="0" err="1"/>
              <a:t>effects</a:t>
            </a:r>
            <a:endParaRPr lang="nl-NL" b="1" dirty="0"/>
          </a:p>
          <a:p>
            <a:pPr marL="228600" indent="-228600">
              <a:buAutoNum type="arabicParenR"/>
            </a:pPr>
            <a:endParaRPr lang="nl-NL" b="1" dirty="0"/>
          </a:p>
          <a:p>
            <a:pPr marL="0" indent="0">
              <a:buNone/>
            </a:pPr>
            <a:r>
              <a:rPr lang="nl-NL" b="1" dirty="0" err="1"/>
              <a:t>That</a:t>
            </a:r>
            <a:r>
              <a:rPr lang="nl-NL" b="1" dirty="0"/>
              <a:t> is </a:t>
            </a:r>
            <a:r>
              <a:rPr lang="nl-NL" b="1" dirty="0" err="1"/>
              <a:t>why</a:t>
            </a:r>
            <a:r>
              <a:rPr lang="nl-NL" b="1" dirty="0"/>
              <a:t>, we </a:t>
            </a:r>
            <a:r>
              <a:rPr lang="nl-NL" b="1" dirty="0" err="1"/>
              <a:t>need</a:t>
            </a:r>
            <a:r>
              <a:rPr lang="nl-NL" b="1" dirty="0"/>
              <a:t> multivariate analysis </a:t>
            </a:r>
            <a:r>
              <a:rPr lang="nl-NL" b="1" dirty="0" err="1"/>
              <a:t>to</a:t>
            </a:r>
            <a:r>
              <a:rPr lang="nl-NL" b="1" dirty="0"/>
              <a:t> </a:t>
            </a:r>
            <a:r>
              <a:rPr lang="nl-NL" b="1" dirty="0" err="1"/>
              <a:t>address</a:t>
            </a:r>
            <a:r>
              <a:rPr lang="nl-NL" b="1" dirty="0"/>
              <a:t> these issues.</a:t>
            </a:r>
          </a:p>
        </p:txBody>
      </p:sp>
      <p:sp>
        <p:nvSpPr>
          <p:cNvPr id="4" name="Slide Number Placeholder 3"/>
          <p:cNvSpPr>
            <a:spLocks noGrp="1"/>
          </p:cNvSpPr>
          <p:nvPr>
            <p:ph type="sldNum" sz="quarter" idx="5"/>
          </p:nvPr>
        </p:nvSpPr>
        <p:spPr/>
        <p:txBody>
          <a:bodyPr/>
          <a:lstStyle/>
          <a:p>
            <a:fld id="{55D45D2F-C69D-4D90-B22B-9B2DC58DBD55}" type="slidenum">
              <a:rPr lang="nl-NL" smtClean="0"/>
              <a:t>5</a:t>
            </a:fld>
            <a:endParaRPr lang="nl-NL"/>
          </a:p>
        </p:txBody>
      </p:sp>
    </p:spTree>
    <p:extLst>
      <p:ext uri="{BB962C8B-B14F-4D97-AF65-F5344CB8AC3E}">
        <p14:creationId xmlns:p14="http://schemas.microsoft.com/office/powerpoint/2010/main" val="1441315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200"/>
              <a:buFont typeface="Calibri"/>
              <a:buNone/>
            </a:pPr>
            <a:endParaRPr lang="en-CA" b="1" dirty="0"/>
          </a:p>
          <a:p>
            <a:pPr marL="0" marR="0" lvl="0" indent="0" algn="l" rtl="0">
              <a:lnSpc>
                <a:spcPct val="90000"/>
              </a:lnSpc>
              <a:spcBef>
                <a:spcPts val="0"/>
              </a:spcBef>
              <a:spcAft>
                <a:spcPts val="0"/>
              </a:spcAft>
              <a:buClr>
                <a:schemeClr val="dk1"/>
              </a:buClr>
              <a:buSzPts val="1200"/>
              <a:buFont typeface="Calibri"/>
              <a:buNone/>
            </a:pPr>
            <a:endParaRPr lang="en-CA" b="1" dirty="0"/>
          </a:p>
          <a:p>
            <a:pPr marL="0" marR="0" lvl="0" indent="0" algn="l" rtl="0">
              <a:lnSpc>
                <a:spcPct val="90000"/>
              </a:lnSpc>
              <a:spcBef>
                <a:spcPts val="0"/>
              </a:spcBef>
              <a:spcAft>
                <a:spcPts val="0"/>
              </a:spcAft>
              <a:buClr>
                <a:schemeClr val="dk1"/>
              </a:buClr>
              <a:buSzPts val="1200"/>
              <a:buFont typeface="Calibri"/>
              <a:buNone/>
            </a:pPr>
            <a:r>
              <a:rPr lang="en-US" b="0" i="0" dirty="0">
                <a:solidFill>
                  <a:srgbClr val="374151"/>
                </a:solidFill>
                <a:effectLst/>
                <a:latin typeface="Söhne"/>
              </a:rPr>
              <a:t>Additive effect due to proton diffusion leakage</a:t>
            </a:r>
            <a:r>
              <a:rPr lang="en-US" b="1" i="0" dirty="0">
                <a:solidFill>
                  <a:srgbClr val="374151"/>
                </a:solidFill>
                <a:effectLst/>
                <a:latin typeface="Söhne"/>
              </a:rPr>
              <a:t>. GROWING BASELINE DUE TO LIGHT DIFFUSION</a:t>
            </a:r>
            <a:r>
              <a:rPr lang="en-US" b="0" i="0" dirty="0">
                <a:solidFill>
                  <a:srgbClr val="374151"/>
                </a:solidFill>
                <a:effectLst/>
                <a:latin typeface="Söhne"/>
              </a:rPr>
              <a:t>. </a:t>
            </a:r>
            <a:r>
              <a:rPr lang="en-US" b="1" i="0" dirty="0">
                <a:solidFill>
                  <a:srgbClr val="374151"/>
                </a:solidFill>
                <a:effectLst/>
                <a:latin typeface="Söhne"/>
              </a:rPr>
              <a:t>To reduce the baseline, detrending is used</a:t>
            </a:r>
            <a:r>
              <a:rPr lang="en-US" b="0" i="0" dirty="0">
                <a:solidFill>
                  <a:srgbClr val="374151"/>
                </a:solidFill>
                <a:effectLst/>
                <a:latin typeface="Söhne"/>
              </a:rPr>
              <a:t>. Increasing trend with the number of wavelengths. This phenomenon is not due to chemistry but to the diffusion of light, whose intensity increases with wavelength (in this range of wavelengths). </a:t>
            </a:r>
            <a:r>
              <a:rPr lang="en-US" b="1" i="0" dirty="0">
                <a:solidFill>
                  <a:srgbClr val="374151"/>
                </a:solidFill>
                <a:effectLst/>
                <a:latin typeface="Söhne"/>
              </a:rPr>
              <a:t>This spectrum consists of a baseline, upon which an absorbance spectrum is superimposed. DETREND - Removing the overall trend from the spectrum, modeled by a polynomial</a:t>
            </a:r>
            <a:r>
              <a:rPr lang="en-US" b="0" i="0" dirty="0">
                <a:solidFill>
                  <a:srgbClr val="374151"/>
                </a:solidFill>
                <a:effectLst/>
                <a:latin typeface="Söhne"/>
              </a:rPr>
              <a:t>. Zeroth-order detrend: The polynomial being removed is a constant that corresponds to the average of the spectrum. </a:t>
            </a:r>
            <a:r>
              <a:rPr lang="en-US" b="1" i="0" dirty="0">
                <a:solidFill>
                  <a:srgbClr val="374151"/>
                </a:solidFill>
                <a:effectLst/>
                <a:latin typeface="Söhne"/>
              </a:rPr>
              <a:t>Order 1 - Identified by linear regression, the line that best fits the spectra is determined and removed</a:t>
            </a:r>
            <a:r>
              <a:rPr lang="en-US" b="0" i="0" dirty="0">
                <a:solidFill>
                  <a:srgbClr val="374151"/>
                </a:solidFill>
                <a:effectLst/>
                <a:latin typeface="Söhne"/>
              </a:rPr>
              <a:t>. In the case of this corn spectrum, the residuals remaining from this line are the absorption peaks corresponding to the sample's chemical components. Order 2 - A parabola or cubic function is identified and removed from the spectrum</a:t>
            </a:r>
            <a:endParaRPr dirty="0"/>
          </a:p>
        </p:txBody>
      </p:sp>
      <p:sp>
        <p:nvSpPr>
          <p:cNvPr id="317" name="Google Shape;31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34</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CA" b="1"/>
              <a:t>La figura muestra el efecto de la correccion detrend en los espectros. Se ve claramente que el orden cer reduce las translaciones verticals puras. El orden 1 reduce las lineas de base más finas, como esa ecuación (recta). El orden dos no aporta gran cosa. </a:t>
            </a:r>
            <a:endParaRPr/>
          </a:p>
          <a:p>
            <a:pPr marL="0" marR="0" lvl="0" indent="0" algn="l" rtl="0">
              <a:lnSpc>
                <a:spcPct val="100000"/>
              </a:lnSpc>
              <a:spcBef>
                <a:spcPts val="0"/>
              </a:spcBef>
              <a:spcAft>
                <a:spcPts val="0"/>
              </a:spcAft>
              <a:buClr>
                <a:schemeClr val="dk1"/>
              </a:buClr>
              <a:buSzPts val="1200"/>
              <a:buFont typeface="Calibri"/>
              <a:buNone/>
            </a:pPr>
            <a:endParaRPr b="1"/>
          </a:p>
          <a:p>
            <a:pPr marL="0" marR="0" lvl="0" indent="0" algn="l" rtl="0">
              <a:lnSpc>
                <a:spcPct val="100000"/>
              </a:lnSpc>
              <a:spcBef>
                <a:spcPts val="0"/>
              </a:spcBef>
              <a:spcAft>
                <a:spcPts val="0"/>
              </a:spcAft>
              <a:buClr>
                <a:schemeClr val="dk1"/>
              </a:buClr>
              <a:buSzPts val="1200"/>
              <a:buFont typeface="Calibri"/>
              <a:buNone/>
            </a:pPr>
            <a:endParaRPr b="1"/>
          </a:p>
          <a:p>
            <a:pPr marL="0" marR="0" lvl="0" indent="0" algn="l" rtl="0">
              <a:lnSpc>
                <a:spcPct val="100000"/>
              </a:lnSpc>
              <a:spcBef>
                <a:spcPts val="0"/>
              </a:spcBef>
              <a:spcAft>
                <a:spcPts val="0"/>
              </a:spcAft>
              <a:buClr>
                <a:schemeClr val="dk1"/>
              </a:buClr>
              <a:buSzPts val="1200"/>
              <a:buFont typeface="Calibri"/>
              <a:buNone/>
            </a:pPr>
            <a:endParaRPr b="1"/>
          </a:p>
        </p:txBody>
      </p:sp>
      <p:sp>
        <p:nvSpPr>
          <p:cNvPr id="337" name="Google Shape;337;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35</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100000"/>
              </a:lnSpc>
              <a:spcBef>
                <a:spcPts val="0"/>
              </a:spcBef>
              <a:spcAft>
                <a:spcPts val="0"/>
              </a:spcAft>
              <a:buClr>
                <a:schemeClr val="dk1"/>
              </a:buClr>
              <a:buSzPts val="1200"/>
              <a:buFont typeface="Calibri"/>
              <a:buNone/>
            </a:pPr>
            <a:r>
              <a:rPr lang="en-US" b="0" i="0" dirty="0">
                <a:solidFill>
                  <a:srgbClr val="000000"/>
                </a:solidFill>
                <a:effectLst/>
                <a:latin typeface="Söhne"/>
              </a:rPr>
              <a:t>This type of filter can be implemented with different algorithms.</a:t>
            </a:r>
          </a:p>
          <a:p>
            <a:pPr algn="l"/>
            <a:r>
              <a:rPr lang="en-US" b="1" i="0" dirty="0">
                <a:solidFill>
                  <a:srgbClr val="000000"/>
                </a:solidFill>
                <a:effectLst/>
                <a:latin typeface="Söhne"/>
              </a:rPr>
              <a:t>Moving Average or Moving Median</a:t>
            </a:r>
            <a:r>
              <a:rPr lang="en-US" b="0" i="0" dirty="0">
                <a:solidFill>
                  <a:srgbClr val="000000"/>
                </a:solidFill>
                <a:effectLst/>
                <a:latin typeface="Söhne"/>
              </a:rPr>
              <a:t>: Each point in the spectrum is replaced by the mean or median of the values in a window around point </a:t>
            </a:r>
            <a:r>
              <a:rPr lang="en-US" b="0" i="0" dirty="0" err="1">
                <a:solidFill>
                  <a:srgbClr val="000000"/>
                </a:solidFill>
                <a:effectLst/>
                <a:latin typeface="Söhne"/>
              </a:rPr>
              <a:t>i</a:t>
            </a:r>
            <a:r>
              <a:rPr lang="en-US" b="0" i="0" dirty="0">
                <a:solidFill>
                  <a:srgbClr val="000000"/>
                </a:solidFill>
                <a:effectLst/>
                <a:latin typeface="Söhne"/>
              </a:rPr>
              <a:t>. The width of this window is a parameter to be set. The wider the window, the smoother the spectrum will be. The mean is adapted to remove noise with zero mean, like Gaussian noise. To remove random spikes with non-zero mean, such as digitization artifacts, the median is used.</a:t>
            </a:r>
          </a:p>
          <a:p>
            <a:pPr algn="l"/>
            <a:r>
              <a:rPr lang="en-US" b="1" i="0" dirty="0">
                <a:solidFill>
                  <a:srgbClr val="000000"/>
                </a:solidFill>
                <a:effectLst/>
                <a:latin typeface="Söhne"/>
              </a:rPr>
              <a:t>MEAN</a:t>
            </a:r>
            <a:r>
              <a:rPr lang="en-US" b="0" i="0" dirty="0">
                <a:solidFill>
                  <a:srgbClr val="000000"/>
                </a:solidFill>
                <a:effectLst/>
                <a:latin typeface="Söhne"/>
              </a:rPr>
              <a:t>: The arithmetic mean or average is calculated by summing all observed values and dividing by the number of observations. The mean is the simplest way to summarize a single variable and is generally the best measure of central tendency for the purposes of statistical inference.</a:t>
            </a:r>
          </a:p>
          <a:p>
            <a:pPr algn="l"/>
            <a:r>
              <a:rPr lang="en-US" b="1" i="0" dirty="0">
                <a:solidFill>
                  <a:srgbClr val="000000"/>
                </a:solidFill>
                <a:effectLst/>
                <a:latin typeface="Söhne"/>
              </a:rPr>
              <a:t>MEDIAN</a:t>
            </a:r>
            <a:r>
              <a:rPr lang="en-US" b="0" i="0" dirty="0">
                <a:solidFill>
                  <a:srgbClr val="000000"/>
                </a:solidFill>
                <a:effectLst/>
                <a:latin typeface="Söhne"/>
              </a:rPr>
              <a:t>: The median is the middle or central value of a set of observations. To find the median, the values must be ordered. If the total number of elements in the data set is even, the median is calculated as the average of the central numbers. If the total number of elements is odd, then the median is the value located in the center of the list. The median is useful for variables such as ages, incomes, turnovers, and housing prices.</a:t>
            </a:r>
          </a:p>
          <a:p>
            <a:pPr algn="l"/>
            <a:r>
              <a:rPr lang="en-US" b="1" i="0" dirty="0">
                <a:solidFill>
                  <a:srgbClr val="000000"/>
                </a:solidFill>
                <a:effectLst/>
                <a:latin typeface="Söhne"/>
              </a:rPr>
              <a:t>MODE</a:t>
            </a:r>
            <a:r>
              <a:rPr lang="en-US" b="0" i="0" dirty="0">
                <a:solidFill>
                  <a:srgbClr val="000000"/>
                </a:solidFill>
                <a:effectLst/>
                <a:latin typeface="Söhne"/>
              </a:rPr>
              <a:t>: The mode is the most frequently occurring value in a data set. A data set can have more than one mode. The mode is useful when the most common feature or value in a data set is needed.</a:t>
            </a:r>
            <a:endParaRPr lang="en-US" b="1" i="0" dirty="0">
              <a:solidFill>
                <a:srgbClr val="000000"/>
              </a:solidFill>
              <a:effectLst/>
              <a:latin typeface="Söhne"/>
            </a:endParaRPr>
          </a:p>
          <a:p>
            <a:pPr algn="l"/>
            <a:r>
              <a:rPr lang="en-US" b="1" i="0" dirty="0">
                <a:solidFill>
                  <a:srgbClr val="000000"/>
                </a:solidFill>
                <a:effectLst/>
                <a:latin typeface="Söhne"/>
              </a:rPr>
              <a:t>This is a polynomial smoothing applied over a moving window.</a:t>
            </a:r>
          </a:p>
          <a:p>
            <a:pPr algn="l"/>
            <a:r>
              <a:rPr lang="en-US" b="1" i="0" dirty="0">
                <a:solidFill>
                  <a:srgbClr val="000000"/>
                </a:solidFill>
                <a:effectLst/>
                <a:latin typeface="Söhne"/>
              </a:rPr>
              <a:t>At each point I in the spectrum, the raw value xi is replaced by zi from a polynomial fitted over a window around point </a:t>
            </a:r>
            <a:r>
              <a:rPr lang="en-US" b="1" i="0" dirty="0" err="1">
                <a:solidFill>
                  <a:srgbClr val="000000"/>
                </a:solidFill>
                <a:effectLst/>
                <a:latin typeface="Söhne"/>
              </a:rPr>
              <a:t>i</a:t>
            </a:r>
            <a:r>
              <a:rPr lang="en-US" b="1" i="0" dirty="0">
                <a:solidFill>
                  <a:srgbClr val="000000"/>
                </a:solidFill>
                <a:effectLst/>
                <a:latin typeface="Söhne"/>
              </a:rPr>
              <a:t>.</a:t>
            </a:r>
          </a:p>
          <a:p>
            <a:pPr algn="l"/>
            <a:r>
              <a:rPr lang="en-US" b="1" i="0" dirty="0">
                <a:solidFill>
                  <a:srgbClr val="000000"/>
                </a:solidFill>
                <a:effectLst/>
                <a:latin typeface="Söhne"/>
              </a:rPr>
              <a:t>NOTE</a:t>
            </a:r>
            <a:r>
              <a:rPr lang="en-US" b="0" i="0" dirty="0">
                <a:solidFill>
                  <a:srgbClr val="000000"/>
                </a:solidFill>
                <a:effectLst/>
                <a:latin typeface="Söhne"/>
              </a:rPr>
              <a:t>: </a:t>
            </a:r>
            <a:r>
              <a:rPr lang="en-US" b="1" i="0" dirty="0">
                <a:solidFill>
                  <a:srgbClr val="000000"/>
                </a:solidFill>
                <a:effectLst/>
                <a:latin typeface="Söhne"/>
              </a:rPr>
              <a:t>The entire spectrum is not replaced by the polynomial. It's the central ordinate of the window that is replaced by the central ordinate of the polynomial</a:t>
            </a:r>
            <a:r>
              <a:rPr lang="en-US" b="0" i="0" dirty="0">
                <a:solidFill>
                  <a:srgbClr val="000000"/>
                </a:solidFill>
                <a:effectLst/>
                <a:latin typeface="Söhne"/>
              </a:rPr>
              <a:t>.</a:t>
            </a:r>
          </a:p>
          <a:p>
            <a:pPr algn="l"/>
            <a:endParaRPr lang="en-US" b="1" i="0" dirty="0">
              <a:solidFill>
                <a:srgbClr val="000000"/>
              </a:solidFill>
              <a:effectLst/>
              <a:latin typeface="Söhne"/>
            </a:endParaRPr>
          </a:p>
          <a:p>
            <a:pPr algn="l"/>
            <a:endParaRPr lang="en-US" b="1" i="0" dirty="0">
              <a:solidFill>
                <a:srgbClr val="000000"/>
              </a:solidFill>
              <a:effectLst/>
              <a:latin typeface="Söhne"/>
            </a:endParaRPr>
          </a:p>
          <a:p>
            <a:pPr algn="l"/>
            <a:r>
              <a:rPr lang="en-US" b="1" i="0" dirty="0">
                <a:solidFill>
                  <a:srgbClr val="000000"/>
                </a:solidFill>
                <a:effectLst/>
                <a:latin typeface="Söhne"/>
              </a:rPr>
              <a:t>Two parameters must be set for this algorithm: the width of the window (w) and the degree of the polynomial (d). The larger the w, the smoother the spectrum.</a:t>
            </a:r>
            <a:r>
              <a:rPr lang="en-US" b="0" i="0" dirty="0">
                <a:solidFill>
                  <a:srgbClr val="000000"/>
                </a:solidFill>
                <a:effectLst/>
                <a:latin typeface="Söhne"/>
              </a:rPr>
              <a:t> </a:t>
            </a:r>
          </a:p>
          <a:p>
            <a:pPr algn="l"/>
            <a:r>
              <a:rPr lang="en-US" b="1" i="0" dirty="0">
                <a:solidFill>
                  <a:srgbClr val="000000"/>
                </a:solidFill>
                <a:effectLst/>
                <a:latin typeface="Söhne"/>
              </a:rPr>
              <a:t>The higher the degree of the polynomial, the less smooth the spectrum. </a:t>
            </a:r>
            <a:r>
              <a:rPr lang="en-US" b="0" i="0" dirty="0">
                <a:solidFill>
                  <a:srgbClr val="000000"/>
                </a:solidFill>
                <a:effectLst/>
                <a:latin typeface="Söhne"/>
              </a:rPr>
              <a:t>For computational reasons, w must be an odd number, and w must be greater than d.</a:t>
            </a:r>
          </a:p>
          <a:p>
            <a:pPr algn="l"/>
            <a:endParaRPr lang="en-US" b="0" i="0" dirty="0">
              <a:solidFill>
                <a:srgbClr val="000000"/>
              </a:solidFill>
              <a:effectLst/>
              <a:latin typeface="Söhne"/>
            </a:endParaRPr>
          </a:p>
          <a:p>
            <a:pPr algn="l"/>
            <a:r>
              <a:rPr lang="en-US" b="1" i="0" dirty="0">
                <a:solidFill>
                  <a:srgbClr val="000000"/>
                </a:solidFill>
                <a:effectLst/>
                <a:latin typeface="Söhne"/>
              </a:rPr>
              <a:t>Spectrum Smoothing</a:t>
            </a:r>
          </a:p>
          <a:p>
            <a:pPr algn="l">
              <a:buFont typeface="Arial" panose="020B0604020202020204" pitchFamily="34" charset="0"/>
              <a:buChar char="•"/>
            </a:pPr>
            <a:r>
              <a:rPr lang="en-US" b="1" i="0" dirty="0">
                <a:solidFill>
                  <a:srgbClr val="000000"/>
                </a:solidFill>
                <a:effectLst/>
                <a:latin typeface="Söhne"/>
              </a:rPr>
              <a:t>Increases the Signal-to-Noise Ratio (S/N).</a:t>
            </a:r>
          </a:p>
          <a:p>
            <a:pPr algn="l">
              <a:buFont typeface="Arial" panose="020B0604020202020204" pitchFamily="34" charset="0"/>
              <a:buChar char="•"/>
            </a:pPr>
            <a:r>
              <a:rPr lang="en-US" b="1" i="0" dirty="0">
                <a:solidFill>
                  <a:srgbClr val="000000"/>
                </a:solidFill>
                <a:effectLst/>
                <a:latin typeface="Söhne"/>
              </a:rPr>
              <a:t>If the spectrum is too heavily smoothed, it distorts and loses information.</a:t>
            </a:r>
          </a:p>
          <a:p>
            <a:pPr algn="l">
              <a:buFont typeface="Arial" panose="020B0604020202020204" pitchFamily="34" charset="0"/>
              <a:buChar char="•"/>
            </a:pPr>
            <a:r>
              <a:rPr lang="en-US" b="0" i="0" dirty="0">
                <a:solidFill>
                  <a:srgbClr val="000000"/>
                </a:solidFill>
                <a:effectLst/>
                <a:latin typeface="Söhne"/>
              </a:rPr>
              <a:t>The algorithm involves convolution between the spectrum and a vector defining the degree of smoothing.</a:t>
            </a:r>
          </a:p>
          <a:p>
            <a:br>
              <a:rPr lang="en-US" b="0" i="0" dirty="0">
                <a:solidFill>
                  <a:srgbClr val="000000"/>
                </a:solidFill>
                <a:effectLst/>
                <a:latin typeface="Söhne"/>
              </a:rPr>
            </a:br>
            <a:endParaRPr b="1" dirty="0"/>
          </a:p>
        </p:txBody>
      </p:sp>
      <p:sp>
        <p:nvSpPr>
          <p:cNvPr id="304" name="Google Shape;30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36</a:t>
            </a:fld>
            <a:endParaRPr/>
          </a:p>
        </p:txBody>
      </p:sp>
    </p:spTree>
    <p:extLst>
      <p:ext uri="{BB962C8B-B14F-4D97-AF65-F5344CB8AC3E}">
        <p14:creationId xmlns:p14="http://schemas.microsoft.com/office/powerpoint/2010/main" val="3140114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70000" lnSpcReduction="20000"/>
          </a:bodyPr>
          <a:lstStyle/>
          <a:p>
            <a:pPr algn="l"/>
            <a:r>
              <a:rPr lang="en-US" sz="1600" b="1" i="0" dirty="0">
                <a:solidFill>
                  <a:srgbClr val="000000"/>
                </a:solidFill>
                <a:effectLst/>
                <a:latin typeface="Söhne"/>
              </a:rPr>
              <a:t>The concept of the derivative of a mathematical function is intimately related to the notion of a limit. The derivative is understood as the instantaneous variation that a function undergoes, </a:t>
            </a:r>
            <a:r>
              <a:rPr lang="en-US" sz="1600" b="0" i="0" dirty="0">
                <a:solidFill>
                  <a:srgbClr val="000000"/>
                </a:solidFill>
                <a:effectLst/>
                <a:latin typeface="Söhne"/>
              </a:rPr>
              <a:t>that is, between any two points in its domain that are sufficiently close to each other. It is also used to REDUCE BASELINES.</a:t>
            </a:r>
          </a:p>
          <a:p>
            <a:pPr algn="l"/>
            <a:r>
              <a:rPr lang="en-US" sz="1600" b="0" i="0" dirty="0">
                <a:solidFill>
                  <a:srgbClr val="000000"/>
                </a:solidFill>
                <a:effectLst/>
                <a:latin typeface="Söhne"/>
              </a:rPr>
              <a:t>Let's focus on the signal processing perspective, where the spectrum is considered as a function of wavelength.</a:t>
            </a:r>
          </a:p>
          <a:p>
            <a:pPr algn="l"/>
            <a:r>
              <a:rPr lang="en-US" sz="1600" b="0" i="0" dirty="0">
                <a:solidFill>
                  <a:srgbClr val="000000"/>
                </a:solidFill>
                <a:effectLst/>
                <a:latin typeface="Söhne"/>
              </a:rPr>
              <a:t>In </a:t>
            </a:r>
            <a:r>
              <a:rPr lang="en-US" sz="1600" b="1" i="0" dirty="0">
                <a:solidFill>
                  <a:srgbClr val="000000"/>
                </a:solidFill>
                <a:effectLst/>
                <a:latin typeface="Söhne"/>
              </a:rPr>
              <a:t>NIR (Near-Infrared), baselines are linear, and a and b are unknown coefficients specific to each sample</a:t>
            </a:r>
            <a:r>
              <a:rPr lang="en-US" sz="1600" b="0" i="0" dirty="0">
                <a:solidFill>
                  <a:srgbClr val="000000"/>
                </a:solidFill>
                <a:effectLst/>
                <a:latin typeface="Söhne"/>
              </a:rPr>
              <a:t>. </a:t>
            </a:r>
            <a:r>
              <a:rPr lang="en-US" sz="1600" b="1" i="0" dirty="0">
                <a:solidFill>
                  <a:srgbClr val="000000"/>
                </a:solidFill>
                <a:effectLst/>
                <a:latin typeface="Söhne"/>
              </a:rPr>
              <a:t>In this new derived expression, the proportionality with C is found, which is necessary for calibration</a:t>
            </a:r>
            <a:r>
              <a:rPr lang="en-US" sz="1600" b="0" i="0" dirty="0">
                <a:solidFill>
                  <a:srgbClr val="000000"/>
                </a:solidFill>
                <a:effectLst/>
                <a:latin typeface="Söhne"/>
              </a:rPr>
              <a:t>. However, the resulting spectrum of this transformation has nothing to do with absorbance. The derivative only removes the baseline.</a:t>
            </a:r>
          </a:p>
          <a:p>
            <a:pPr algn="l"/>
            <a:r>
              <a:rPr lang="en-US" sz="1600" b="0" i="0" dirty="0">
                <a:solidFill>
                  <a:srgbClr val="000000"/>
                </a:solidFill>
                <a:effectLst/>
                <a:latin typeface="Söhne"/>
              </a:rPr>
              <a:t>As it is composed of absorption peaks, a first derivative will transform these peaks into zeros. The </a:t>
            </a:r>
            <a:r>
              <a:rPr lang="en-US" sz="1600" b="0" i="0" dirty="0" err="1">
                <a:solidFill>
                  <a:srgbClr val="000000"/>
                </a:solidFill>
                <a:effectLst/>
                <a:latin typeface="Söhne"/>
              </a:rPr>
              <a:t>Savitzky-Golay</a:t>
            </a:r>
            <a:r>
              <a:rPr lang="en-US" sz="1600" b="0" i="0" dirty="0">
                <a:solidFill>
                  <a:srgbClr val="000000"/>
                </a:solidFill>
                <a:effectLst/>
                <a:latin typeface="Söhne"/>
              </a:rPr>
              <a:t> algorithm (SG) is widely used for the spectral derivative of near-infrared spectra. SG performs local least-squares regression, providing high computational efficiency for the algorithm.</a:t>
            </a:r>
          </a:p>
          <a:p>
            <a:pPr algn="l"/>
            <a:r>
              <a:rPr lang="en-US" sz="1600" b="1" i="0" dirty="0">
                <a:solidFill>
                  <a:srgbClr val="000000"/>
                </a:solidFill>
                <a:effectLst/>
                <a:latin typeface="Söhne"/>
              </a:rPr>
              <a:t>A first-order derivative can eliminate a constant baseline (offset), and a second-order derivative can also eliminate the slope.</a:t>
            </a:r>
          </a:p>
          <a:p>
            <a:br>
              <a:rPr lang="en-US" sz="1600" b="1" i="0" dirty="0">
                <a:solidFill>
                  <a:srgbClr val="000000"/>
                </a:solidFill>
                <a:effectLst/>
                <a:latin typeface="Söhne"/>
              </a:rPr>
            </a:br>
            <a:endParaRPr lang="en-CA"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algn="l"/>
            <a:r>
              <a:rPr lang="en-US" sz="1100" b="1" i="0" dirty="0">
                <a:solidFill>
                  <a:srgbClr val="374151"/>
                </a:solidFill>
                <a:effectLst/>
                <a:latin typeface="Söhne"/>
              </a:rPr>
              <a:t>The maxima and minima points of the original peaks have a Y value of zero in the first derivative.</a:t>
            </a:r>
          </a:p>
          <a:p>
            <a:pPr algn="l"/>
            <a:r>
              <a:rPr lang="en-US" sz="1100" b="1" i="0" dirty="0">
                <a:solidFill>
                  <a:srgbClr val="374151"/>
                </a:solidFill>
                <a:effectLst/>
                <a:latin typeface="Söhne"/>
              </a:rPr>
              <a:t>The maxima and minima points in the first derivative curve are the points of maximum rate of change.</a:t>
            </a:r>
          </a:p>
          <a:p>
            <a:pPr algn="l"/>
            <a:r>
              <a:rPr lang="en-US" sz="1100" b="1" i="0" dirty="0">
                <a:solidFill>
                  <a:srgbClr val="374151"/>
                </a:solidFill>
                <a:effectLst/>
                <a:latin typeface="Söhne"/>
              </a:rPr>
              <a:t>The first derivative is useful for revealing peaks that appear as shoulders in the original spectra.</a:t>
            </a:r>
          </a:p>
          <a:p>
            <a:pPr algn="l"/>
            <a:r>
              <a:rPr lang="en-US" sz="1100" b="1" i="0" dirty="0">
                <a:solidFill>
                  <a:srgbClr val="374151"/>
                </a:solidFill>
                <a:effectLst/>
                <a:latin typeface="Söhne"/>
              </a:rPr>
              <a:t>It shows the rate of change across the spectrum.</a:t>
            </a:r>
          </a:p>
          <a:p>
            <a:pPr algn="l"/>
            <a:r>
              <a:rPr lang="en-US" sz="1100" b="1" i="0" dirty="0">
                <a:solidFill>
                  <a:srgbClr val="374151"/>
                </a:solidFill>
                <a:effectLst/>
                <a:latin typeface="Söhne"/>
              </a:rPr>
              <a:t>Use the second derivative to find the exact location (center) of the shoulders in the original spectra.</a:t>
            </a:r>
          </a:p>
          <a:p>
            <a:pPr algn="l"/>
            <a:r>
              <a:rPr lang="en-US" sz="1100" b="1" i="0" dirty="0">
                <a:solidFill>
                  <a:srgbClr val="374151"/>
                </a:solidFill>
                <a:effectLst/>
                <a:latin typeface="Söhne"/>
              </a:rPr>
              <a:t>Significantly narrower bands. Peaks appear at the same locations as in the original spectrum.</a:t>
            </a:r>
          </a:p>
          <a:p>
            <a:pPr algn="l"/>
            <a:r>
              <a:rPr lang="en-US" sz="1100" b="1" i="0" dirty="0">
                <a:solidFill>
                  <a:srgbClr val="374151"/>
                </a:solidFill>
                <a:effectLst/>
                <a:latin typeface="Söhne"/>
              </a:rPr>
              <a:t>The second derivative has more baseline noise than the first derivative. For each derivative operation you perform, the noise level increases slightly, signal intensity decreases drastically, and the signal-to-noise ratio decreases. This is why the application of derivatives is done with algorithms that simultaneously smooth and derive. </a:t>
            </a:r>
          </a:p>
          <a:p>
            <a:pPr marL="0" marR="0" lvl="0" indent="0" algn="l" rtl="0">
              <a:lnSpc>
                <a:spcPct val="90000"/>
              </a:lnSpc>
              <a:spcBef>
                <a:spcPts val="0"/>
              </a:spcBef>
              <a:spcAft>
                <a:spcPts val="0"/>
              </a:spcAft>
              <a:buClr>
                <a:schemeClr val="dk1"/>
              </a:buClr>
              <a:buSzPts val="1110"/>
              <a:buFont typeface="Calibri"/>
              <a:buNone/>
            </a:pPr>
            <a:endParaRPr lang="en-US" sz="1000" b="1" dirty="0"/>
          </a:p>
          <a:p>
            <a:pPr marL="0" marR="0" lvl="0" indent="0" algn="l" rtl="0">
              <a:lnSpc>
                <a:spcPct val="90000"/>
              </a:lnSpc>
              <a:spcBef>
                <a:spcPts val="0"/>
              </a:spcBef>
              <a:spcAft>
                <a:spcPts val="0"/>
              </a:spcAft>
              <a:buClr>
                <a:schemeClr val="dk1"/>
              </a:buClr>
              <a:buSzPts val="1110"/>
              <a:buFont typeface="Calibri"/>
              <a:buNone/>
            </a:pPr>
            <a:endParaRPr lang="en-US" sz="1000" b="1" dirty="0"/>
          </a:p>
          <a:p>
            <a:pPr marL="0" marR="0" lvl="0" indent="0" algn="l" rtl="0">
              <a:lnSpc>
                <a:spcPct val="90000"/>
              </a:lnSpc>
              <a:spcBef>
                <a:spcPts val="0"/>
              </a:spcBef>
              <a:spcAft>
                <a:spcPts val="0"/>
              </a:spcAft>
              <a:buClr>
                <a:schemeClr val="dk1"/>
              </a:buClr>
              <a:buSzPts val="1110"/>
              <a:buFont typeface="Calibri"/>
              <a:buNone/>
            </a:pPr>
            <a:r>
              <a:rPr lang="en-US" sz="1100" b="0" i="0" dirty="0">
                <a:solidFill>
                  <a:srgbClr val="374151"/>
                </a:solidFill>
                <a:effectLst/>
                <a:latin typeface="Söhne"/>
              </a:rPr>
              <a:t>. The application of the second derivative allows the deconvolution of the two peaks in the mixture.</a:t>
            </a:r>
            <a:endParaRPr lang="en-US" sz="10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100000"/>
              </a:lnSpc>
              <a:spcBef>
                <a:spcPts val="0"/>
              </a:spcBef>
              <a:spcAft>
                <a:spcPts val="0"/>
              </a:spcAft>
              <a:buClr>
                <a:schemeClr val="dk1"/>
              </a:buClr>
              <a:buSzPts val="1200"/>
              <a:buFont typeface="Calibri"/>
              <a:buNone/>
            </a:pPr>
            <a:endParaRPr lang="es-ES" sz="1100" b="1" dirty="0"/>
          </a:p>
          <a:p>
            <a:pPr marL="0" marR="0" lvl="0" indent="0" algn="l" rtl="0">
              <a:lnSpc>
                <a:spcPct val="90000"/>
              </a:lnSpc>
              <a:spcBef>
                <a:spcPts val="0"/>
              </a:spcBef>
              <a:spcAft>
                <a:spcPts val="0"/>
              </a:spcAft>
              <a:buClr>
                <a:schemeClr val="dk1"/>
              </a:buClr>
              <a:buSzPts val="1110"/>
              <a:buFont typeface="Calibri"/>
              <a:buNone/>
            </a:pPr>
            <a:endParaRPr sz="1110" b="1" dirty="0"/>
          </a:p>
        </p:txBody>
      </p:sp>
      <p:sp>
        <p:nvSpPr>
          <p:cNvPr id="393" name="Google Shape;393;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47500" lnSpcReduction="20000"/>
          </a:bodyPr>
          <a:lstStyle/>
          <a:p>
            <a:pPr marL="0" lvl="0" indent="-76200" algn="just" rtl="0">
              <a:spcBef>
                <a:spcPts val="0"/>
              </a:spcBef>
              <a:spcAft>
                <a:spcPts val="0"/>
              </a:spcAft>
              <a:buClr>
                <a:schemeClr val="dk1"/>
              </a:buClr>
              <a:buSzPts val="1200"/>
              <a:buFont typeface="Noto Sans Symbols"/>
              <a:buChar char="❑"/>
            </a:pPr>
            <a:endParaRPr lang="en-CA" sz="1200"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r>
              <a:rPr lang="en-GB" sz="1800" dirty="0">
                <a:effectLst/>
                <a:latin typeface="Verdana" panose="020B0604030504040204" pitchFamily="34" charset="0"/>
                <a:ea typeface="Calibri" panose="020F0502020204030204" pitchFamily="34" charset="0"/>
                <a:cs typeface="Times New Roman" panose="02020603050405020304" pitchFamily="18" charset="0"/>
              </a:rPr>
              <a:t>The Standard Normal Variate algorithm (SNV) allows to process both additive effect and multiplicative effects</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R.J.Barnes</a:t>
            </a:r>
            <a:r>
              <a:rPr lang="en-US" sz="1800" dirty="0">
                <a:effectLst/>
                <a:latin typeface="Verdana" panose="020B0604030504040204" pitchFamily="34" charset="0"/>
                <a:ea typeface="Calibri" panose="020F0502020204030204" pitchFamily="34" charset="0"/>
                <a:cs typeface="Times New Roman" panose="02020603050405020304" pitchFamily="18" charset="0"/>
              </a:rPr>
              <a:t>, 1989)</a:t>
            </a:r>
            <a:r>
              <a:rPr lang="en-GB"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a:effectLst/>
                <a:latin typeface="Verdana" panose="020B0604030504040204" pitchFamily="34" charset="0"/>
                <a:ea typeface="Calibri" panose="020F0502020204030204" pitchFamily="34" charset="0"/>
                <a:cs typeface="Times New Roman" panose="02020603050405020304" pitchFamily="18" charset="0"/>
              </a:rPr>
              <a:t>(</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R.J.Barnes</a:t>
            </a:r>
            <a:r>
              <a:rPr lang="en-US" sz="1800" dirty="0">
                <a:effectLst/>
                <a:latin typeface="Verdana" panose="020B0604030504040204" pitchFamily="34" charset="0"/>
                <a:ea typeface="Calibri" panose="020F0502020204030204" pitchFamily="34" charset="0"/>
                <a:cs typeface="Times New Roman" panose="02020603050405020304" pitchFamily="18" charset="0"/>
              </a:rPr>
              <a:t>, Correction to the description of standard normal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variat</a:t>
            </a: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err="1">
                <a:effectLst/>
                <a:latin typeface="Verdana" panose="020B0604030504040204" pitchFamily="34" charset="0"/>
                <a:ea typeface="Calibri" panose="020F0502020204030204" pitchFamily="34" charset="0"/>
                <a:cs typeface="Times New Roman" panose="02020603050405020304" pitchFamily="18" charset="0"/>
              </a:rPr>
              <a:t>snv</a:t>
            </a:r>
            <a:r>
              <a:rPr lang="en-US" sz="1800" dirty="0">
                <a:effectLst/>
                <a:latin typeface="Verdana" panose="020B0604030504040204" pitchFamily="34" charset="0"/>
                <a:ea typeface="Calibri" panose="020F0502020204030204" pitchFamily="34" charset="0"/>
                <a:cs typeface="Times New Roman" panose="02020603050405020304" pitchFamily="18" charset="0"/>
              </a:rPr>
              <a:t>) and detrend (dt) transformations in practical spectroscopy with applications in food and beverage analysis,, 1993)</a:t>
            </a:r>
          </a:p>
          <a:p>
            <a:pPr marL="0" marR="0" lvl="0" indent="-76200" algn="just" rtl="0">
              <a:lnSpc>
                <a:spcPct val="100000"/>
              </a:lnSpc>
              <a:spcBef>
                <a:spcPts val="0"/>
              </a:spcBef>
              <a:spcAft>
                <a:spcPts val="0"/>
              </a:spcAft>
              <a:buClr>
                <a:schemeClr val="dk1"/>
              </a:buClr>
              <a:buSzPts val="1200"/>
              <a:buFont typeface="Noto Sans Symbols"/>
              <a:buChar char="❑"/>
            </a:pPr>
            <a:endParaRPr lang="en-US" sz="1800" dirty="0">
              <a:effectLst/>
              <a:latin typeface="Verdana" panose="020B0604030504040204" pitchFamily="34" charset="0"/>
              <a:cs typeface="Times New Roman" panose="02020603050405020304" pitchFamily="18" charset="0"/>
            </a:endParaRPr>
          </a:p>
          <a:p>
            <a:pPr marL="0" marR="0" lvl="0" indent="-76200" algn="just" rtl="0">
              <a:lnSpc>
                <a:spcPct val="100000"/>
              </a:lnSpc>
              <a:spcBef>
                <a:spcPts val="0"/>
              </a:spcBef>
              <a:spcAft>
                <a:spcPts val="0"/>
              </a:spcAft>
              <a:buClr>
                <a:schemeClr val="dk1"/>
              </a:buClr>
              <a:buSzPts val="1200"/>
              <a:buFont typeface="Noto Sans Symbols"/>
              <a:buChar char="❑"/>
            </a:pPr>
            <a:endParaRPr lang="en-US" sz="1800" dirty="0">
              <a:effectLst/>
              <a:latin typeface="Verdana" panose="020B0604030504040204" pitchFamily="34" charset="0"/>
              <a:cs typeface="Times New Roman" panose="02020603050405020304" pitchFamily="18" charset="0"/>
            </a:endParaRPr>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algn="just">
              <a:lnSpc>
                <a:spcPct val="150000"/>
              </a:lnSpc>
              <a:spcAft>
                <a:spcPts val="600"/>
              </a:spcAft>
            </a:pPr>
            <a:r>
              <a:rPr lang="en-GB" sz="1800" dirty="0">
                <a:effectLst/>
                <a:latin typeface="Verdana" panose="020B0604030504040204" pitchFamily="34" charset="0"/>
                <a:ea typeface="Calibri" panose="020F0502020204030204" pitchFamily="34" charset="0"/>
                <a:cs typeface="Times New Roman" panose="02020603050405020304" pitchFamily="18" charset="0"/>
              </a:rPr>
              <a:t>Jean Michel Roger explains it in his report in written in 2019: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“The SNV pre-processing of a spectrum X consists of removing the mean of X at each of its points, then dividing them by the standard deviation of X. This is a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centering</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reduction calculation, but performed on the rows of the spectra matrix, instead of the columns. SNV is the combination of a Detrend of order 0 and a normalization by the standard deviation.  As a consequence, SNV standardises each spectrum to have mean 0 and standard deviation 1</a:t>
            </a:r>
            <a:r>
              <a:rPr lang="en-US" sz="1800" dirty="0">
                <a:effectLst/>
                <a:latin typeface="Verdana" panose="020B0604030504040204" pitchFamily="34" charset="0"/>
                <a:ea typeface="Calibri" panose="020F0502020204030204" pitchFamily="34" charset="0"/>
                <a:cs typeface="Times New Roman" panose="02020603050405020304" pitchFamily="18" charset="0"/>
              </a:rPr>
              <a:t> (Roger, 2019)</a:t>
            </a:r>
            <a:r>
              <a:rPr lang="en-GB"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b="1" i="1" dirty="0">
                <a:effectLst/>
                <a:latin typeface="Verdana" panose="020B0604030504040204" pitchFamily="34" charset="0"/>
                <a:ea typeface="Calibri" panose="020F0502020204030204" pitchFamily="34" charset="0"/>
                <a:cs typeface="Times New Roman" panose="02020603050405020304" pitchFamily="18" charset="0"/>
              </a:rPr>
              <a:t>This </a:t>
            </a:r>
            <a:r>
              <a:rPr lang="en-GB" sz="1800" b="1" i="1" dirty="0" err="1">
                <a:effectLst/>
                <a:latin typeface="Verdana" panose="020B0604030504040204" pitchFamily="34" charset="0"/>
                <a:ea typeface="Calibri" panose="020F0502020204030204" pitchFamily="34" charset="0"/>
                <a:cs typeface="Times New Roman" panose="02020603050405020304" pitchFamily="18" charset="0"/>
              </a:rPr>
              <a:t>preprocessing</a:t>
            </a:r>
            <a:r>
              <a:rPr lang="en-GB" sz="1800" b="1" i="1" dirty="0">
                <a:effectLst/>
                <a:latin typeface="Verdana" panose="020B0604030504040204" pitchFamily="34" charset="0"/>
                <a:ea typeface="Calibri" panose="020F0502020204030204" pitchFamily="34" charset="0"/>
                <a:cs typeface="Times New Roman" panose="02020603050405020304" pitchFamily="18" charset="0"/>
              </a:rPr>
              <a:t> can be applied to a single spectrum and does not require any parameter setting. </a:t>
            </a:r>
            <a:r>
              <a:rPr lang="en-GB" sz="1800" i="1" dirty="0">
                <a:effectLst/>
                <a:latin typeface="Verdana" panose="020B0604030504040204" pitchFamily="34" charset="0"/>
                <a:ea typeface="Calibri" panose="020F0502020204030204" pitchFamily="34" charset="0"/>
                <a:cs typeface="Times New Roman" panose="02020603050405020304" pitchFamily="18" charset="0"/>
              </a:rPr>
              <a:t>The SNV algorithm is given by the following sequence:</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indent="449580">
              <a:spcAft>
                <a:spcPts val="8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 X – mean   XSNV = </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800" i="1" dirty="0">
                <a:effectLst/>
                <a:latin typeface="Verdana" panose="020B0604030504040204" pitchFamily="34" charset="0"/>
                <a:ea typeface="Calibri" panose="020F0502020204030204" pitchFamily="34" charset="0"/>
                <a:cs typeface="Times New Roman" panose="02020603050405020304" pitchFamily="18" charset="0"/>
              </a:rPr>
              <a:t> / SD(</a:t>
            </a:r>
            <a:r>
              <a:rPr lang="en-GB" sz="18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800" i="1" dirty="0">
                <a:effectLst/>
                <a:latin typeface="Verdana" panose="020B0604030504040204" pitchFamily="34" charset="0"/>
                <a:ea typeface="Calibri" panose="020F0502020204030204" pitchFamily="34" charset="0"/>
                <a:cs typeface="Times New Roman" panose="02020603050405020304" pitchFamily="18" charset="0"/>
              </a:rPr>
              <a:t>)</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Where 1 is a P-dimensional vector containing only 1s and P is the number of wavelengths.</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50000"/>
              </a:lnSpc>
              <a:spcAft>
                <a:spcPts val="600"/>
              </a:spcAft>
            </a:pPr>
            <a:r>
              <a:rPr lang="en-GB" sz="1800" i="1" dirty="0">
                <a:effectLst/>
                <a:latin typeface="Verdana" panose="020B0604030504040204" pitchFamily="34" charset="0"/>
                <a:ea typeface="Calibri" panose="020F0502020204030204" pitchFamily="34" charset="0"/>
                <a:cs typeface="Times New Roman" panose="02020603050405020304" pitchFamily="18" charset="0"/>
              </a:rPr>
              <a:t>Note: If you apply </a:t>
            </a:r>
            <a:r>
              <a:rPr lang="en-GB" sz="1800" i="1" baseline="30000" dirty="0">
                <a:effectLst/>
                <a:latin typeface="Verdana" panose="020B0604030504040204" pitchFamily="34" charset="0"/>
                <a:ea typeface="Calibri" panose="020F0502020204030204" pitchFamily="34" charset="0"/>
                <a:cs typeface="Times New Roman" panose="02020603050405020304" pitchFamily="18" charset="0"/>
              </a:rPr>
              <a:t>1s</a:t>
            </a:r>
            <a:r>
              <a:rPr lang="en-GB" sz="1800" i="1" dirty="0">
                <a:effectLst/>
                <a:latin typeface="Verdana" panose="020B0604030504040204" pitchFamily="34" charset="0"/>
                <a:ea typeface="Calibri" panose="020F0502020204030204" pitchFamily="34" charset="0"/>
                <a:cs typeface="Times New Roman" panose="02020603050405020304" pitchFamily="18" charset="0"/>
              </a:rPr>
              <a:t>t derivative in first, it leads to a constant spectrum and then SNV is even not applicable ; but you can apply SNV first and then derivative”.  </a:t>
            </a:r>
            <a:r>
              <a:rPr lang="nl-NL" sz="1800" i="0" dirty="0">
                <a:effectLst/>
                <a:latin typeface="Verdana" panose="020B0604030504040204" pitchFamily="34" charset="0"/>
                <a:ea typeface="Calibri" panose="020F0502020204030204" pitchFamily="34" charset="0"/>
                <a:cs typeface="Times New Roman" panose="02020603050405020304" pitchFamily="18" charset="0"/>
              </a:rPr>
              <a:t>(Roger, 2019)</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lang="en-CA" dirty="0"/>
          </a:p>
          <a:p>
            <a:pPr marL="0" marR="0" lvl="0" indent="-76200" algn="just" rtl="0">
              <a:lnSpc>
                <a:spcPct val="100000"/>
              </a:lnSpc>
              <a:spcBef>
                <a:spcPts val="0"/>
              </a:spcBef>
              <a:spcAft>
                <a:spcPts val="0"/>
              </a:spcAft>
              <a:buClr>
                <a:schemeClr val="dk1"/>
              </a:buClr>
              <a:buSzPts val="1200"/>
              <a:buFont typeface="Noto Sans Symbols"/>
              <a:buChar char="❑"/>
            </a:pPr>
            <a:endParaRPr dirty="0"/>
          </a:p>
          <a:p>
            <a:pPr marL="0" lvl="0" indent="0" algn="just" rtl="0">
              <a:spcBef>
                <a:spcPts val="0"/>
              </a:spcBef>
              <a:spcAft>
                <a:spcPts val="0"/>
              </a:spcAft>
              <a:buClr>
                <a:schemeClr val="dk1"/>
              </a:buClr>
              <a:buSzPts val="1200"/>
              <a:buFont typeface="Noto Sans Symbols"/>
              <a:buNone/>
            </a:pPr>
            <a:endParaRPr sz="1200" dirty="0"/>
          </a:p>
        </p:txBody>
      </p:sp>
      <p:sp>
        <p:nvSpPr>
          <p:cNvPr id="463" name="Google Shape;463;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One of the most frequently reported techniques in the literature is that of multiplicative signal correction (MSC) [16]. The methodology involves regressing each spectrum in a set of related samples, i.e., the samples comprise the same chemical components, on a reference spectrum (for example, the mean spectrum) to estimate the intercept and slope of the estimated regression equation that will theoretically capture the information relating to the effect of multiplicative light scattering. Each individual spectrum is then corrected by subtracting the intercept and dividing by the slope</a:t>
            </a:r>
            <a:endParaRPr lang="nl-NL" b="1" dirty="0"/>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r>
              <a:rPr lang="en-US" b="0" i="0" dirty="0">
                <a:solidFill>
                  <a:srgbClr val="000000"/>
                </a:solidFill>
                <a:effectLst/>
                <a:latin typeface="Helvetica Neue"/>
              </a:rPr>
              <a:t>Multiplicative Scatter Correction </a:t>
            </a:r>
            <a:r>
              <a:rPr lang="en-US" b="0" i="0" u="none" strike="noStrike" dirty="0">
                <a:solidFill>
                  <a:srgbClr val="248EC2"/>
                </a:solidFill>
                <a:effectLst/>
                <a:latin typeface="Helvetica Neue"/>
                <a:hlinkClick r:id="rId3"/>
              </a:rPr>
              <a:t>(</a:t>
            </a:r>
            <a:r>
              <a:rPr lang="en-US" b="0" i="0" u="none" strike="noStrike" dirty="0" err="1">
                <a:solidFill>
                  <a:srgbClr val="248EC2"/>
                </a:solidFill>
                <a:effectLst/>
                <a:latin typeface="Helvetica Neue"/>
                <a:hlinkClick r:id="rId3"/>
              </a:rPr>
              <a:t>Geladi</a:t>
            </a:r>
            <a:r>
              <a:rPr lang="en-US" b="0" i="0" u="none" strike="noStrike" dirty="0">
                <a:solidFill>
                  <a:srgbClr val="248EC2"/>
                </a:solidFill>
                <a:effectLst/>
                <a:latin typeface="Helvetica Neue"/>
                <a:hlinkClick r:id="rId3"/>
              </a:rPr>
              <a:t> et al., 1985)</a:t>
            </a:r>
            <a:r>
              <a:rPr lang="en-US" b="0" i="0" dirty="0">
                <a:solidFill>
                  <a:srgbClr val="000000"/>
                </a:solidFill>
                <a:effectLst/>
                <a:latin typeface="Helvetica Neue"/>
              </a:rPr>
              <a:t>, as its name indicates, is typically used to compensate for light scattering effects and changes in path length. Indeed, light scattering from solid samples and emulsions can result in multiplicative deviations that are dependent on the wavelength </a:t>
            </a:r>
            <a:r>
              <a:rPr lang="en-US" b="0" i="0" u="none" strike="noStrike" dirty="0">
                <a:solidFill>
                  <a:srgbClr val="248EC2"/>
                </a:solidFill>
                <a:effectLst/>
                <a:latin typeface="Helvetica Neue"/>
                <a:hlinkClick r:id="rId4"/>
              </a:rPr>
              <a:t>(</a:t>
            </a:r>
            <a:r>
              <a:rPr lang="en-US" b="0" i="0" u="none" strike="noStrike" dirty="0" err="1">
                <a:solidFill>
                  <a:srgbClr val="248EC2"/>
                </a:solidFill>
                <a:effectLst/>
                <a:latin typeface="Helvetica Neue"/>
                <a:hlinkClick r:id="rId4"/>
              </a:rPr>
              <a:t>Heise</a:t>
            </a:r>
            <a:r>
              <a:rPr lang="en-US" b="0" i="0" u="none" strike="noStrike" dirty="0">
                <a:solidFill>
                  <a:srgbClr val="248EC2"/>
                </a:solidFill>
                <a:effectLst/>
                <a:latin typeface="Helvetica Neue"/>
                <a:hlinkClick r:id="rId4"/>
              </a:rPr>
              <a:t> &amp; </a:t>
            </a:r>
            <a:r>
              <a:rPr lang="en-US" b="0" i="0" u="none" strike="noStrike" dirty="0" err="1">
                <a:solidFill>
                  <a:srgbClr val="248EC2"/>
                </a:solidFill>
                <a:effectLst/>
                <a:latin typeface="Helvetica Neue"/>
                <a:hlinkClick r:id="rId4"/>
              </a:rPr>
              <a:t>Winzen</a:t>
            </a:r>
            <a:r>
              <a:rPr lang="en-US" b="0" i="0" u="none" strike="noStrike" dirty="0">
                <a:solidFill>
                  <a:srgbClr val="248EC2"/>
                </a:solidFill>
                <a:effectLst/>
                <a:latin typeface="Helvetica Neue"/>
                <a:hlinkClick r:id="rId4"/>
              </a:rPr>
              <a:t>, 1985)</a:t>
            </a:r>
            <a:r>
              <a:rPr lang="en-US" b="0" i="0" dirty="0">
                <a:solidFill>
                  <a:srgbClr val="000000"/>
                </a:solidFill>
                <a:effectLst/>
                <a:latin typeface="Helvetica Neue"/>
              </a:rPr>
              <a:t>. MSC minimizes these deviations by </a:t>
            </a:r>
            <a:r>
              <a:rPr lang="en-US" b="1" i="0" dirty="0">
                <a:solidFill>
                  <a:srgbClr val="000000"/>
                </a:solidFill>
                <a:effectLst/>
                <a:latin typeface="Helvetica Neue"/>
              </a:rPr>
              <a:t>fitting a linear model between a reference spectrum and other spectra of the dataset using the linear least squares method. </a:t>
            </a:r>
            <a:r>
              <a:rPr lang="en-US" b="0" i="0" dirty="0">
                <a:solidFill>
                  <a:srgbClr val="000000"/>
                </a:solidFill>
                <a:effectLst/>
                <a:latin typeface="Helvetica Neue"/>
              </a:rPr>
              <a:t>The reference spectrum is often chosen as the average of all spectra in the dataset. The model coefficients are used to compute the ideal (i.e. </a:t>
            </a:r>
            <a:r>
              <a:rPr lang="en-US" b="0" i="0" dirty="0" err="1">
                <a:solidFill>
                  <a:srgbClr val="000000"/>
                </a:solidFill>
                <a:effectLst/>
                <a:latin typeface="Helvetica Neue"/>
              </a:rPr>
              <a:t>msc</a:t>
            </a:r>
            <a:r>
              <a:rPr lang="en-US" b="0" i="0" dirty="0">
                <a:solidFill>
                  <a:srgbClr val="000000"/>
                </a:solidFill>
                <a:effectLst/>
                <a:latin typeface="Helvetica Neue"/>
              </a:rPr>
              <a:t> corrected) spectra. Following application of MSC, all </a:t>
            </a:r>
            <a:r>
              <a:rPr lang="en-US" b="0" i="0" dirty="0" err="1">
                <a:solidFill>
                  <a:srgbClr val="000000"/>
                </a:solidFill>
                <a:effectLst/>
                <a:latin typeface="Helvetica Neue"/>
              </a:rPr>
              <a:t>spctra</a:t>
            </a:r>
            <a:r>
              <a:rPr lang="en-US" b="0" i="0" dirty="0">
                <a:solidFill>
                  <a:srgbClr val="000000"/>
                </a:solidFill>
                <a:effectLst/>
                <a:latin typeface="Helvetica Neue"/>
              </a:rPr>
              <a:t> appear to have the same absorbance level. MSC and </a:t>
            </a:r>
            <a:r>
              <a:rPr lang="en-US" b="0" i="0" u="none" strike="noStrike" dirty="0">
                <a:solidFill>
                  <a:srgbClr val="248EC2"/>
                </a:solidFill>
                <a:effectLst/>
                <a:latin typeface="Helvetica Neue"/>
                <a:hlinkClick r:id="rId5"/>
              </a:rPr>
              <a:t>SNV</a:t>
            </a:r>
            <a:r>
              <a:rPr lang="en-US" b="0" i="0" dirty="0">
                <a:solidFill>
                  <a:srgbClr val="000000"/>
                </a:solidFill>
                <a:effectLst/>
                <a:latin typeface="Helvetica Neue"/>
              </a:rPr>
              <a:t> usually lead to similar results. However, as mentioned, MSC requires the use of a reference spectrum while SNV does not.</a:t>
            </a: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pPr algn="l" fontAlgn="base"/>
            <a:r>
              <a:rPr lang="en-US" b="1" i="0" dirty="0">
                <a:solidFill>
                  <a:srgbClr val="444444"/>
                </a:solidFill>
                <a:effectLst/>
                <a:latin typeface="Open Sans" panose="020B0606030504020204" pitchFamily="34" charset="0"/>
              </a:rPr>
              <a:t>MSC requires a reference spectrum to start with. This is the most important difference between MSC and SNV. The reference spectrum is ideally a spectrum free of scattering effects.</a:t>
            </a:r>
          </a:p>
          <a:p>
            <a:pPr algn="l" fontAlgn="base"/>
            <a:r>
              <a:rPr lang="en-US" b="1" i="0" dirty="0">
                <a:solidFill>
                  <a:srgbClr val="444444"/>
                </a:solidFill>
                <a:effectLst/>
                <a:latin typeface="Open Sans" panose="020B0606030504020204" pitchFamily="34" charset="0"/>
              </a:rPr>
              <a:t>if the data is reasonably well behaved, we can take the average spectrum to be a close approximation to the ideal spectrum we are after. Particle size and path length effects should vary randomly from sample to sample, and therefore the average should reasonably reduce these effects, at least in the approximations that these effects are genuinely random. This is the main assumption behind MSC.</a:t>
            </a:r>
          </a:p>
          <a:p>
            <a:pPr algn="l" fontAlgn="base"/>
            <a:endParaRPr lang="en-US" b="1" i="0" dirty="0">
              <a:solidFill>
                <a:srgbClr val="444444"/>
              </a:solidFill>
              <a:effectLst/>
              <a:latin typeface="Open Sans" panose="020B0606030504020204" pitchFamily="34" charset="0"/>
            </a:endParaRPr>
          </a:p>
          <a:p>
            <a:pPr algn="l" fontAlgn="base"/>
            <a:endParaRPr lang="en-US" b="1" i="0" dirty="0">
              <a:solidFill>
                <a:srgbClr val="444444"/>
              </a:solidFill>
              <a:effectLst/>
              <a:latin typeface="Open Sans" panose="020B0606030504020204" pitchFamily="34" charset="0"/>
            </a:endParaRPr>
          </a:p>
          <a:p>
            <a:pPr algn="l" fontAlgn="base"/>
            <a:endParaRPr lang="en-US" b="1" i="0" dirty="0">
              <a:solidFill>
                <a:srgbClr val="444444"/>
              </a:solidFill>
              <a:effectLst/>
              <a:latin typeface="Open Sans" panose="020B0606030504020204" pitchFamily="34" charset="0"/>
            </a:endParaRPr>
          </a:p>
          <a:p>
            <a:pPr algn="l" fontAlgn="base"/>
            <a:r>
              <a:rPr lang="en-US" b="1" i="0" dirty="0">
                <a:solidFill>
                  <a:srgbClr val="444444"/>
                </a:solidFill>
                <a:effectLst/>
                <a:latin typeface="Open Sans" panose="020B0606030504020204" pitchFamily="34" charset="0"/>
              </a:rPr>
              <a:t>WE assume that baselines are linear. That is not always the case. Diffuse reflection can cause that baselines are polynomial. Second order polynomial</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39</a:t>
            </a:fld>
            <a:endParaRPr lang="nl-NL"/>
          </a:p>
        </p:txBody>
      </p:sp>
    </p:spTree>
    <p:extLst>
      <p:ext uri="{BB962C8B-B14F-4D97-AF65-F5344CB8AC3E}">
        <p14:creationId xmlns:p14="http://schemas.microsoft.com/office/powerpoint/2010/main" val="1613637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ElsevierGulliver"/>
              </a:rPr>
              <a:t>Preprocessing methods in vibrational spectroscopy may be divided into two categories, namely filtering methods and model-based methods. The filtering methods, like calculating second derivatives or performing vector normalization, simply transform spectra into a presumably “better” version of the same data, removing some undesired types of variation. </a:t>
            </a:r>
            <a:r>
              <a:rPr lang="en-US" b="1" i="0" dirty="0">
                <a:solidFill>
                  <a:srgbClr val="1F1F1F"/>
                </a:solidFill>
                <a:effectLst/>
                <a:latin typeface="ElsevierGulliver"/>
              </a:rPr>
              <a:t>Model-based methods</a:t>
            </a:r>
            <a:r>
              <a:rPr lang="en-US" b="0" i="0" dirty="0">
                <a:solidFill>
                  <a:srgbClr val="1F1F1F"/>
                </a:solidFill>
                <a:effectLst/>
                <a:latin typeface="ElsevierGulliver"/>
              </a:rPr>
              <a:t>, on the other hand, allow for quantifying and separating between the different types of physical and chemical variations in the spectra. Hence, the information filtered is not lost, but statistical estimates of the mathematical parameters involved in the filtering are obtained and can be used to study the different effects separately</a:t>
            </a:r>
          </a:p>
          <a:p>
            <a:endParaRPr lang="en-US" b="0" i="0" dirty="0">
              <a:solidFill>
                <a:srgbClr val="1F1F1F"/>
              </a:solidFill>
              <a:effectLst/>
              <a:latin typeface="ElsevierGulliver"/>
            </a:endParaRPr>
          </a:p>
          <a:p>
            <a:r>
              <a:rPr lang="en-US" b="0" i="0" dirty="0">
                <a:solidFill>
                  <a:srgbClr val="1F1F1F"/>
                </a:solidFill>
                <a:effectLst/>
                <a:latin typeface="ElsevierGulliver"/>
              </a:rPr>
              <a:t>EMSC has been shown to be a reliable tool to correct for additive baseline effects, multiplicative scaling effects, and interference effects. </a:t>
            </a:r>
          </a:p>
        </p:txBody>
      </p:sp>
      <p:sp>
        <p:nvSpPr>
          <p:cNvPr id="4" name="Slide Number Placeholder 3"/>
          <p:cNvSpPr>
            <a:spLocks noGrp="1"/>
          </p:cNvSpPr>
          <p:nvPr>
            <p:ph type="sldNum" sz="quarter" idx="5"/>
          </p:nvPr>
        </p:nvSpPr>
        <p:spPr/>
        <p:txBody>
          <a:bodyPr/>
          <a:lstStyle/>
          <a:p>
            <a:fld id="{55D45D2F-C69D-4D90-B22B-9B2DC58DBD55}" type="slidenum">
              <a:rPr lang="nl-NL" smtClean="0"/>
              <a:t>40</a:t>
            </a:fld>
            <a:endParaRPr lang="nl-NL"/>
          </a:p>
        </p:txBody>
      </p:sp>
    </p:spTree>
    <p:extLst>
      <p:ext uri="{BB962C8B-B14F-4D97-AF65-F5344CB8AC3E}">
        <p14:creationId xmlns:p14="http://schemas.microsoft.com/office/powerpoint/2010/main" val="4115847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many types of spectroscopic selectivity problems are of an additive nature (e.g. absorbance effects of chemical interferents), others have a </a:t>
            </a:r>
            <a:r>
              <a:rPr lang="en-US" b="1" dirty="0"/>
              <a:t>strong multiplicative component</a:t>
            </a:r>
            <a:r>
              <a:rPr lang="en-US" dirty="0"/>
              <a:t>. Examples of the latter </a:t>
            </a:r>
            <a:r>
              <a:rPr lang="en-US" b="1" dirty="0"/>
              <a:t>are light scattering variation or optical path length variations</a:t>
            </a:r>
            <a:r>
              <a:rPr lang="en-US" dirty="0"/>
              <a:t>. If </a:t>
            </a:r>
            <a:r>
              <a:rPr lang="en-US" b="1" dirty="0"/>
              <a:t>these vary uncontrollably from sample to sample</a:t>
            </a:r>
            <a:r>
              <a:rPr lang="en-US" dirty="0"/>
              <a:t>, it is advantageous to reduce their effect in the preprocessing stage. Otherwise their multiplicative nature may otherwise destroy the </a:t>
            </a:r>
            <a:r>
              <a:rPr lang="en-US" dirty="0" err="1"/>
              <a:t>subseq</a:t>
            </a:r>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41</a:t>
            </a:fld>
            <a:endParaRPr lang="nl-NL"/>
          </a:p>
        </p:txBody>
      </p:sp>
    </p:spTree>
    <p:extLst>
      <p:ext uri="{BB962C8B-B14F-4D97-AF65-F5344CB8AC3E}">
        <p14:creationId xmlns:p14="http://schemas.microsoft.com/office/powerpoint/2010/main" val="3154772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43</a:t>
            </a:fld>
            <a:endParaRPr lang="nl-NL"/>
          </a:p>
        </p:txBody>
      </p:sp>
    </p:spTree>
    <p:extLst>
      <p:ext uri="{BB962C8B-B14F-4D97-AF65-F5344CB8AC3E}">
        <p14:creationId xmlns:p14="http://schemas.microsoft.com/office/powerpoint/2010/main" val="3474906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 move </a:t>
            </a:r>
            <a:r>
              <a:rPr lang="nl-NL" dirty="0" err="1"/>
              <a:t>directly</a:t>
            </a:r>
            <a:r>
              <a:rPr lang="nl-NL" dirty="0"/>
              <a:t> </a:t>
            </a:r>
            <a:r>
              <a:rPr lang="nl-NL" dirty="0" err="1"/>
              <a:t>to</a:t>
            </a:r>
            <a:r>
              <a:rPr lang="nl-NL" dirty="0"/>
              <a:t> hands on data… I have </a:t>
            </a:r>
            <a:r>
              <a:rPr lang="nl-NL" dirty="0" err="1"/>
              <a:t>already</a:t>
            </a:r>
            <a:r>
              <a:rPr lang="nl-NL" dirty="0"/>
              <a:t> </a:t>
            </a:r>
            <a:r>
              <a:rPr lang="nl-NL" dirty="0" err="1"/>
              <a:t>explained</a:t>
            </a:r>
            <a:r>
              <a:rPr lang="nl-NL" dirty="0"/>
              <a:t> </a:t>
            </a:r>
            <a:r>
              <a:rPr lang="nl-NL" dirty="0" err="1"/>
              <a:t>this</a:t>
            </a:r>
            <a:r>
              <a:rPr lang="nl-NL" dirty="0"/>
              <a:t> feature </a:t>
            </a:r>
            <a:r>
              <a:rPr lang="nl-NL" dirty="0" err="1"/>
              <a:t>selection</a:t>
            </a:r>
            <a:r>
              <a:rPr lang="nl-NL" dirty="0"/>
              <a:t> in </a:t>
            </a:r>
            <a:r>
              <a:rPr lang="nl-NL" dirty="0" err="1"/>
              <a:t>the</a:t>
            </a:r>
            <a:r>
              <a:rPr lang="nl-NL" dirty="0"/>
              <a:t> </a:t>
            </a:r>
            <a:r>
              <a:rPr lang="nl-NL" dirty="0" err="1"/>
              <a:t>previous</a:t>
            </a:r>
            <a:r>
              <a:rPr lang="nl-NL" dirty="0"/>
              <a:t> </a:t>
            </a:r>
            <a:r>
              <a:rPr lang="nl-NL" dirty="0" err="1"/>
              <a:t>presentation</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44</a:t>
            </a:fld>
            <a:endParaRPr lang="nl-NL"/>
          </a:p>
        </p:txBody>
      </p:sp>
    </p:spTree>
    <p:extLst>
      <p:ext uri="{BB962C8B-B14F-4D97-AF65-F5344CB8AC3E}">
        <p14:creationId xmlns:p14="http://schemas.microsoft.com/office/powerpoint/2010/main" val="410032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74151"/>
                </a:solidFill>
                <a:effectLst/>
                <a:latin typeface="Söhne"/>
              </a:rPr>
              <a:t>Chemometrics is not statistics</a:t>
            </a:r>
          </a:p>
          <a:p>
            <a:endParaRPr lang="en-US" b="1" i="0" dirty="0">
              <a:solidFill>
                <a:srgbClr val="374151"/>
              </a:solidFill>
              <a:effectLst/>
              <a:latin typeface="Söhne"/>
            </a:endParaRPr>
          </a:p>
          <a:p>
            <a:r>
              <a:rPr lang="en-US" b="1" i="0" dirty="0">
                <a:solidFill>
                  <a:srgbClr val="374151"/>
                </a:solidFill>
                <a:effectLst/>
                <a:latin typeface="Söhne"/>
              </a:rPr>
              <a:t>Chemometrics focus on individual samples</a:t>
            </a:r>
          </a:p>
          <a:p>
            <a:endParaRPr lang="en-US" b="1" i="0" dirty="0">
              <a:solidFill>
                <a:srgbClr val="374151"/>
              </a:solidFill>
              <a:effectLst/>
              <a:latin typeface="Söhne"/>
            </a:endParaRPr>
          </a:p>
          <a:p>
            <a:r>
              <a:rPr lang="en-US" b="1" i="0" dirty="0">
                <a:solidFill>
                  <a:srgbClr val="374151"/>
                </a:solidFill>
                <a:effectLst/>
                <a:latin typeface="Söhne"/>
              </a:rPr>
              <a:t>It is used to </a:t>
            </a:r>
            <a:r>
              <a:rPr lang="en-US" b="1" i="0" dirty="0" err="1">
                <a:solidFill>
                  <a:srgbClr val="374151"/>
                </a:solidFill>
                <a:effectLst/>
                <a:latin typeface="Söhne"/>
              </a:rPr>
              <a:t>analyse</a:t>
            </a:r>
            <a:r>
              <a:rPr lang="en-US" b="1" i="0" dirty="0">
                <a:solidFill>
                  <a:srgbClr val="374151"/>
                </a:solidFill>
                <a:effectLst/>
                <a:latin typeface="Söhne"/>
              </a:rPr>
              <a:t> multivariate data in a multivariate way</a:t>
            </a:r>
          </a:p>
          <a:p>
            <a:endParaRPr lang="en-US" b="1" i="0" dirty="0">
              <a:solidFill>
                <a:srgbClr val="374151"/>
              </a:solidFill>
              <a:effectLst/>
              <a:latin typeface="Söhne"/>
            </a:endParaRPr>
          </a:p>
          <a:p>
            <a:r>
              <a:rPr lang="en-US" b="1" i="0" dirty="0">
                <a:solidFill>
                  <a:srgbClr val="374151"/>
                </a:solidFill>
                <a:effectLst/>
                <a:latin typeface="Söhne"/>
              </a:rPr>
              <a:t>Takes into account </a:t>
            </a:r>
            <a:r>
              <a:rPr lang="en-US" b="1" i="0" dirty="0" err="1">
                <a:solidFill>
                  <a:srgbClr val="374151"/>
                </a:solidFill>
                <a:effectLst/>
                <a:latin typeface="Söhne"/>
              </a:rPr>
              <a:t>corretation</a:t>
            </a:r>
            <a:r>
              <a:rPr lang="en-US" b="1" i="0" dirty="0">
                <a:solidFill>
                  <a:srgbClr val="374151"/>
                </a:solidFill>
                <a:effectLst/>
                <a:latin typeface="Söhne"/>
              </a:rPr>
              <a:t> of variables with high dimensionality</a:t>
            </a:r>
          </a:p>
          <a:p>
            <a:endParaRPr lang="en-US" b="1" i="0" dirty="0">
              <a:solidFill>
                <a:srgbClr val="374151"/>
              </a:solidFill>
              <a:effectLst/>
              <a:latin typeface="Söhne"/>
            </a:endParaRPr>
          </a:p>
          <a:p>
            <a:r>
              <a:rPr lang="en-US" b="1" i="0" dirty="0">
                <a:solidFill>
                  <a:srgbClr val="374151"/>
                </a:solidFill>
                <a:effectLst/>
                <a:latin typeface="Söhne"/>
              </a:rPr>
              <a:t>Calibrates, validates and evaluates the performance of the models</a:t>
            </a:r>
          </a:p>
          <a:p>
            <a:endParaRPr lang="en-US" b="1" i="0" dirty="0">
              <a:solidFill>
                <a:srgbClr val="374151"/>
              </a:solidFill>
              <a:effectLst/>
              <a:latin typeface="Söhne"/>
            </a:endParaRPr>
          </a:p>
          <a:p>
            <a:r>
              <a:rPr lang="en-US" b="1" i="0" dirty="0">
                <a:solidFill>
                  <a:srgbClr val="374151"/>
                </a:solidFill>
                <a:effectLst/>
                <a:latin typeface="Söhne"/>
              </a:rPr>
              <a:t>This is good to know in order to apply the proper methodology </a:t>
            </a:r>
          </a:p>
          <a:p>
            <a:endParaRPr lang="en-US" b="0" i="0" dirty="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5D45D2F-C69D-4D90-B22B-9B2DC58DBD55}" type="slidenum">
              <a:rPr lang="nl-NL" smtClean="0"/>
              <a:t>6</a:t>
            </a:fld>
            <a:endParaRPr lang="nl-NL"/>
          </a:p>
        </p:txBody>
      </p:sp>
    </p:spTree>
    <p:extLst>
      <p:ext uri="{BB962C8B-B14F-4D97-AF65-F5344CB8AC3E}">
        <p14:creationId xmlns:p14="http://schemas.microsoft.com/office/powerpoint/2010/main" val="485086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u="sng" dirty="0"/>
              <a:t>Además, s</a:t>
            </a:r>
            <a:r>
              <a:rPr lang="es-ES" dirty="0"/>
              <a:t>i se construye un modelo con la intensión de ser utilizado en rutina, es generalmente más eficaz y económico, tener que medir solo algunas variables.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A pesar de que algunos métodos como PLS puede tolerar la redundancia de variables.</a:t>
            </a:r>
          </a:p>
          <a:p>
            <a:pPr marL="0" lvl="0" indent="0" algn="l" rtl="0">
              <a:spcBef>
                <a:spcPts val="0"/>
              </a:spcBef>
              <a:spcAft>
                <a:spcPts val="0"/>
              </a:spcAft>
              <a:buNone/>
            </a:pPr>
            <a:endParaRPr lang="es-ES" dirty="0"/>
          </a:p>
          <a:p>
            <a:pPr algn="l"/>
            <a:r>
              <a:rPr lang="en-US" b="0" i="0" dirty="0">
                <a:solidFill>
                  <a:srgbClr val="374151"/>
                </a:solidFill>
                <a:effectLst/>
                <a:latin typeface="Söhne"/>
              </a:rPr>
              <a:t>Predictive models use relationships between one or more features to predict the value of a response feature, such as power.</a:t>
            </a:r>
          </a:p>
          <a:p>
            <a:pPr algn="l"/>
            <a:r>
              <a:rPr lang="en-US" b="0" i="0" dirty="0">
                <a:solidFill>
                  <a:srgbClr val="374151"/>
                </a:solidFill>
                <a:effectLst/>
                <a:latin typeface="Söhne"/>
              </a:rPr>
              <a:t>However, including additional predictors like the color of the car that are unrelated to the response will not provide additional benefits and may even affect the model's performance.</a:t>
            </a:r>
          </a:p>
          <a:p>
            <a:pPr algn="l"/>
            <a:r>
              <a:rPr lang="en-US" b="0" i="0" dirty="0">
                <a:solidFill>
                  <a:srgbClr val="374151"/>
                </a:solidFill>
                <a:effectLst/>
                <a:latin typeface="Söhne"/>
              </a:rPr>
              <a:t>The goal of feature selection is to enhance your model by retaining only the features that add value and discarding the rest.</a:t>
            </a:r>
          </a:p>
          <a:p>
            <a:pPr algn="l"/>
            <a:r>
              <a:rPr lang="en-US" b="0" i="0" dirty="0">
                <a:solidFill>
                  <a:srgbClr val="374151"/>
                </a:solidFill>
                <a:effectLst/>
                <a:latin typeface="Söhne"/>
              </a:rPr>
              <a:t>The resulting model will also be simpler to interpret and more computationally efficient.</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nl-NL" dirty="0"/>
          </a:p>
        </p:txBody>
      </p:sp>
      <p:sp>
        <p:nvSpPr>
          <p:cNvPr id="1128" name="Google Shape;112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9" name="Google Shape;103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For example, consider this dataset containing information about hospital patients, with one row for each individual.</a:t>
            </a:r>
          </a:p>
          <a:p>
            <a:pPr algn="l"/>
            <a:r>
              <a:rPr lang="en-US" b="0" i="0" dirty="0">
                <a:solidFill>
                  <a:srgbClr val="374151"/>
                </a:solidFill>
                <a:effectLst/>
                <a:latin typeface="Söhne"/>
              </a:rPr>
              <a:t>The initial question is, "Is it possible to accurately classify the health status of each individual from the raw variables of age, height, weight, and location?" To start, we can input the raw variables into a model and attempt to compare, for instance, health status with weight or height.</a:t>
            </a:r>
          </a:p>
          <a:p>
            <a:pPr algn="l"/>
            <a:r>
              <a:rPr lang="en-US" b="0" i="0" dirty="0">
                <a:solidFill>
                  <a:srgbClr val="374151"/>
                </a:solidFill>
                <a:effectLst/>
                <a:latin typeface="Söhne"/>
              </a:rPr>
              <a:t>However, a quick visualization reveals that these variables on their own are not good for predicting health status because there is no clear correlation. So, what can we do?</a:t>
            </a:r>
          </a:p>
          <a:p>
            <a:pPr algn="l"/>
            <a:r>
              <a:rPr lang="en-US" b="0" i="0" dirty="0">
                <a:solidFill>
                  <a:srgbClr val="374151"/>
                </a:solidFill>
                <a:effectLst/>
                <a:latin typeface="Söhne"/>
              </a:rPr>
              <a:t>Well, you can begin the process of feature engineering. It is possible to enhance a model's predictive power by applying </a:t>
            </a:r>
            <a:r>
              <a:rPr lang="en-US" sz="2000" b="1" i="0" dirty="0">
                <a:solidFill>
                  <a:srgbClr val="FF0000"/>
                </a:solidFill>
                <a:effectLst/>
                <a:latin typeface="Söhne"/>
              </a:rPr>
              <a:t>domain knowledge </a:t>
            </a:r>
            <a:r>
              <a:rPr lang="en-US" b="0" i="0" dirty="0">
                <a:solidFill>
                  <a:srgbClr val="374151"/>
                </a:solidFill>
                <a:effectLst/>
                <a:latin typeface="Söhne"/>
              </a:rPr>
              <a:t>to generate useful features. There might be many features that are better predictors of a patient's health status than the original variables on their own. Visualizing the BMI (Body Mass Index) shows that it is indeed more correlated with the patient's health status than weight or height alone.</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000000"/>
                </a:solidFill>
                <a:effectLst/>
                <a:latin typeface="Söhne"/>
              </a:rPr>
              <a:t>The second approach of discretization involves dividing the data into groups using a numerical variable. This can be helpful because sometimes the important aspect of a variable is not its exact value but the range in which it exists.</a:t>
            </a:r>
          </a:p>
          <a:p>
            <a:pPr algn="l"/>
            <a:r>
              <a:rPr lang="en-US" b="0" i="0" dirty="0">
                <a:solidFill>
                  <a:srgbClr val="000000"/>
                </a:solidFill>
                <a:effectLst/>
                <a:latin typeface="Söhne"/>
              </a:rPr>
              <a:t>For instance, the age variable naturally lends itself to grouping patients into three categories: child, adult, and senior. You can then add this categorical variable as a new feature to the table.</a:t>
            </a:r>
          </a:p>
          <a:p>
            <a:pPr algn="l"/>
            <a:r>
              <a:rPr lang="en-US" b="1" i="0" dirty="0">
                <a:solidFill>
                  <a:srgbClr val="000000"/>
                </a:solidFill>
                <a:effectLst/>
                <a:latin typeface="Söhne"/>
              </a:rPr>
              <a:t>Discretization is the process by which we can transform continuous variables, models, or functions into a discrete form. This is done by creating a set of continuous intervals (bins) that span the range of our desired variable, model, or function.</a:t>
            </a:r>
          </a:p>
          <a:p>
            <a:pPr algn="l"/>
            <a:r>
              <a:rPr lang="en-US" b="1" i="0" dirty="0">
                <a:solidFill>
                  <a:srgbClr val="000000"/>
                </a:solidFill>
                <a:effectLst/>
                <a:latin typeface="Söhne"/>
              </a:rPr>
              <a:t>Why Discretization is Important: Mathematical problems with continuous data have an infinite number of degrees of freedom. Sometimes, it's necessary to limit these degrees of freedom because calculations cannot go on indefinitely.</a:t>
            </a:r>
          </a:p>
          <a:p>
            <a:pPr algn="l"/>
            <a:endParaRPr lang="en-US" b="0" i="0" dirty="0">
              <a:solidFill>
                <a:srgbClr val="000000"/>
              </a:solidFill>
              <a:effectLst/>
              <a:latin typeface="Söhne"/>
            </a:endParaRPr>
          </a:p>
          <a:p>
            <a:pPr marL="0" lvl="0" indent="0" algn="l" rtl="0">
              <a:spcBef>
                <a:spcPts val="0"/>
              </a:spcBef>
              <a:spcAft>
                <a:spcPts val="0"/>
              </a:spcAft>
              <a:buNone/>
            </a:pPr>
            <a:endParaRPr lang="en-US" dirty="0"/>
          </a:p>
          <a:p>
            <a:pPr algn="l"/>
            <a:r>
              <a:rPr lang="en-US" b="0" i="0" dirty="0">
                <a:solidFill>
                  <a:srgbClr val="374151"/>
                </a:solidFill>
                <a:effectLst/>
                <a:latin typeface="Söhne"/>
              </a:rPr>
              <a:t>Finally, the third approach is to summarize groups within your data. For example, how does a patient's weight compare to the rest of their age group? To find out, calculate the average weight for each category.</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Then, append this result to your table as a new variable. Next, you can calculate the difference between each individual's weight and the average.</a:t>
            </a:r>
          </a:p>
          <a:p>
            <a:pPr algn="l"/>
            <a:r>
              <a:rPr lang="en-US" b="0" i="0" dirty="0">
                <a:solidFill>
                  <a:srgbClr val="374151"/>
                </a:solidFill>
                <a:effectLst/>
                <a:latin typeface="Söhne"/>
              </a:rPr>
              <a:t>Each of these approaches can be applied to any dataset. However, the exact implementation depends on your knowledge of the data itself. In theory, you can generate an infinite number of new features, but only a few will prove to be truly useful.</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040" name="Google Shape;104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47</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 </a:t>
            </a:r>
            <a:endParaRPr dirty="0"/>
          </a:p>
          <a:p>
            <a:pPr marL="0" lvl="0" indent="0" algn="l" rtl="0">
              <a:spcBef>
                <a:spcPts val="0"/>
              </a:spcBef>
              <a:spcAft>
                <a:spcPts val="0"/>
              </a:spcAft>
              <a:buNone/>
            </a:pPr>
            <a:r>
              <a:rPr lang="es-ES" dirty="0"/>
              <a:t>Hay tres tipos de métodos de selección de funciones, envoltorio, incrustado y filtro.</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pPr algn="l"/>
            <a:r>
              <a:rPr lang="en-US" b="1" i="0" dirty="0">
                <a:solidFill>
                  <a:srgbClr val="374151"/>
                </a:solidFill>
                <a:effectLst/>
                <a:latin typeface="Söhne"/>
              </a:rPr>
              <a:t>FILTER METHODS.</a:t>
            </a:r>
            <a:endParaRPr lang="en-US" b="0" i="0" dirty="0">
              <a:solidFill>
                <a:srgbClr val="374151"/>
              </a:solidFill>
              <a:effectLst/>
              <a:latin typeface="Söhne"/>
            </a:endParaRPr>
          </a:p>
          <a:p>
            <a:pPr algn="l"/>
            <a:r>
              <a:rPr lang="en-US" b="0" i="0" dirty="0">
                <a:solidFill>
                  <a:srgbClr val="374151"/>
                </a:solidFill>
                <a:effectLst/>
                <a:latin typeface="Söhne"/>
              </a:rPr>
              <a:t>Filter methods are used before training the model. They are based on the statistical properties of the predictors and their relationship with the response.</a:t>
            </a:r>
          </a:p>
          <a:p>
            <a:pPr algn="l"/>
            <a:r>
              <a:rPr lang="en-US" b="1" i="0" dirty="0">
                <a:solidFill>
                  <a:srgbClr val="374151"/>
                </a:solidFill>
                <a:effectLst/>
                <a:latin typeface="Söhne"/>
              </a:rPr>
              <a:t>FILTERS:</a:t>
            </a:r>
            <a:r>
              <a:rPr lang="en-US" b="0" i="0" dirty="0">
                <a:solidFill>
                  <a:srgbClr val="374151"/>
                </a:solidFill>
                <a:effectLst/>
                <a:latin typeface="Söhne"/>
              </a:rPr>
              <a:t> Filters are used for a preliminary variable selection before more sophisticated methods. That is</a:t>
            </a:r>
            <a:r>
              <a:rPr lang="en-US" b="1" i="0" dirty="0">
                <a:solidFill>
                  <a:srgbClr val="374151"/>
                </a:solidFill>
                <a:effectLst/>
                <a:latin typeface="Söhne"/>
              </a:rPr>
              <a:t>, they are typically used in combination with wrapper and embedded methods.</a:t>
            </a:r>
          </a:p>
          <a:p>
            <a:pPr algn="l"/>
            <a:r>
              <a:rPr lang="en-US" b="0" i="0" dirty="0">
                <a:solidFill>
                  <a:srgbClr val="374151"/>
                </a:solidFill>
                <a:effectLst/>
                <a:latin typeface="Söhne"/>
              </a:rPr>
              <a:t>They involve evaluating the intrinsic characteristics of the data independently of the specific problem considered. </a:t>
            </a:r>
            <a:r>
              <a:rPr lang="en-US" b="1" i="0" dirty="0">
                <a:solidFill>
                  <a:srgbClr val="374151"/>
                </a:solidFill>
                <a:effectLst/>
                <a:latin typeface="Söhne"/>
              </a:rPr>
              <a:t>They can be applied regardless of the model.</a:t>
            </a:r>
          </a:p>
          <a:p>
            <a:pPr marL="0" lvl="0" indent="0" algn="l" rtl="0">
              <a:spcBef>
                <a:spcPts val="0"/>
              </a:spcBef>
              <a:spcAft>
                <a:spcPts val="0"/>
              </a:spcAft>
              <a:buNone/>
            </a:pPr>
            <a:endParaRPr lang="es-ES" dirty="0"/>
          </a:p>
          <a:p>
            <a:pPr marL="0" lvl="0" indent="0" algn="l" rtl="0">
              <a:spcBef>
                <a:spcPts val="0"/>
              </a:spcBef>
              <a:spcAft>
                <a:spcPts val="0"/>
              </a:spcAft>
              <a:buNone/>
            </a:pPr>
            <a:endParaRPr lang="es-ES" dirty="0"/>
          </a:p>
          <a:p>
            <a:pPr marL="0" lvl="0" indent="0" algn="l" rtl="0">
              <a:spcBef>
                <a:spcPts val="0"/>
              </a:spcBef>
              <a:spcAft>
                <a:spcPts val="0"/>
              </a:spcAft>
              <a:buNone/>
            </a:pPr>
            <a:r>
              <a:rPr lang="en-US" b="0" i="0" dirty="0">
                <a:solidFill>
                  <a:srgbClr val="374151"/>
                </a:solidFill>
                <a:effectLst/>
                <a:latin typeface="Söhne"/>
              </a:rPr>
              <a:t>Select a significance level α (e.g., α = 0.20 or α = 0.157). • Conduct K univariate models. • Use all variables in a multivariate model with a univariate p-value &lt; α. • Sometimes followed by backward elimination.</a:t>
            </a:r>
          </a:p>
          <a:p>
            <a:pPr marL="0" lvl="0" indent="0" algn="l" rtl="0">
              <a:spcBef>
                <a:spcPts val="0"/>
              </a:spcBef>
              <a:spcAft>
                <a:spcPts val="0"/>
              </a:spcAft>
              <a:buNone/>
            </a:pPr>
            <a:r>
              <a:rPr lang="en-US" b="0" i="0" dirty="0">
                <a:solidFill>
                  <a:srgbClr val="374151"/>
                </a:solidFill>
                <a:effectLst/>
                <a:latin typeface="Söhne"/>
              </a:rPr>
              <a:t>Simple method, can be calculated by any computer, but it only works properly with </a:t>
            </a:r>
            <a:r>
              <a:rPr lang="en-US" b="1" i="0" dirty="0">
                <a:solidFill>
                  <a:srgbClr val="374151"/>
                </a:solidFill>
                <a:effectLst/>
                <a:latin typeface="Söhne"/>
              </a:rPr>
              <a:t>UNCORRELATED VARIABLES</a:t>
            </a:r>
            <a:endParaRPr b="1" dirty="0"/>
          </a:p>
          <a:p>
            <a:pPr marL="0" lvl="0" indent="0" algn="l" rtl="0">
              <a:spcBef>
                <a:spcPts val="0"/>
              </a:spcBef>
              <a:spcAft>
                <a:spcPts val="0"/>
              </a:spcAft>
              <a:buNone/>
            </a:pPr>
            <a:endParaRPr lang="nl-NL" dirty="0"/>
          </a:p>
          <a:p>
            <a:pPr algn="l"/>
            <a:r>
              <a:rPr lang="en-US" b="1" i="0" dirty="0">
                <a:solidFill>
                  <a:srgbClr val="111111"/>
                </a:solidFill>
                <a:effectLst/>
                <a:latin typeface="Helvetica" panose="020B0604020202020204" pitchFamily="34" charset="0"/>
              </a:rPr>
              <a:t> A Filter method Example: Variance Thresholds</a:t>
            </a:r>
            <a:endParaRPr lang="en-US" b="0" i="0" dirty="0">
              <a:solidFill>
                <a:srgbClr val="111111"/>
              </a:solidFill>
              <a:effectLst/>
              <a:latin typeface="Helvetica" panose="020B0604020202020204" pitchFamily="34" charset="0"/>
            </a:endParaRPr>
          </a:p>
          <a:p>
            <a:pPr algn="l"/>
            <a:r>
              <a:rPr lang="en-US" b="1" i="0" dirty="0">
                <a:solidFill>
                  <a:srgbClr val="111111"/>
                </a:solidFill>
                <a:effectLst/>
                <a:latin typeface="Helvetica" panose="020B0604020202020204" pitchFamily="34" charset="0"/>
              </a:rPr>
              <a:t>Here, we simply compute the variance of each feature, and we select the subset of features based on a user-specified threshold. E.g., “keep all features that have a variance greater or equal to </a:t>
            </a:r>
            <a:r>
              <a:rPr lang="en-US" b="1" i="1" dirty="0">
                <a:solidFill>
                  <a:srgbClr val="111111"/>
                </a:solidFill>
                <a:effectLst/>
                <a:latin typeface="Helvetica" panose="020B0604020202020204" pitchFamily="34" charset="0"/>
              </a:rPr>
              <a:t>x</a:t>
            </a:r>
            <a:r>
              <a:rPr lang="en-US" b="1" i="0" dirty="0">
                <a:solidFill>
                  <a:srgbClr val="111111"/>
                </a:solidFill>
                <a:effectLst/>
                <a:latin typeface="Helvetica" panose="020B0604020202020204" pitchFamily="34" charset="0"/>
              </a:rPr>
              <a:t>” or “keep the </a:t>
            </a:r>
            <a:r>
              <a:rPr lang="en-US" b="1" i="0" dirty="0" err="1">
                <a:solidFill>
                  <a:srgbClr val="111111"/>
                </a:solidFill>
                <a:effectLst/>
                <a:latin typeface="Helvetica" panose="020B0604020202020204" pitchFamily="34" charset="0"/>
              </a:rPr>
              <a:t>the</a:t>
            </a:r>
            <a:r>
              <a:rPr lang="en-US" b="1" i="0" dirty="0">
                <a:solidFill>
                  <a:srgbClr val="111111"/>
                </a:solidFill>
                <a:effectLst/>
                <a:latin typeface="Helvetica" panose="020B0604020202020204" pitchFamily="34" charset="0"/>
              </a:rPr>
              <a:t> top </a:t>
            </a:r>
            <a:r>
              <a:rPr lang="en-US" b="1" i="1" dirty="0">
                <a:solidFill>
                  <a:srgbClr val="111111"/>
                </a:solidFill>
                <a:effectLst/>
                <a:latin typeface="Helvetica" panose="020B0604020202020204" pitchFamily="34" charset="0"/>
              </a:rPr>
              <a:t>k</a:t>
            </a:r>
            <a:r>
              <a:rPr lang="en-US" b="1" i="0" dirty="0">
                <a:solidFill>
                  <a:srgbClr val="111111"/>
                </a:solidFill>
                <a:effectLst/>
                <a:latin typeface="Helvetica" panose="020B0604020202020204" pitchFamily="34" charset="0"/>
              </a:rPr>
              <a:t> features with the largest variance.” We assume that features with a higher variance may contain more useful information, but note that we are not taking the relationship between feature variables or feature and target variables into account, which is one of the drawbacks of filter methods.</a:t>
            </a:r>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algn="l"/>
            <a:r>
              <a:rPr lang="en-US" b="1" i="0" dirty="0">
                <a:solidFill>
                  <a:srgbClr val="374151"/>
                </a:solidFill>
                <a:effectLst/>
                <a:latin typeface="Söhne"/>
              </a:rPr>
              <a:t>Forward Selection:</a:t>
            </a: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Select a significance level α1.</a:t>
            </a:r>
          </a:p>
          <a:p>
            <a:pPr algn="l">
              <a:buFont typeface="+mj-lt"/>
              <a:buAutoNum type="arabicPeriod"/>
            </a:pPr>
            <a:r>
              <a:rPr lang="en-US" b="0" i="0" dirty="0">
                <a:solidFill>
                  <a:srgbClr val="374151"/>
                </a:solidFill>
                <a:effectLst/>
                <a:latin typeface="Söhne"/>
              </a:rPr>
              <a:t>Estimate the model.</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most significant term has p &lt; α, add it and re-estimate. Variant: Forward, in steps.</a:t>
            </a:r>
          </a:p>
          <a:p>
            <a:pPr algn="l">
              <a:buFont typeface="+mj-lt"/>
              <a:buAutoNum type="arabicPeriod"/>
            </a:pPr>
            <a:r>
              <a:rPr lang="en-US" b="0" i="0" dirty="0">
                <a:solidFill>
                  <a:srgbClr val="374151"/>
                </a:solidFill>
                <a:effectLst/>
                <a:latin typeface="Söhne"/>
              </a:rPr>
              <a:t>Select two significance levels α1 and α2.</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most significant term excluded has p &lt; α1, add it and re-estimate.</a:t>
            </a:r>
          </a:p>
          <a:p>
            <a:pPr marL="742950" lvl="1" indent="-285750" algn="l">
              <a:buFont typeface="+mj-lt"/>
              <a:buAutoNum type="arabicPeriod"/>
            </a:pPr>
            <a:r>
              <a:rPr lang="en-US" b="0" i="0" dirty="0">
                <a:solidFill>
                  <a:srgbClr val="374151"/>
                </a:solidFill>
                <a:effectLst/>
                <a:latin typeface="Söhne"/>
              </a:rPr>
              <a:t>While the least significant term included has p &gt; α2, remove it and re-estimate.</a:t>
            </a:r>
          </a:p>
          <a:p>
            <a:pPr algn="l"/>
            <a:r>
              <a:rPr lang="en-US" b="1" i="0" dirty="0">
                <a:solidFill>
                  <a:srgbClr val="374151"/>
                </a:solidFill>
                <a:effectLst/>
                <a:latin typeface="Söhne"/>
              </a:rPr>
              <a:t>Backward Selection:</a:t>
            </a: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Select a significance level α2.</a:t>
            </a:r>
          </a:p>
          <a:p>
            <a:pPr algn="l">
              <a:buFont typeface="+mj-lt"/>
              <a:buAutoNum type="arabicPeriod"/>
            </a:pPr>
            <a:r>
              <a:rPr lang="en-US" b="0" i="0" dirty="0">
                <a:solidFill>
                  <a:srgbClr val="374151"/>
                </a:solidFill>
                <a:effectLst/>
                <a:latin typeface="Söhne"/>
              </a:rPr>
              <a:t>Estimate the full model.</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least significant term has p &gt; α2, remove it and re-estimate. Variant: Backward, in steps.</a:t>
            </a:r>
          </a:p>
          <a:p>
            <a:pPr algn="l">
              <a:buFont typeface="+mj-lt"/>
              <a:buAutoNum type="arabicPeriod"/>
            </a:pPr>
            <a:r>
              <a:rPr lang="en-US" b="0" i="0" dirty="0">
                <a:solidFill>
                  <a:srgbClr val="374151"/>
                </a:solidFill>
                <a:effectLst/>
                <a:latin typeface="Söhne"/>
              </a:rPr>
              <a:t>Select two significance levels α1 and α2.</a:t>
            </a:r>
          </a:p>
          <a:p>
            <a:pPr algn="l">
              <a:buFont typeface="+mj-lt"/>
              <a:buAutoNum type="arabicPeriod"/>
            </a:pPr>
            <a:r>
              <a:rPr lang="en-US" b="0" i="0" dirty="0">
                <a:solidFill>
                  <a:srgbClr val="374151"/>
                </a:solidFill>
                <a:effectLst/>
                <a:latin typeface="Söhne"/>
              </a:rPr>
              <a:t>Repeat:</a:t>
            </a:r>
          </a:p>
          <a:p>
            <a:pPr marL="742950" lvl="1" indent="-285750" algn="l">
              <a:buFont typeface="+mj-lt"/>
              <a:buAutoNum type="arabicPeriod"/>
            </a:pPr>
            <a:r>
              <a:rPr lang="en-US" b="0" i="0" dirty="0">
                <a:solidFill>
                  <a:srgbClr val="374151"/>
                </a:solidFill>
                <a:effectLst/>
                <a:latin typeface="Söhne"/>
              </a:rPr>
              <a:t>While the least significant term included has p &gt; α2, remove it and re-estimate.</a:t>
            </a:r>
          </a:p>
          <a:p>
            <a:pPr marL="742950" lvl="1" indent="-285750" algn="l">
              <a:buFont typeface="+mj-lt"/>
              <a:buAutoNum type="arabicPeriod"/>
            </a:pPr>
            <a:r>
              <a:rPr lang="en-US" b="0" i="0" dirty="0">
                <a:solidFill>
                  <a:srgbClr val="374151"/>
                </a:solidFill>
                <a:effectLst/>
                <a:latin typeface="Söhne"/>
              </a:rPr>
              <a:t>If the most significant term excluded has p &lt; α1, add it and re-estimate.</a:t>
            </a: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197" name="Google Shape;119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8" name="Google Shape;120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algn="l"/>
            <a:r>
              <a:rPr lang="en-US" b="1" i="0" dirty="0">
                <a:effectLst/>
                <a:latin typeface="Söhne"/>
              </a:rPr>
              <a:t>Wrapper methods train a new model for each subset and use the model's error rate on a hold-out set to score feature subsets.</a:t>
            </a:r>
          </a:p>
          <a:p>
            <a:pPr algn="l"/>
            <a:r>
              <a:rPr lang="en-US" b="1" i="0" dirty="0">
                <a:effectLst/>
                <a:latin typeface="Söhne"/>
              </a:rPr>
              <a:t>This involves an iterative process between feature subset selection stages and subset evaluation stages using the chosen learning method.</a:t>
            </a:r>
          </a:p>
          <a:p>
            <a:pPr algn="l"/>
            <a:r>
              <a:rPr lang="en-US" b="0" i="0" dirty="0">
                <a:effectLst/>
                <a:latin typeface="Söhne"/>
              </a:rPr>
              <a:t>The forward method works as follows:</a:t>
            </a:r>
          </a:p>
          <a:p>
            <a:pPr algn="l"/>
            <a:r>
              <a:rPr lang="en-US" b="0" i="0" dirty="0">
                <a:effectLst/>
                <a:latin typeface="Söhne"/>
              </a:rPr>
              <a:t>Without loss of generality, let's consider a regression problem. It starts by selecting the variable that best addresses the problem, meaning the variable most correlated with the target variable. Then, it looks for the variable that is most associated with the first one through a multiple regression. This process continues until all variables are introduced. Different criteria are used to choose the best model among the stages performed.</a:t>
            </a:r>
          </a:p>
          <a:p>
            <a:pPr algn="l"/>
            <a:r>
              <a:rPr lang="en-US" b="0" i="0" dirty="0">
                <a:effectLst/>
                <a:latin typeface="Söhne"/>
              </a:rPr>
              <a:t>To prevent overfitting: Cross-validation.</a:t>
            </a:r>
          </a:p>
          <a:p>
            <a:br>
              <a:rPr lang="en-US" dirty="0"/>
            </a:br>
            <a:endParaRPr dirty="0"/>
          </a:p>
          <a:p>
            <a:pPr marL="0" lvl="0" indent="0" algn="l" rtl="0">
              <a:spcBef>
                <a:spcPts val="0"/>
              </a:spcBef>
              <a:spcAft>
                <a:spcPts val="0"/>
              </a:spcAft>
              <a:buNone/>
            </a:pPr>
            <a:r>
              <a:rPr lang="en-US" b="1" i="0" dirty="0">
                <a:solidFill>
                  <a:srgbClr val="111111"/>
                </a:solidFill>
                <a:effectLst/>
                <a:latin typeface="Helvetica" panose="020B0604020202020204" pitchFamily="34" charset="0"/>
              </a:rPr>
              <a:t>we have to train and cross-validate our model for each feature subset combination</a:t>
            </a:r>
            <a:endParaRPr b="1" dirty="0"/>
          </a:p>
        </p:txBody>
      </p:sp>
      <p:sp>
        <p:nvSpPr>
          <p:cNvPr id="1209" name="Google Shape;120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ES" dirty="0"/>
              <a:t>La covarianza mide la relación lineal entre dos variables. Aunque la covarianza es similar a la correlación entre dos variables, difieren de las siguientes </a:t>
            </a:r>
            <a:r>
              <a:rPr lang="es-ES" dirty="0" err="1"/>
              <a:t>maneras:Los</a:t>
            </a:r>
            <a:r>
              <a:rPr lang="es-ES" dirty="0"/>
              <a:t> coeficientes de correlación están estandarizados. Por lo tanto, una relación lineal perfecta da como resultado un coeficiente de 1. La correlación mide tanto la fuerza como la dirección de la relación lineal entre dos variables.</a:t>
            </a:r>
            <a:endParaRPr dirty="0"/>
          </a:p>
          <a:p>
            <a:pPr marL="0" lvl="0" indent="0" algn="l" rtl="0">
              <a:lnSpc>
                <a:spcPct val="90000"/>
              </a:lnSpc>
              <a:spcBef>
                <a:spcPts val="0"/>
              </a:spcBef>
              <a:spcAft>
                <a:spcPts val="0"/>
              </a:spcAft>
              <a:buNone/>
            </a:pPr>
            <a:r>
              <a:rPr lang="es-ES" dirty="0"/>
              <a:t>Los valores de covarianza no están estandarizados. Por consiguiente, la covarianza puede ir desde infinito negativo hasta infinito positivo. Por lo tanto, el valor de una relación lineal perfecta depende de los datos. Puesto que los datos no están estandarizados, es difícil determinar la fuerza de la relación entre las variables.</a:t>
            </a:r>
            <a:endParaRPr dirty="0"/>
          </a:p>
          <a:p>
            <a:pPr marL="0" lvl="0" indent="0" algn="l" rtl="0">
              <a:lnSpc>
                <a:spcPct val="90000"/>
              </a:lnSpc>
              <a:spcBef>
                <a:spcPts val="0"/>
              </a:spcBef>
              <a:spcAft>
                <a:spcPts val="0"/>
              </a:spcAft>
              <a:buNone/>
            </a:pPr>
            <a:endParaRPr dirty="0"/>
          </a:p>
          <a:p>
            <a:pPr marL="0" marR="0" lvl="0" indent="0" algn="l" rtl="0">
              <a:lnSpc>
                <a:spcPct val="90000"/>
              </a:lnSpc>
              <a:spcBef>
                <a:spcPts val="0"/>
              </a:spcBef>
              <a:spcAft>
                <a:spcPts val="0"/>
              </a:spcAft>
              <a:buClr>
                <a:schemeClr val="dk1"/>
              </a:buClr>
              <a:buSzPts val="1200"/>
              <a:buFont typeface="Arial"/>
              <a:buNone/>
            </a:pPr>
            <a:r>
              <a:rPr lang="es-ES" sz="1200" b="1" dirty="0">
                <a:latin typeface="Arial"/>
                <a:ea typeface="Arial"/>
                <a:cs typeface="Arial"/>
                <a:sym typeface="Arial"/>
              </a:rPr>
              <a:t>Los valores de covarianza positivos indican que los valores por encima del promedio de una variable están asociados con los valores por encima del promedio de la otra variable </a:t>
            </a:r>
            <a:r>
              <a:rPr lang="es-ES" sz="1200" dirty="0">
                <a:latin typeface="Arial"/>
                <a:ea typeface="Arial"/>
                <a:cs typeface="Arial"/>
                <a:sym typeface="Arial"/>
              </a:rPr>
              <a:t>y los valores por debajo del promedio están asociados de manera similar. Los valores de covarianza negativos indican que los valores por encima del promedio de una variable están asociados con los valores por debajo del promedio de la otra variable.</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r>
              <a:rPr lang="es-ES" sz="1200" dirty="0">
                <a:latin typeface="Arial"/>
                <a:ea typeface="Arial"/>
                <a:cs typeface="Arial"/>
                <a:sym typeface="Arial"/>
              </a:rPr>
              <a:t>Por lo tanto, una covarianza positiva siempre producirá una correlación positiva y una covarianza negativa siempre generará una correlación negativa</a:t>
            </a:r>
          </a:p>
          <a:p>
            <a:pPr marL="0" lvl="0" indent="0" algn="l" rtl="0">
              <a:lnSpc>
                <a:spcPct val="90000"/>
              </a:lnSpc>
              <a:spcBef>
                <a:spcPts val="0"/>
              </a:spcBef>
              <a:spcAft>
                <a:spcPts val="0"/>
              </a:spcAft>
              <a:buNone/>
            </a:pPr>
            <a:endParaRPr lang="es-ES" sz="1200" dirty="0">
              <a:latin typeface="Arial"/>
              <a:cs typeface="Arial"/>
              <a:sym typeface="Arial"/>
            </a:endParaRPr>
          </a:p>
          <a:p>
            <a:pPr marL="0" lvl="0" indent="0" algn="l" rtl="0">
              <a:lnSpc>
                <a:spcPct val="90000"/>
              </a:lnSpc>
              <a:spcBef>
                <a:spcPts val="0"/>
              </a:spcBef>
              <a:spcAft>
                <a:spcPts val="0"/>
              </a:spcAft>
              <a:buNone/>
            </a:pPr>
            <a:r>
              <a:rPr lang="en-US" dirty="0"/>
              <a:t>However, </a:t>
            </a:r>
            <a:r>
              <a:rPr lang="en-US" b="1" dirty="0"/>
              <a:t>variance can only be used to explain the spread of the data in the directions parallel to the axes of the feature space.</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The diagonal </a:t>
            </a:r>
            <a:r>
              <a:rPr lang="en-US" b="1" dirty="0" err="1"/>
              <a:t>spred</a:t>
            </a:r>
            <a:r>
              <a:rPr lang="en-US" b="1" dirty="0"/>
              <a:t> is captured by the covariance</a:t>
            </a:r>
            <a:endParaRPr b="1" dirty="0"/>
          </a:p>
        </p:txBody>
      </p:sp>
      <p:sp>
        <p:nvSpPr>
          <p:cNvPr id="1343" name="Google Shape;134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62500" lnSpcReduction="20000"/>
          </a:bodyPr>
          <a:lstStyle/>
          <a:p>
            <a:pPr algn="l"/>
            <a:r>
              <a:rPr lang="en-US" sz="1100" b="0" i="0" dirty="0">
                <a:solidFill>
                  <a:srgbClr val="374151"/>
                </a:solidFill>
                <a:effectLst/>
                <a:latin typeface="Söhne"/>
              </a:rPr>
              <a:t>The first stage of </a:t>
            </a:r>
            <a:r>
              <a:rPr lang="en-US" sz="1100" b="0" i="0" dirty="0" err="1">
                <a:solidFill>
                  <a:srgbClr val="374151"/>
                </a:solidFill>
                <a:effectLst/>
                <a:latin typeface="Söhne"/>
              </a:rPr>
              <a:t>CovSel</a:t>
            </a:r>
            <a:r>
              <a:rPr lang="en-US" sz="1100" b="0" i="0" dirty="0">
                <a:solidFill>
                  <a:srgbClr val="374151"/>
                </a:solidFill>
                <a:effectLst/>
                <a:latin typeface="Söhne"/>
              </a:rPr>
              <a:t> involves evaluating the covariance between the columns of X and Y.</a:t>
            </a:r>
          </a:p>
          <a:p>
            <a:pPr algn="l"/>
            <a:r>
              <a:rPr lang="en-US" sz="1100" b="0" i="0" dirty="0">
                <a:solidFill>
                  <a:srgbClr val="374151"/>
                </a:solidFill>
                <a:effectLst/>
                <a:latin typeface="Söhne"/>
              </a:rPr>
              <a:t>The output matrix X is centered, and the matrix Y is centered and scaled (the intensities of the Y variables are not intended to play a role in the selection).</a:t>
            </a:r>
          </a:p>
          <a:p>
            <a:pPr algn="l"/>
            <a:r>
              <a:rPr lang="en-US" sz="1100" b="0" i="0" dirty="0">
                <a:solidFill>
                  <a:srgbClr val="374151"/>
                </a:solidFill>
                <a:effectLst/>
                <a:latin typeface="Söhne"/>
              </a:rPr>
              <a:t>All covariances between the columns of X and Y can be directly calculated as follows:</a:t>
            </a:r>
          </a:p>
          <a:p>
            <a:pPr algn="l"/>
            <a:r>
              <a:rPr lang="en-US" sz="1100" b="0" i="0" dirty="0">
                <a:solidFill>
                  <a:srgbClr val="374151"/>
                </a:solidFill>
                <a:effectLst/>
                <a:latin typeface="Söhne"/>
              </a:rPr>
              <a:t>The covariance matrix C has dimensions </a:t>
            </a:r>
            <a:r>
              <a:rPr lang="en-US" sz="1100" b="0" i="0" dirty="0" err="1">
                <a:solidFill>
                  <a:srgbClr val="374151"/>
                </a:solidFill>
                <a:effectLst/>
                <a:latin typeface="Söhne"/>
              </a:rPr>
              <a:t>QxP</a:t>
            </a:r>
            <a:r>
              <a:rPr lang="en-US" sz="1100" b="0" i="0" dirty="0">
                <a:solidFill>
                  <a:srgbClr val="374151"/>
                </a:solidFill>
                <a:effectLst/>
                <a:latin typeface="Söhne"/>
              </a:rPr>
              <a:t>. An element </a:t>
            </a:r>
            <a:r>
              <a:rPr lang="en-US" sz="1100" b="0" i="0" dirty="0" err="1">
                <a:solidFill>
                  <a:srgbClr val="374151"/>
                </a:solidFill>
                <a:effectLst/>
                <a:latin typeface="Söhne"/>
              </a:rPr>
              <a:t>Cij</a:t>
            </a:r>
            <a:r>
              <a:rPr lang="en-US" sz="1100" b="0" i="0" dirty="0">
                <a:solidFill>
                  <a:srgbClr val="374151"/>
                </a:solidFill>
                <a:effectLst/>
                <a:latin typeface="Söhne"/>
              </a:rPr>
              <a:t> of C gives the covariance between the variable with index I of Y and the variable with index j of X.</a:t>
            </a:r>
          </a:p>
          <a:p>
            <a:pPr algn="l"/>
            <a:r>
              <a:rPr lang="en-US" sz="1100" b="0" i="0" dirty="0">
                <a:solidFill>
                  <a:srgbClr val="374151"/>
                </a:solidFill>
                <a:effectLst/>
                <a:latin typeface="Söhne"/>
              </a:rPr>
              <a:t>The number of variables (L) to be selected from the </a:t>
            </a:r>
            <a:r>
              <a:rPr lang="en-US" sz="1100" b="0" i="0" dirty="0" err="1">
                <a:solidFill>
                  <a:srgbClr val="374151"/>
                </a:solidFill>
                <a:effectLst/>
                <a:latin typeface="Söhne"/>
              </a:rPr>
              <a:t>Xdata</a:t>
            </a:r>
            <a:r>
              <a:rPr lang="en-US" sz="1100" b="0" i="0" dirty="0">
                <a:solidFill>
                  <a:srgbClr val="374151"/>
                </a:solidFill>
                <a:effectLst/>
                <a:latin typeface="Söhne"/>
              </a:rPr>
              <a:t> block is defined.</a:t>
            </a:r>
          </a:p>
          <a:p>
            <a:pPr algn="l"/>
            <a:r>
              <a:rPr lang="en-US" sz="1100" b="0" i="0" dirty="0">
                <a:solidFill>
                  <a:srgbClr val="374151"/>
                </a:solidFill>
                <a:effectLst/>
                <a:latin typeface="Söhne"/>
              </a:rPr>
              <a:t>The </a:t>
            </a:r>
            <a:r>
              <a:rPr lang="en-US" sz="1100" b="0" i="0" dirty="0" err="1">
                <a:solidFill>
                  <a:srgbClr val="374151"/>
                </a:solidFill>
                <a:effectLst/>
                <a:latin typeface="Söhne"/>
              </a:rPr>
              <a:t>Xblock</a:t>
            </a:r>
            <a:r>
              <a:rPr lang="en-US" sz="1100" b="0" i="0" dirty="0">
                <a:solidFill>
                  <a:srgbClr val="374151"/>
                </a:solidFill>
                <a:effectLst/>
                <a:latin typeface="Söhne"/>
              </a:rPr>
              <a:t> is centered on the mean, and Y is </a:t>
            </a:r>
            <a:r>
              <a:rPr lang="en-US" sz="1100" b="0" i="0" dirty="0" err="1">
                <a:solidFill>
                  <a:srgbClr val="374151"/>
                </a:solidFill>
                <a:effectLst/>
                <a:latin typeface="Söhne"/>
              </a:rPr>
              <a:t>autoscaled</a:t>
            </a:r>
            <a:r>
              <a:rPr lang="en-US" sz="1100" b="0" i="0" dirty="0">
                <a:solidFill>
                  <a:srgbClr val="374151"/>
                </a:solidFill>
                <a:effectLst/>
                <a:latin typeface="Söhne"/>
              </a:rPr>
              <a:t> (resulting in </a:t>
            </a:r>
            <a:r>
              <a:rPr lang="en-US" sz="1100" b="0" i="0" dirty="0" err="1">
                <a:solidFill>
                  <a:srgbClr val="374151"/>
                </a:solidFill>
                <a:effectLst/>
                <a:latin typeface="Söhne"/>
              </a:rPr>
              <a:t>Xp</a:t>
            </a:r>
            <a:r>
              <a:rPr lang="en-US" sz="1100" b="0" i="0" dirty="0">
                <a:solidFill>
                  <a:srgbClr val="374151"/>
                </a:solidFill>
                <a:effectLst/>
                <a:latin typeface="Söhne"/>
              </a:rPr>
              <a:t> and </a:t>
            </a:r>
            <a:r>
              <a:rPr lang="en-US" sz="1100" b="0" i="0" dirty="0" err="1">
                <a:solidFill>
                  <a:srgbClr val="374151"/>
                </a:solidFill>
                <a:effectLst/>
                <a:latin typeface="Söhne"/>
              </a:rPr>
              <a:t>Yp</a:t>
            </a:r>
            <a:r>
              <a:rPr lang="en-US" sz="1100" b="0" i="0" dirty="0">
                <a:solidFill>
                  <a:srgbClr val="374151"/>
                </a:solidFill>
                <a:effectLst/>
                <a:latin typeface="Söhne"/>
              </a:rPr>
              <a:t>, respectively).</a:t>
            </a:r>
          </a:p>
          <a:p>
            <a:pPr algn="l"/>
            <a:r>
              <a:rPr lang="en-US" sz="1100" b="0" i="0" dirty="0">
                <a:solidFill>
                  <a:srgbClr val="374151"/>
                </a:solidFill>
                <a:effectLst/>
                <a:latin typeface="Söhne"/>
              </a:rPr>
              <a:t>The covariance between each variable </a:t>
            </a:r>
            <a:r>
              <a:rPr lang="en-US" sz="1100" b="0" i="0" dirty="0" err="1">
                <a:solidFill>
                  <a:srgbClr val="374151"/>
                </a:solidFill>
                <a:effectLst/>
                <a:latin typeface="Söhne"/>
              </a:rPr>
              <a:t>Xp</a:t>
            </a:r>
            <a:r>
              <a:rPr lang="en-US" sz="1100" b="0" i="0" dirty="0">
                <a:solidFill>
                  <a:srgbClr val="374151"/>
                </a:solidFill>
                <a:effectLst/>
                <a:latin typeface="Söhne"/>
              </a:rPr>
              <a:t> (</a:t>
            </a:r>
            <a:r>
              <a:rPr lang="en-US" sz="1100" b="0" i="0" dirty="0" err="1">
                <a:solidFill>
                  <a:srgbClr val="374151"/>
                </a:solidFill>
                <a:effectLst/>
                <a:latin typeface="Söhne"/>
              </a:rPr>
              <a:t>xp</a:t>
            </a:r>
            <a:r>
              <a:rPr lang="en-US" sz="1100" b="0" i="0" dirty="0">
                <a:solidFill>
                  <a:srgbClr val="374151"/>
                </a:solidFill>
                <a:effectLst/>
                <a:latin typeface="Söhne"/>
              </a:rPr>
              <a:t>, </a:t>
            </a:r>
            <a:r>
              <a:rPr lang="en-US" sz="1100" b="0" i="0" dirty="0" err="1">
                <a:solidFill>
                  <a:srgbClr val="374151"/>
                </a:solidFill>
                <a:effectLst/>
                <a:latin typeface="Söhne"/>
              </a:rPr>
              <a:t>i</a:t>
            </a:r>
            <a:r>
              <a:rPr lang="en-US" sz="1100" b="0" i="0" dirty="0">
                <a:solidFill>
                  <a:srgbClr val="374151"/>
                </a:solidFill>
                <a:effectLst/>
                <a:latin typeface="Söhne"/>
              </a:rPr>
              <a:t>) and </a:t>
            </a:r>
            <a:r>
              <a:rPr lang="en-US" sz="1100" b="0" i="0" dirty="0" err="1">
                <a:solidFill>
                  <a:srgbClr val="374151"/>
                </a:solidFill>
                <a:effectLst/>
                <a:latin typeface="Söhne"/>
              </a:rPr>
              <a:t>Yp</a:t>
            </a:r>
            <a:r>
              <a:rPr lang="en-US" sz="1100" b="0" i="0" dirty="0">
                <a:solidFill>
                  <a:srgbClr val="374151"/>
                </a:solidFill>
                <a:effectLst/>
                <a:latin typeface="Söhne"/>
              </a:rPr>
              <a:t> is calculated.</a:t>
            </a:r>
          </a:p>
          <a:p>
            <a:pPr algn="l"/>
            <a:r>
              <a:rPr lang="en-US" sz="1100" b="0" i="0" dirty="0">
                <a:solidFill>
                  <a:srgbClr val="374151"/>
                </a:solidFill>
                <a:effectLst/>
                <a:latin typeface="Söhne"/>
              </a:rPr>
              <a:t>The predictor </a:t>
            </a:r>
            <a:r>
              <a:rPr lang="en-US" sz="1100" b="0" i="0" dirty="0" err="1">
                <a:solidFill>
                  <a:srgbClr val="374151"/>
                </a:solidFill>
                <a:effectLst/>
                <a:latin typeface="Söhne"/>
              </a:rPr>
              <a:t>xSel</a:t>
            </a:r>
            <a:r>
              <a:rPr lang="en-US" sz="1100" b="0" i="0" dirty="0">
                <a:solidFill>
                  <a:srgbClr val="374151"/>
                </a:solidFill>
                <a:effectLst/>
                <a:latin typeface="Söhne"/>
              </a:rPr>
              <a:t>, l with the highest covariance with </a:t>
            </a:r>
            <a:r>
              <a:rPr lang="en-US" sz="1100" b="0" i="0" dirty="0" err="1">
                <a:solidFill>
                  <a:srgbClr val="374151"/>
                </a:solidFill>
                <a:effectLst/>
                <a:latin typeface="Söhne"/>
              </a:rPr>
              <a:t>Yp</a:t>
            </a:r>
            <a:r>
              <a:rPr lang="en-US" sz="1100" b="0" i="0" dirty="0">
                <a:solidFill>
                  <a:srgbClr val="374151"/>
                </a:solidFill>
                <a:effectLst/>
                <a:latin typeface="Söhne"/>
              </a:rPr>
              <a:t> is selected.</a:t>
            </a:r>
          </a:p>
          <a:p>
            <a:pPr algn="l"/>
            <a:r>
              <a:rPr lang="en-US" sz="1100" b="0" i="0" dirty="0" err="1">
                <a:solidFill>
                  <a:srgbClr val="374151"/>
                </a:solidFill>
                <a:effectLst/>
                <a:latin typeface="Söhne"/>
              </a:rPr>
              <a:t>Xp</a:t>
            </a:r>
            <a:r>
              <a:rPr lang="en-US" sz="1100" b="0" i="0" dirty="0">
                <a:solidFill>
                  <a:srgbClr val="374151"/>
                </a:solidFill>
                <a:effectLst/>
                <a:latin typeface="Söhne"/>
              </a:rPr>
              <a:t> is orthogonalized with respect to the selected variable </a:t>
            </a:r>
            <a:r>
              <a:rPr lang="en-US" sz="1100" b="0" i="0" dirty="0" err="1">
                <a:solidFill>
                  <a:srgbClr val="374151"/>
                </a:solidFill>
                <a:effectLst/>
                <a:latin typeface="Söhne"/>
              </a:rPr>
              <a:t>xSel</a:t>
            </a:r>
            <a:r>
              <a:rPr lang="en-US" sz="1100" b="0" i="0" dirty="0">
                <a:solidFill>
                  <a:srgbClr val="374151"/>
                </a:solidFill>
                <a:effectLst/>
                <a:latin typeface="Söhne"/>
              </a:rPr>
              <a:t>, resulting in XO.</a:t>
            </a:r>
          </a:p>
          <a:p>
            <a:pPr algn="l"/>
            <a:r>
              <a:rPr lang="en-US" sz="1100" b="0" i="0" dirty="0">
                <a:solidFill>
                  <a:srgbClr val="374151"/>
                </a:solidFill>
                <a:effectLst/>
                <a:latin typeface="Söhne"/>
              </a:rPr>
              <a:t>After the sixth step, you start again from the third step, replacing </a:t>
            </a:r>
            <a:r>
              <a:rPr lang="en-US" sz="1100" b="0" i="0" dirty="0" err="1">
                <a:solidFill>
                  <a:srgbClr val="374151"/>
                </a:solidFill>
                <a:effectLst/>
                <a:latin typeface="Söhne"/>
              </a:rPr>
              <a:t>Xp</a:t>
            </a:r>
            <a:r>
              <a:rPr lang="en-US" sz="1100" b="0" i="0" dirty="0">
                <a:solidFill>
                  <a:srgbClr val="374151"/>
                </a:solidFill>
                <a:effectLst/>
                <a:latin typeface="Söhne"/>
              </a:rPr>
              <a:t> with XO, and repeating all the steps L-1 times.</a:t>
            </a:r>
          </a:p>
          <a:p>
            <a:pPr algn="l"/>
            <a:r>
              <a:rPr lang="en-US" sz="1100" b="0" i="0" dirty="0">
                <a:solidFill>
                  <a:srgbClr val="374151"/>
                </a:solidFill>
                <a:effectLst/>
                <a:latin typeface="Söhne"/>
              </a:rPr>
              <a:t>Note that in step 4, </a:t>
            </a:r>
            <a:r>
              <a:rPr lang="en-US" sz="1100" b="0" i="0" dirty="0" err="1">
                <a:solidFill>
                  <a:srgbClr val="374151"/>
                </a:solidFill>
                <a:effectLst/>
                <a:latin typeface="Söhne"/>
              </a:rPr>
              <a:t>Xsel</a:t>
            </a:r>
            <a:r>
              <a:rPr lang="en-US" sz="1100" b="0" i="0" dirty="0">
                <a:solidFill>
                  <a:srgbClr val="374151"/>
                </a:solidFill>
                <a:effectLst/>
                <a:latin typeface="Söhne"/>
              </a:rPr>
              <a:t> is selected but not removed from </a:t>
            </a:r>
            <a:r>
              <a:rPr lang="en-US" sz="1100" b="0" i="0" dirty="0" err="1">
                <a:solidFill>
                  <a:srgbClr val="374151"/>
                </a:solidFill>
                <a:effectLst/>
                <a:latin typeface="Söhne"/>
              </a:rPr>
              <a:t>Xp</a:t>
            </a:r>
            <a:r>
              <a:rPr lang="en-US" sz="1100" b="0" i="0" dirty="0">
                <a:solidFill>
                  <a:srgbClr val="374151"/>
                </a:solidFill>
                <a:effectLst/>
                <a:latin typeface="Söhne"/>
              </a:rPr>
              <a:t>.</a:t>
            </a:r>
          </a:p>
          <a:p>
            <a:pPr algn="l"/>
            <a:r>
              <a:rPr lang="en-US" sz="1100" b="0" i="0" dirty="0">
                <a:solidFill>
                  <a:srgbClr val="374151"/>
                </a:solidFill>
                <a:effectLst/>
                <a:latin typeface="Söhne"/>
              </a:rPr>
              <a:t>Also, note that the </a:t>
            </a:r>
            <a:r>
              <a:rPr lang="en-US" sz="1100" b="0" i="0" dirty="0" err="1">
                <a:solidFill>
                  <a:srgbClr val="374151"/>
                </a:solidFill>
                <a:effectLst/>
                <a:latin typeface="Söhne"/>
              </a:rPr>
              <a:t>CovSel</a:t>
            </a:r>
            <a:r>
              <a:rPr lang="en-US" sz="1100" b="0" i="0" dirty="0">
                <a:solidFill>
                  <a:srgbClr val="374151"/>
                </a:solidFill>
                <a:effectLst/>
                <a:latin typeface="Söhne"/>
              </a:rPr>
              <a:t> algorithm follows the same pattern as the NIPALS PLS. In both, covariance is maximized, but in </a:t>
            </a:r>
            <a:r>
              <a:rPr lang="en-US" sz="1100" b="0" i="0" dirty="0" err="1">
                <a:solidFill>
                  <a:srgbClr val="374151"/>
                </a:solidFill>
                <a:effectLst/>
                <a:latin typeface="Söhne"/>
              </a:rPr>
              <a:t>CovSel</a:t>
            </a:r>
            <a:r>
              <a:rPr lang="en-US" sz="1100" b="0" i="0" dirty="0">
                <a:solidFill>
                  <a:srgbClr val="374151"/>
                </a:solidFill>
                <a:effectLst/>
                <a:latin typeface="Söhne"/>
              </a:rPr>
              <a:t>, the construction of a latent variable is replaced by variable selection.</a:t>
            </a:r>
          </a:p>
          <a:p>
            <a:pPr marL="171450" lvl="0" indent="-171450" algn="l" rtl="0">
              <a:lnSpc>
                <a:spcPct val="90000"/>
              </a:lnSpc>
              <a:spcBef>
                <a:spcPts val="0"/>
              </a:spcBef>
              <a:spcAft>
                <a:spcPts val="0"/>
              </a:spcAft>
              <a:buClr>
                <a:schemeClr val="dk1"/>
              </a:buClr>
              <a:buSzPts val="1110"/>
              <a:buFont typeface="Calibri"/>
              <a:buNone/>
            </a:pPr>
            <a:endParaRPr sz="1110" b="0" dirty="0">
              <a:solidFill>
                <a:srgbClr val="FF0000"/>
              </a:solidFill>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r>
              <a:rPr lang="en-US" sz="1600" b="0" i="0" dirty="0" err="1">
                <a:solidFill>
                  <a:srgbClr val="374151"/>
                </a:solidFill>
                <a:effectLst/>
                <a:latin typeface="Söhne"/>
              </a:rPr>
              <a:t>CovSel</a:t>
            </a:r>
            <a:r>
              <a:rPr lang="en-US" sz="1600" b="0" i="0" dirty="0">
                <a:solidFill>
                  <a:srgbClr val="374151"/>
                </a:solidFill>
                <a:effectLst/>
                <a:latin typeface="Söhne"/>
              </a:rPr>
              <a:t> is a variable selection method designed to identify the most relevant features in a regression context. As the name suggests, the relevance of each variable is assessed by estimating the covariance between each predictor and the responses. Once the variable with the highest covariance is singled out and selected, all other predictive factors and responses are orthogonalized with respect to it, and the procedure is repeated until a fixed number of variables has been selected</a:t>
            </a: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16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r>
              <a:rPr lang="en-US" sz="2400" b="0" i="0" dirty="0" err="1">
                <a:solidFill>
                  <a:srgbClr val="374151"/>
                </a:solidFill>
                <a:effectLst/>
                <a:latin typeface="Söhne"/>
              </a:rPr>
              <a:t>CovSel</a:t>
            </a:r>
            <a:r>
              <a:rPr lang="en-US" sz="2400" b="0" i="0" dirty="0">
                <a:solidFill>
                  <a:srgbClr val="374151"/>
                </a:solidFill>
                <a:effectLst/>
                <a:latin typeface="Söhne"/>
              </a:rPr>
              <a:t> aims to iteratively select variables from a predictive variable matrix X with N rows and P columns, which have good predictive capability for the variables combined in a matrix Y with N rows and Q columns. The variables selected in the end will be relatively few in relation to P. The most commonly encountered case is when a single variable needs to be predicted (Q=1), but here we will address the general case where Q can potentially be greater than 1. In each iteration, </a:t>
            </a:r>
            <a:r>
              <a:rPr lang="en-US" sz="2400" b="1" i="0" dirty="0">
                <a:solidFill>
                  <a:srgbClr val="374151"/>
                </a:solidFill>
                <a:effectLst/>
                <a:latin typeface="Söhne"/>
              </a:rPr>
              <a:t>the variable X is selected based on the criterion of maximizing covariances with Y</a:t>
            </a:r>
          </a:p>
          <a:p>
            <a:pPr marL="171450" lvl="0" indent="-171450" algn="l" rtl="0">
              <a:lnSpc>
                <a:spcPct val="90000"/>
              </a:lnSpc>
              <a:spcBef>
                <a:spcPts val="0"/>
              </a:spcBef>
              <a:spcAft>
                <a:spcPts val="0"/>
              </a:spcAft>
              <a:buClr>
                <a:schemeClr val="dk1"/>
              </a:buClr>
              <a:buSzPts val="1110"/>
              <a:buFont typeface="Calibri"/>
              <a:buNone/>
            </a:pPr>
            <a:endParaRPr lang="en-US" sz="24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endParaRPr lang="en-US" sz="2400" b="0" i="0" dirty="0">
              <a:solidFill>
                <a:srgbClr val="374151"/>
              </a:solidFill>
              <a:effectLst/>
              <a:latin typeface="Söhne"/>
            </a:endParaRPr>
          </a:p>
          <a:p>
            <a:pPr marL="171450" lvl="0" indent="-171450" algn="l" rtl="0">
              <a:lnSpc>
                <a:spcPct val="90000"/>
              </a:lnSpc>
              <a:spcBef>
                <a:spcPts val="0"/>
              </a:spcBef>
              <a:spcAft>
                <a:spcPts val="0"/>
              </a:spcAft>
              <a:buClr>
                <a:schemeClr val="dk1"/>
              </a:buClr>
              <a:buSzPts val="1110"/>
              <a:buFont typeface="Calibri"/>
              <a:buNone/>
            </a:pPr>
            <a:r>
              <a:rPr lang="en-US" sz="2400" b="0" i="0" dirty="0" err="1">
                <a:solidFill>
                  <a:srgbClr val="1F1F1F"/>
                </a:solidFill>
                <a:effectLst/>
                <a:latin typeface="ElsevierGulliver"/>
              </a:rPr>
              <a:t>CovSel</a:t>
            </a:r>
            <a:r>
              <a:rPr lang="en-US" sz="2400" b="0" i="0" dirty="0">
                <a:solidFill>
                  <a:srgbClr val="1F1F1F"/>
                </a:solidFill>
                <a:effectLst/>
                <a:latin typeface="ElsevierGulliver"/>
              </a:rPr>
              <a:t> is well adapted to multi-response calibration of spectrometers and can be applied to the problem of discrimination considering indicator variables as responses.</a:t>
            </a:r>
            <a:endParaRPr lang="en-US" sz="1600" b="0" i="0" dirty="0">
              <a:solidFill>
                <a:srgbClr val="374151"/>
              </a:solidFill>
              <a:effectLst/>
              <a:latin typeface="Söhne"/>
            </a:endParaRPr>
          </a:p>
        </p:txBody>
      </p:sp>
      <p:sp>
        <p:nvSpPr>
          <p:cNvPr id="1351" name="Google Shape;135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7" name="Google Shape;136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171450" lvl="0" indent="-171450" algn="l" rtl="0">
              <a:spcBef>
                <a:spcPts val="0"/>
              </a:spcBef>
              <a:spcAft>
                <a:spcPts val="0"/>
              </a:spcAft>
              <a:buClr>
                <a:srgbClr val="FF0000"/>
              </a:buClr>
              <a:buSzPts val="1200"/>
              <a:buFont typeface="Calibri"/>
              <a:buNone/>
            </a:pPr>
            <a:r>
              <a:rPr lang="es-ES" b="0" dirty="0">
                <a:solidFill>
                  <a:srgbClr val="FF0000"/>
                </a:solidFill>
              </a:rPr>
              <a:t>El criterio de la maximización de las covarianzas reposa sobre la idea de que las variables de X seleccionadas deben </a:t>
            </a:r>
            <a:r>
              <a:rPr lang="es-ES" b="0" dirty="0" err="1">
                <a:solidFill>
                  <a:srgbClr val="FF0000"/>
                </a:solidFill>
              </a:rPr>
              <a:t>presenter</a:t>
            </a:r>
            <a:r>
              <a:rPr lang="es-ES" b="0" dirty="0">
                <a:solidFill>
                  <a:srgbClr val="FF0000"/>
                </a:solidFill>
              </a:rPr>
              <a:t> dos características:</a:t>
            </a:r>
            <a:endParaRPr dirty="0"/>
          </a:p>
          <a:p>
            <a:pPr marL="171450" lvl="0" indent="-171450" algn="l" rtl="0">
              <a:spcBef>
                <a:spcPts val="0"/>
              </a:spcBef>
              <a:spcAft>
                <a:spcPts val="0"/>
              </a:spcAft>
              <a:buClr>
                <a:schemeClr val="dk1"/>
              </a:buClr>
              <a:buSzPts val="1200"/>
              <a:buFont typeface="Calibri"/>
              <a:buNone/>
            </a:pPr>
            <a:endParaRPr b="0" dirty="0">
              <a:solidFill>
                <a:srgbClr val="FF0000"/>
              </a:solidFill>
            </a:endParaRPr>
          </a:p>
          <a:p>
            <a:pPr marL="171450" lvl="0" indent="-171450" algn="l" rtl="0">
              <a:spcBef>
                <a:spcPts val="0"/>
              </a:spcBef>
              <a:spcAft>
                <a:spcPts val="0"/>
              </a:spcAft>
              <a:buClr>
                <a:srgbClr val="FF0000"/>
              </a:buClr>
              <a:buSzPts val="1200"/>
              <a:buFont typeface="Calibri"/>
              <a:buNone/>
            </a:pPr>
            <a:r>
              <a:rPr lang="es-ES" b="0" dirty="0">
                <a:solidFill>
                  <a:srgbClr val="FF0000"/>
                </a:solidFill>
              </a:rPr>
              <a:t>Deben </a:t>
            </a:r>
            <a:r>
              <a:rPr lang="es-ES" b="0" dirty="0" err="1">
                <a:solidFill>
                  <a:srgbClr val="FF0000"/>
                </a:solidFill>
              </a:rPr>
              <a:t>presenter</a:t>
            </a:r>
            <a:r>
              <a:rPr lang="es-ES" b="0" dirty="0">
                <a:solidFill>
                  <a:srgbClr val="FF0000"/>
                </a:solidFill>
              </a:rPr>
              <a:t> un buen poder predictivo de Y</a:t>
            </a:r>
            <a:endParaRPr dirty="0"/>
          </a:p>
          <a:p>
            <a:pPr marL="171450" lvl="0" indent="-171450" algn="l" rtl="0">
              <a:spcBef>
                <a:spcPts val="0"/>
              </a:spcBef>
              <a:spcAft>
                <a:spcPts val="0"/>
              </a:spcAft>
              <a:buClr>
                <a:srgbClr val="FF0000"/>
              </a:buClr>
              <a:buSzPts val="1200"/>
              <a:buFont typeface="Calibri"/>
              <a:buNone/>
            </a:pPr>
            <a:r>
              <a:rPr lang="es-ES" b="0" dirty="0">
                <a:solidFill>
                  <a:srgbClr val="FF0000"/>
                </a:solidFill>
              </a:rPr>
              <a:t>Deben </a:t>
            </a:r>
            <a:r>
              <a:rPr lang="es-ES" b="0" dirty="0" err="1">
                <a:solidFill>
                  <a:srgbClr val="FF0000"/>
                </a:solidFill>
              </a:rPr>
              <a:t>presenter</a:t>
            </a:r>
            <a:r>
              <a:rPr lang="es-ES" b="0" dirty="0">
                <a:solidFill>
                  <a:srgbClr val="FF0000"/>
                </a:solidFill>
              </a:rPr>
              <a:t> la mayor </a:t>
            </a:r>
            <a:r>
              <a:rPr lang="es-ES" b="0" dirty="0" err="1">
                <a:solidFill>
                  <a:srgbClr val="FF0000"/>
                </a:solidFill>
              </a:rPr>
              <a:t>variabiliad</a:t>
            </a:r>
            <a:r>
              <a:rPr lang="es-ES" b="0" dirty="0">
                <a:solidFill>
                  <a:srgbClr val="FF0000"/>
                </a:solidFill>
              </a:rPr>
              <a:t> </a:t>
            </a:r>
            <a:r>
              <a:rPr lang="es-ES" b="0" dirty="0" err="1">
                <a:solidFill>
                  <a:srgbClr val="FF0000"/>
                </a:solidFill>
              </a:rPr>
              <a:t>possible</a:t>
            </a:r>
            <a:r>
              <a:rPr lang="es-ES" b="0" dirty="0">
                <a:solidFill>
                  <a:srgbClr val="FF0000"/>
                </a:solidFill>
              </a:rPr>
              <a:t>.  De la misma manera que en la </a:t>
            </a:r>
            <a:r>
              <a:rPr lang="es-ES" b="0" dirty="0" err="1">
                <a:solidFill>
                  <a:srgbClr val="FF0000"/>
                </a:solidFill>
              </a:rPr>
              <a:t>regression</a:t>
            </a:r>
            <a:r>
              <a:rPr lang="es-ES" b="0" dirty="0">
                <a:solidFill>
                  <a:srgbClr val="FF0000"/>
                </a:solidFill>
              </a:rPr>
              <a:t> PLS, se tiene interés en dar la mayor importancia a las variables en X que son las más intensas.  Como el ruido aleatorio depende en general de sus intensidades, </a:t>
            </a:r>
            <a:r>
              <a:rPr lang="es-ES" b="1" dirty="0">
                <a:solidFill>
                  <a:srgbClr val="FF0000"/>
                </a:solidFill>
              </a:rPr>
              <a:t>la elección de una variable intensa aporta menos importancia relativa al ruido. </a:t>
            </a:r>
          </a:p>
          <a:p>
            <a:pPr marL="171450" lvl="0" indent="-171450" algn="l" rtl="0">
              <a:spcBef>
                <a:spcPts val="0"/>
              </a:spcBef>
              <a:spcAft>
                <a:spcPts val="0"/>
              </a:spcAft>
              <a:buClr>
                <a:srgbClr val="FF0000"/>
              </a:buClr>
              <a:buSzPts val="1200"/>
              <a:buFont typeface="Calibri"/>
              <a:buNone/>
            </a:pPr>
            <a:endParaRPr lang="es-ES" b="1" dirty="0">
              <a:solidFill>
                <a:srgbClr val="FF0000"/>
              </a:solidFill>
            </a:endParaRPr>
          </a:p>
          <a:p>
            <a:pPr marL="171450" lvl="0" indent="-171450" algn="l" rtl="0">
              <a:spcBef>
                <a:spcPts val="0"/>
              </a:spcBef>
              <a:spcAft>
                <a:spcPts val="0"/>
              </a:spcAft>
              <a:buClr>
                <a:srgbClr val="FF0000"/>
              </a:buClr>
              <a:buSzPts val="1200"/>
              <a:buFont typeface="Calibri"/>
              <a:buNone/>
            </a:pPr>
            <a:endParaRPr lang="es-ES" b="1" dirty="0">
              <a:solidFill>
                <a:srgbClr val="FF0000"/>
              </a:solidFill>
            </a:endParaRPr>
          </a:p>
          <a:p>
            <a:pPr algn="l"/>
            <a:r>
              <a:rPr lang="en-US" b="0" i="0" dirty="0">
                <a:solidFill>
                  <a:srgbClr val="374151"/>
                </a:solidFill>
                <a:effectLst/>
                <a:latin typeface="Söhne"/>
              </a:rPr>
              <a:t>The criterion of maximizing covariances is based on the idea that the selected X variables should possess two characteristics:</a:t>
            </a:r>
          </a:p>
          <a:p>
            <a:pPr algn="l">
              <a:buFont typeface="+mj-lt"/>
              <a:buAutoNum type="arabicPeriod"/>
            </a:pPr>
            <a:r>
              <a:rPr lang="en-US" b="0" i="0" dirty="0">
                <a:solidFill>
                  <a:srgbClr val="374151"/>
                </a:solidFill>
                <a:effectLst/>
                <a:latin typeface="Söhne"/>
              </a:rPr>
              <a:t>They should exhibit good predictive power for Y.</a:t>
            </a:r>
          </a:p>
          <a:p>
            <a:pPr algn="l">
              <a:buFont typeface="+mj-lt"/>
              <a:buAutoNum type="arabicPeriod"/>
            </a:pPr>
            <a:r>
              <a:rPr lang="en-US" b="0" i="0" dirty="0">
                <a:solidFill>
                  <a:srgbClr val="374151"/>
                </a:solidFill>
                <a:effectLst/>
                <a:latin typeface="Söhne"/>
              </a:rPr>
              <a:t>They should have the highest possible variability. Similarly to in PLS regression, there is an interest in giving greater importance to the variables in X that are the most intense</a:t>
            </a:r>
          </a:p>
          <a:p>
            <a:pPr marL="171450" lvl="0" indent="-171450" algn="l" rtl="0">
              <a:spcBef>
                <a:spcPts val="0"/>
              </a:spcBef>
              <a:spcAft>
                <a:spcPts val="0"/>
              </a:spcAft>
              <a:buClr>
                <a:srgbClr val="FF0000"/>
              </a:buClr>
              <a:buSzPts val="1200"/>
              <a:buFont typeface="Calibri"/>
              <a:buNone/>
            </a:pPr>
            <a:endParaRPr dirty="0"/>
          </a:p>
          <a:p>
            <a:pPr marL="171450" lvl="0" indent="-171450" algn="l" rtl="0">
              <a:spcBef>
                <a:spcPts val="0"/>
              </a:spcBef>
              <a:spcAft>
                <a:spcPts val="0"/>
              </a:spcAft>
              <a:buClr>
                <a:schemeClr val="dk1"/>
              </a:buClr>
              <a:buSzPts val="1200"/>
              <a:buFont typeface="Calibri"/>
              <a:buNone/>
            </a:pPr>
            <a:endParaRPr b="1" dirty="0">
              <a:solidFill>
                <a:srgbClr val="FF0000"/>
              </a:solidFill>
            </a:endParaRPr>
          </a:p>
        </p:txBody>
      </p:sp>
      <p:sp>
        <p:nvSpPr>
          <p:cNvPr id="1368" name="Google Shape;136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7" name="Google Shape;149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0" i="0" dirty="0">
                <a:solidFill>
                  <a:srgbClr val="374151"/>
                </a:solidFill>
                <a:effectLst/>
                <a:latin typeface="Söhne"/>
              </a:rPr>
              <a:t>Integrated methods, or a class of machine learning models, automatically perform feature selection as part of the model training process.</a:t>
            </a:r>
          </a:p>
          <a:p>
            <a:pPr algn="l"/>
            <a:r>
              <a:rPr lang="en-US" b="0" i="0" dirty="0">
                <a:solidFill>
                  <a:srgbClr val="374151"/>
                </a:solidFill>
                <a:effectLst/>
                <a:latin typeface="Söhne"/>
              </a:rPr>
              <a:t>The result is a trained model that emphasizes useful features and disregards the rest.</a:t>
            </a:r>
          </a:p>
          <a:p>
            <a:pPr algn="l"/>
            <a:r>
              <a:rPr lang="en-US" b="0" i="0" dirty="0">
                <a:solidFill>
                  <a:srgbClr val="374151"/>
                </a:solidFill>
                <a:effectLst/>
                <a:latin typeface="Söhne"/>
              </a:rPr>
              <a:t>Both wrapper methods and integrated methods rely on model performance to guide feature selection.</a:t>
            </a:r>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endParaRPr lang="nl-NL" dirty="0"/>
          </a:p>
          <a:p>
            <a:pPr marL="0" lvl="0" indent="0" algn="l" rtl="0">
              <a:spcBef>
                <a:spcPts val="0"/>
              </a:spcBef>
              <a:spcAft>
                <a:spcPts val="0"/>
              </a:spcAft>
              <a:buNone/>
            </a:pPr>
            <a:r>
              <a:rPr lang="en-US" b="0" i="0" dirty="0">
                <a:solidFill>
                  <a:srgbClr val="242424"/>
                </a:solidFill>
                <a:effectLst/>
                <a:latin typeface="source-serif-pro"/>
              </a:rPr>
              <a:t>Wrapper methods consider unimportant features iteratively based on the evaluation metric, while </a:t>
            </a:r>
            <a:r>
              <a:rPr lang="en-US" b="1" i="0" dirty="0">
                <a:solidFill>
                  <a:srgbClr val="242424"/>
                </a:solidFill>
                <a:effectLst/>
                <a:latin typeface="source-serif-pro"/>
              </a:rPr>
              <a:t>Embedded methods perform feature selection and training of the algorithm in parallel</a:t>
            </a:r>
            <a:r>
              <a:rPr lang="en-US" b="0" i="0" dirty="0">
                <a:solidFill>
                  <a:srgbClr val="242424"/>
                </a:solidFill>
                <a:effectLst/>
                <a:latin typeface="source-serif-pro"/>
              </a:rPr>
              <a:t>. In other words, </a:t>
            </a:r>
            <a:r>
              <a:rPr lang="en-US" b="1" i="0" dirty="0">
                <a:solidFill>
                  <a:srgbClr val="242424"/>
                </a:solidFill>
                <a:effectLst/>
                <a:latin typeface="source-serif-pro"/>
              </a:rPr>
              <a:t>the feature selection process is an integral part of the classification/regressor model.</a:t>
            </a:r>
          </a:p>
          <a:p>
            <a:pPr marL="0" lvl="0" indent="0" algn="l" rtl="0">
              <a:spcBef>
                <a:spcPts val="0"/>
              </a:spcBef>
              <a:spcAft>
                <a:spcPts val="0"/>
              </a:spcAft>
              <a:buNone/>
            </a:pPr>
            <a:endParaRPr lang="en-US" b="0" i="0" dirty="0">
              <a:solidFill>
                <a:srgbClr val="242424"/>
              </a:solidFill>
              <a:effectLst/>
              <a:latin typeface="source-serif-pro"/>
            </a:endParaRPr>
          </a:p>
          <a:p>
            <a:pPr marL="0" lvl="0" indent="0" algn="l" rtl="0">
              <a:spcBef>
                <a:spcPts val="0"/>
              </a:spcBef>
              <a:spcAft>
                <a:spcPts val="0"/>
              </a:spcAft>
              <a:buNone/>
            </a:pPr>
            <a:endParaRPr lang="en-US" b="0" i="0" dirty="0">
              <a:solidFill>
                <a:srgbClr val="242424"/>
              </a:solidFill>
              <a:effectLst/>
              <a:latin typeface="source-serif-pro"/>
            </a:endParaRPr>
          </a:p>
          <a:p>
            <a:r>
              <a:rPr lang="en-US" b="1" dirty="0">
                <a:effectLst/>
              </a:rPr>
              <a:t>An Embedded Method Example: L1 Regularization</a:t>
            </a:r>
            <a:endParaRPr lang="en-US" dirty="0">
              <a:effectLst/>
            </a:endParaRPr>
          </a:p>
          <a:p>
            <a:r>
              <a:rPr lang="en-US" dirty="0">
                <a:effectLst/>
              </a:rPr>
              <a:t>L1 (or LASSO) regression for generalized linear models can be understood as adding a penalty against complexity to reduce the degree of overfitting or variance of a model by adding more bias. Here, we add a penalty term directly to the cost function,</a:t>
            </a:r>
          </a:p>
          <a:p>
            <a:r>
              <a:rPr lang="en-US" dirty="0" err="1">
                <a:effectLst/>
              </a:rPr>
              <a:t>regularized_cost</a:t>
            </a:r>
            <a:r>
              <a:rPr lang="en-US" dirty="0">
                <a:effectLst/>
              </a:rPr>
              <a:t> = cost + </a:t>
            </a:r>
            <a:r>
              <a:rPr lang="en-US" dirty="0" err="1">
                <a:effectLst/>
              </a:rPr>
              <a:t>regularization_penalty</a:t>
            </a:r>
            <a:r>
              <a:rPr lang="en-US" dirty="0">
                <a:effectLst/>
              </a:rPr>
              <a:t> </a:t>
            </a:r>
          </a:p>
          <a:p>
            <a:r>
              <a:rPr lang="en-US" dirty="0">
                <a:effectLst/>
              </a:rPr>
              <a:t>In L1 regularization, the penalty term is</a:t>
            </a:r>
          </a:p>
          <a:p>
            <a:r>
              <a:rPr lang="en-US" dirty="0"/>
              <a:t>L1 : λ </a:t>
            </a:r>
            <a:r>
              <a:rPr lang="en-US" dirty="0" err="1"/>
              <a:t>Σ</a:t>
            </a:r>
            <a:r>
              <a:rPr lang="en-US" baseline="30000" dirty="0" err="1"/>
              <a:t>k</a:t>
            </a:r>
            <a:r>
              <a:rPr lang="en-US" baseline="-25000" dirty="0" err="1"/>
              <a:t>i</a:t>
            </a:r>
            <a:r>
              <a:rPr lang="en-US" dirty="0" err="1"/>
              <a:t>w</a:t>
            </a:r>
            <a:r>
              <a:rPr lang="en-US" baseline="-25000" dirty="0" err="1"/>
              <a:t>i</a:t>
            </a:r>
            <a:r>
              <a:rPr lang="en-US" dirty="0"/>
              <a:t>= λ</a:t>
            </a:r>
            <a:r>
              <a:rPr lang="en-US" b="1" dirty="0"/>
              <a:t>w</a:t>
            </a:r>
            <a:r>
              <a:rPr lang="en-US" baseline="-25000" dirty="0"/>
              <a:t>1</a:t>
            </a:r>
            <a:r>
              <a:rPr lang="en-US" dirty="0"/>
              <a:t>,</a:t>
            </a:r>
            <a:r>
              <a:rPr lang="en-US" dirty="0">
                <a:effectLst/>
              </a:rPr>
              <a:t>where </a:t>
            </a:r>
            <a:r>
              <a:rPr lang="en-US" b="1" dirty="0">
                <a:effectLst/>
              </a:rPr>
              <a:t>w</a:t>
            </a:r>
            <a:r>
              <a:rPr lang="en-US" dirty="0">
                <a:effectLst/>
              </a:rPr>
              <a:t> is our </a:t>
            </a:r>
            <a:r>
              <a:rPr lang="en-US" i="1" dirty="0">
                <a:effectLst/>
              </a:rPr>
              <a:t>k-dimensional</a:t>
            </a:r>
            <a:r>
              <a:rPr lang="en-US" dirty="0">
                <a:effectLst/>
              </a:rPr>
              <a:t> feature vector. Through adding the L1 term, our objective function now becomes the minimization of the regularized cost, and since the penalty term grows with the value of the weight parameters (λ is just a free parameter to fine-tune the regularization strength), we can induce sparsity through this L1 vector norm, which can be considered as an intrinsic way of feature selection that is part of the model training step.</a:t>
            </a:r>
          </a:p>
          <a:p>
            <a:br>
              <a:rPr lang="en-US" dirty="0">
                <a:effectLst/>
              </a:rPr>
            </a:br>
            <a:endParaRPr lang="nl-NL" dirty="0"/>
          </a:p>
          <a:p>
            <a:pPr marL="0" lvl="0" indent="0" algn="l" rtl="0">
              <a:spcBef>
                <a:spcPts val="0"/>
              </a:spcBef>
              <a:spcAft>
                <a:spcPts val="0"/>
              </a:spcAft>
              <a:buNone/>
            </a:pPr>
            <a:endParaRPr dirty="0"/>
          </a:p>
        </p:txBody>
      </p:sp>
      <p:sp>
        <p:nvSpPr>
          <p:cNvPr id="1498" name="Google Shape;149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15027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Kennard-Stone (KS) algorithm starts by finding two samples in that have the largest Euclidean distance; these are the two samples furthest</a:t>
            </a:r>
          </a:p>
          <a:p>
            <a:r>
              <a:rPr lang="en-US" dirty="0"/>
              <a:t>apart. Subsequent points are selected that maximize the Euclidean distance from previously selected points. The result is that, for a given fraction (fraction) of the data to be parsed into the calibration set,</a:t>
            </a:r>
          </a:p>
          <a:p>
            <a:r>
              <a:rPr lang="en-US" b="1" dirty="0"/>
              <a:t>samples are selected to smoothly fill the data space. </a:t>
            </a:r>
            <a:r>
              <a:rPr lang="en-US" dirty="0"/>
              <a:t>The remaining samples are placed into the test set.</a:t>
            </a:r>
            <a:endParaRPr lang="nl-NL" dirty="0"/>
          </a:p>
          <a:p>
            <a:endParaRPr lang="nl-NL" dirty="0"/>
          </a:p>
          <a:p>
            <a:r>
              <a:rPr lang="nl-NL" b="1" dirty="0"/>
              <a:t>3) </a:t>
            </a:r>
            <a:r>
              <a:rPr lang="nl-NL" b="1" dirty="0" err="1"/>
              <a:t>Onion</a:t>
            </a:r>
            <a:r>
              <a:rPr lang="nl-NL" b="1" dirty="0"/>
              <a:t> </a:t>
            </a:r>
            <a:r>
              <a:rPr lang="nl-NL" b="1" dirty="0" err="1"/>
              <a:t>selects</a:t>
            </a:r>
            <a:r>
              <a:rPr lang="nl-NL" b="1" dirty="0"/>
              <a:t> </a:t>
            </a:r>
            <a:r>
              <a:rPr lang="nl-NL" b="1" dirty="0" err="1"/>
              <a:t>an</a:t>
            </a:r>
            <a:r>
              <a:rPr lang="nl-NL" b="1" dirty="0"/>
              <a:t> </a:t>
            </a:r>
            <a:r>
              <a:rPr lang="nl-NL" b="1" dirty="0" err="1"/>
              <a:t>exterior</a:t>
            </a:r>
            <a:r>
              <a:rPr lang="nl-NL" b="1" dirty="0"/>
              <a:t> set of samples </a:t>
            </a:r>
            <a:r>
              <a:rPr lang="nl-NL" b="1" dirty="0" err="1"/>
              <a:t>for</a:t>
            </a:r>
            <a:r>
              <a:rPr lang="nl-NL" b="1" dirty="0"/>
              <a:t> </a:t>
            </a:r>
            <a:r>
              <a:rPr lang="nl-NL" b="1" dirty="0" err="1"/>
              <a:t>calibration</a:t>
            </a:r>
            <a:r>
              <a:rPr lang="nl-NL" b="1" dirty="0"/>
              <a:t> </a:t>
            </a:r>
            <a:r>
              <a:rPr lang="nl-NL" b="1" dirty="0" err="1"/>
              <a:t>and</a:t>
            </a:r>
            <a:r>
              <a:rPr lang="nl-NL" b="1" dirty="0"/>
              <a:t> </a:t>
            </a:r>
            <a:r>
              <a:rPr lang="nl-NL" b="1" dirty="0" err="1"/>
              <a:t>the</a:t>
            </a:r>
            <a:r>
              <a:rPr lang="nl-NL" b="1" dirty="0"/>
              <a:t> next </a:t>
            </a:r>
            <a:r>
              <a:rPr lang="nl-NL" b="1" dirty="0" err="1"/>
              <a:t>exterior</a:t>
            </a:r>
            <a:r>
              <a:rPr lang="nl-NL" b="1" dirty="0"/>
              <a:t> </a:t>
            </a:r>
            <a:r>
              <a:rPr lang="nl-NL" b="1" dirty="0" err="1"/>
              <a:t>layer</a:t>
            </a:r>
            <a:r>
              <a:rPr lang="nl-NL" b="1" dirty="0"/>
              <a:t> as test samples. </a:t>
            </a:r>
            <a:r>
              <a:rPr lang="nl-NL" dirty="0"/>
              <a:t>The procedure is </a:t>
            </a:r>
            <a:r>
              <a:rPr lang="nl-NL" dirty="0" err="1"/>
              <a:t>repeated</a:t>
            </a:r>
            <a:r>
              <a:rPr lang="nl-NL" dirty="0"/>
              <a:t> </a:t>
            </a:r>
            <a:r>
              <a:rPr lang="nl-NL" dirty="0" err="1"/>
              <a:t>for</a:t>
            </a:r>
            <a:r>
              <a:rPr lang="nl-NL" dirty="0"/>
              <a:t> non-</a:t>
            </a:r>
            <a:r>
              <a:rPr lang="nl-NL" dirty="0" err="1"/>
              <a:t>onion</a:t>
            </a:r>
            <a:r>
              <a:rPr lang="nl-NL" dirty="0"/>
              <a:t> </a:t>
            </a:r>
            <a:r>
              <a:rPr lang="nl-NL" dirty="0" err="1"/>
              <a:t>layers</a:t>
            </a:r>
            <a:r>
              <a:rPr lang="nl-NL" dirty="0"/>
              <a:t> </a:t>
            </a:r>
            <a:r>
              <a:rPr lang="nl-NL" dirty="0" err="1"/>
              <a:t>with</a:t>
            </a:r>
            <a:r>
              <a:rPr lang="nl-NL" dirty="0"/>
              <a:t> </a:t>
            </a:r>
            <a:r>
              <a:rPr lang="nl-NL" dirty="0" err="1"/>
              <a:t>the</a:t>
            </a:r>
            <a:r>
              <a:rPr lang="nl-NL" dirty="0"/>
              <a:t> </a:t>
            </a:r>
            <a:r>
              <a:rPr lang="nl-NL" dirty="0" err="1"/>
              <a:t>remainder</a:t>
            </a:r>
            <a:r>
              <a:rPr lang="nl-NL" dirty="0"/>
              <a:t> </a:t>
            </a:r>
            <a:r>
              <a:rPr lang="nl-NL" dirty="0" err="1"/>
              <a:t>interior</a:t>
            </a:r>
            <a:r>
              <a:rPr lang="nl-NL" dirty="0"/>
              <a:t> samples </a:t>
            </a:r>
            <a:r>
              <a:rPr lang="nl-NL" dirty="0" err="1"/>
              <a:t>randomly</a:t>
            </a:r>
            <a:r>
              <a:rPr lang="nl-NL" dirty="0"/>
              <a:t> </a:t>
            </a:r>
            <a:r>
              <a:rPr lang="nl-NL" dirty="0" err="1"/>
              <a:t>assigned</a:t>
            </a:r>
            <a:r>
              <a:rPr lang="nl-NL" dirty="0"/>
              <a:t> </a:t>
            </a:r>
            <a:r>
              <a:rPr lang="nl-NL" dirty="0" err="1"/>
              <a:t>to</a:t>
            </a:r>
            <a:r>
              <a:rPr lang="nl-NL" dirty="0"/>
              <a:t> </a:t>
            </a:r>
            <a:r>
              <a:rPr lang="nl-NL" dirty="0" err="1"/>
              <a:t>calibration</a:t>
            </a:r>
            <a:r>
              <a:rPr lang="nl-NL" dirty="0"/>
              <a:t> </a:t>
            </a:r>
            <a:r>
              <a:rPr lang="nl-NL" dirty="0" err="1"/>
              <a:t>and</a:t>
            </a:r>
            <a:r>
              <a:rPr lang="nl-NL" dirty="0"/>
              <a:t> test sets.  </a:t>
            </a:r>
            <a:r>
              <a:rPr lang="nl-NL" b="1" dirty="0" err="1"/>
              <a:t>This</a:t>
            </a:r>
            <a:r>
              <a:rPr lang="nl-NL" b="1" dirty="0"/>
              <a:t> </a:t>
            </a:r>
            <a:r>
              <a:rPr lang="nl-NL" b="1" dirty="0" err="1"/>
              <a:t>method</a:t>
            </a:r>
            <a:r>
              <a:rPr lang="nl-NL" b="1" dirty="0"/>
              <a:t> first </a:t>
            </a:r>
            <a:r>
              <a:rPr lang="nl-NL" b="1" dirty="0" err="1"/>
              <a:t>selects</a:t>
            </a:r>
            <a:r>
              <a:rPr lang="nl-NL" b="1" dirty="0"/>
              <a:t> a ring of </a:t>
            </a:r>
            <a:r>
              <a:rPr lang="nl-NL" b="1" dirty="0" err="1"/>
              <a:t>the</a:t>
            </a:r>
            <a:r>
              <a:rPr lang="nl-NL" b="1" dirty="0"/>
              <a:t> most </a:t>
            </a:r>
            <a:r>
              <a:rPr lang="nl-NL" b="1" dirty="0" err="1"/>
              <a:t>unique</a:t>
            </a:r>
            <a:r>
              <a:rPr lang="nl-NL" b="1" dirty="0"/>
              <a:t> samples (</a:t>
            </a:r>
            <a:r>
              <a:rPr lang="nl-NL" b="1" dirty="0" err="1"/>
              <a:t>based</a:t>
            </a:r>
            <a:r>
              <a:rPr lang="nl-NL" b="1" dirty="0"/>
              <a:t> on </a:t>
            </a:r>
            <a:r>
              <a:rPr lang="nl-NL" b="1" dirty="0" err="1"/>
              <a:t>distance</a:t>
            </a:r>
            <a:r>
              <a:rPr lang="nl-NL" b="1" dirty="0"/>
              <a:t> </a:t>
            </a:r>
            <a:r>
              <a:rPr lang="nl-NL" b="1" dirty="0" err="1"/>
              <a:t>from</a:t>
            </a:r>
            <a:r>
              <a:rPr lang="nl-NL" b="1" dirty="0"/>
              <a:t> </a:t>
            </a:r>
            <a:r>
              <a:rPr lang="nl-NL" b="1" dirty="0" err="1"/>
              <a:t>the</a:t>
            </a:r>
            <a:r>
              <a:rPr lang="nl-NL" b="1" dirty="0"/>
              <a:t> </a:t>
            </a:r>
            <a:r>
              <a:rPr lang="nl-NL" b="1" dirty="0" err="1"/>
              <a:t>mean</a:t>
            </a:r>
            <a:r>
              <a:rPr lang="nl-NL" b="1" dirty="0"/>
              <a:t>), like </a:t>
            </a:r>
            <a:r>
              <a:rPr lang="nl-NL" b="1" dirty="0" err="1"/>
              <a:t>the</a:t>
            </a:r>
            <a:r>
              <a:rPr lang="nl-NL" b="1" dirty="0"/>
              <a:t> </a:t>
            </a:r>
            <a:r>
              <a:rPr lang="nl-NL" b="1" dirty="0" err="1"/>
              <a:t>outer</a:t>
            </a:r>
            <a:r>
              <a:rPr lang="nl-NL" b="1" dirty="0"/>
              <a:t> most </a:t>
            </a:r>
            <a:r>
              <a:rPr lang="nl-NL" b="1" dirty="0" err="1"/>
              <a:t>layer</a:t>
            </a:r>
            <a:r>
              <a:rPr lang="nl-NL" b="1" dirty="0"/>
              <a:t> of </a:t>
            </a:r>
            <a:r>
              <a:rPr lang="nl-NL" b="1" dirty="0" err="1"/>
              <a:t>an</a:t>
            </a:r>
            <a:r>
              <a:rPr lang="nl-NL" b="1" dirty="0"/>
              <a:t> </a:t>
            </a:r>
            <a:r>
              <a:rPr lang="nl-NL" b="1" dirty="0" err="1"/>
              <a:t>onion</a:t>
            </a:r>
            <a:r>
              <a:rPr lang="nl-NL" b="1" dirty="0"/>
              <a:t>. These are </a:t>
            </a:r>
            <a:r>
              <a:rPr lang="nl-NL" b="1" dirty="0" err="1"/>
              <a:t>used</a:t>
            </a:r>
            <a:r>
              <a:rPr lang="nl-NL" b="1" dirty="0"/>
              <a:t> in </a:t>
            </a:r>
            <a:r>
              <a:rPr lang="nl-NL" b="1" dirty="0" err="1"/>
              <a:t>the</a:t>
            </a:r>
            <a:r>
              <a:rPr lang="nl-NL" b="1" dirty="0"/>
              <a:t> </a:t>
            </a:r>
            <a:r>
              <a:rPr lang="nl-NL" b="1" dirty="0" err="1"/>
              <a:t>calibration</a:t>
            </a:r>
            <a:r>
              <a:rPr lang="nl-NL" b="1" dirty="0"/>
              <a:t> set. Next, a ring of </a:t>
            </a:r>
            <a:r>
              <a:rPr lang="nl-NL" b="1" dirty="0" err="1"/>
              <a:t>less</a:t>
            </a:r>
            <a:r>
              <a:rPr lang="nl-NL" b="1" dirty="0"/>
              <a:t> </a:t>
            </a:r>
            <a:r>
              <a:rPr lang="nl-NL" b="1" dirty="0" err="1"/>
              <a:t>unique</a:t>
            </a:r>
            <a:r>
              <a:rPr lang="nl-NL" b="1" dirty="0"/>
              <a:t> samples, </a:t>
            </a:r>
            <a:r>
              <a:rPr lang="nl-NL" b="1" dirty="0" err="1"/>
              <a:t>just</a:t>
            </a:r>
            <a:r>
              <a:rPr lang="nl-NL" b="1" dirty="0"/>
              <a:t> </a:t>
            </a:r>
            <a:r>
              <a:rPr lang="nl-NL" b="1" dirty="0" err="1"/>
              <a:t>inside</a:t>
            </a:r>
            <a:r>
              <a:rPr lang="nl-NL" b="1" dirty="0"/>
              <a:t> </a:t>
            </a:r>
            <a:r>
              <a:rPr lang="nl-NL" b="1" dirty="0" err="1"/>
              <a:t>the</a:t>
            </a:r>
            <a:r>
              <a:rPr lang="nl-NL" b="1" dirty="0"/>
              <a:t> first set (</a:t>
            </a:r>
            <a:r>
              <a:rPr lang="nl-NL" b="1" dirty="0" err="1"/>
              <a:t>the</a:t>
            </a:r>
            <a:r>
              <a:rPr lang="nl-NL" b="1" dirty="0"/>
              <a:t> next </a:t>
            </a:r>
            <a:r>
              <a:rPr lang="nl-NL" b="1" dirty="0" err="1"/>
              <a:t>onion</a:t>
            </a:r>
            <a:r>
              <a:rPr lang="nl-NL" b="1" dirty="0"/>
              <a:t> </a:t>
            </a:r>
            <a:r>
              <a:rPr lang="nl-NL" b="1" dirty="0" err="1"/>
              <a:t>layer</a:t>
            </a:r>
            <a:r>
              <a:rPr lang="nl-NL" b="1" dirty="0"/>
              <a:t>), is put into </a:t>
            </a:r>
            <a:r>
              <a:rPr lang="nl-NL" b="1" dirty="0" err="1"/>
              <a:t>the</a:t>
            </a:r>
            <a:r>
              <a:rPr lang="nl-NL" b="1" dirty="0"/>
              <a:t> </a:t>
            </a:r>
            <a:r>
              <a:rPr lang="nl-NL" b="1" dirty="0" err="1"/>
              <a:t>validation</a:t>
            </a:r>
            <a:r>
              <a:rPr lang="nl-NL" b="1" dirty="0"/>
              <a:t> set. </a:t>
            </a:r>
            <a:r>
              <a:rPr lang="nl-NL" dirty="0" err="1"/>
              <a:t>This</a:t>
            </a:r>
            <a:r>
              <a:rPr lang="nl-NL" dirty="0"/>
              <a:t> is </a:t>
            </a:r>
            <a:r>
              <a:rPr lang="nl-NL" dirty="0" err="1"/>
              <a:t>repeated</a:t>
            </a:r>
            <a:r>
              <a:rPr lang="nl-NL" dirty="0"/>
              <a:t> </a:t>
            </a:r>
            <a:r>
              <a:rPr lang="nl-NL" dirty="0" err="1"/>
              <a:t>two</a:t>
            </a:r>
            <a:r>
              <a:rPr lang="nl-NL" dirty="0"/>
              <a:t> more </a:t>
            </a:r>
            <a:r>
              <a:rPr lang="nl-NL" dirty="0" err="1"/>
              <a:t>times</a:t>
            </a:r>
            <a:r>
              <a:rPr lang="nl-NL" dirty="0"/>
              <a:t>, </a:t>
            </a:r>
            <a:r>
              <a:rPr lang="nl-NL" dirty="0" err="1"/>
              <a:t>so</a:t>
            </a:r>
            <a:r>
              <a:rPr lang="nl-NL" dirty="0"/>
              <a:t> </a:t>
            </a:r>
            <a:r>
              <a:rPr lang="nl-NL" dirty="0" err="1"/>
              <a:t>there</a:t>
            </a:r>
            <a:r>
              <a:rPr lang="nl-NL" dirty="0"/>
              <a:t> are </a:t>
            </a:r>
            <a:r>
              <a:rPr lang="nl-NL" dirty="0" err="1"/>
              <a:t>three</a:t>
            </a:r>
            <a:r>
              <a:rPr lang="nl-NL" dirty="0"/>
              <a:t> </a:t>
            </a:r>
            <a:r>
              <a:rPr lang="nl-NL" dirty="0" err="1"/>
              <a:t>outer</a:t>
            </a:r>
            <a:r>
              <a:rPr lang="nl-NL" dirty="0"/>
              <a:t> </a:t>
            </a:r>
            <a:r>
              <a:rPr lang="nl-NL" dirty="0" err="1"/>
              <a:t>rings</a:t>
            </a:r>
            <a:r>
              <a:rPr lang="nl-NL" dirty="0"/>
              <a:t> of most </a:t>
            </a:r>
            <a:r>
              <a:rPr lang="nl-NL" dirty="0" err="1"/>
              <a:t>unique</a:t>
            </a:r>
            <a:r>
              <a:rPr lang="nl-NL" dirty="0"/>
              <a:t> </a:t>
            </a:r>
            <a:r>
              <a:rPr lang="nl-NL" dirty="0" err="1"/>
              <a:t>and</a:t>
            </a:r>
            <a:r>
              <a:rPr lang="nl-NL" dirty="0"/>
              <a:t> </a:t>
            </a:r>
            <a:r>
              <a:rPr lang="nl-NL" dirty="0" err="1"/>
              <a:t>less</a:t>
            </a:r>
            <a:r>
              <a:rPr lang="nl-NL" dirty="0"/>
              <a:t> </a:t>
            </a:r>
            <a:r>
              <a:rPr lang="nl-NL" dirty="0" err="1"/>
              <a:t>unique</a:t>
            </a:r>
            <a:r>
              <a:rPr lang="nl-NL" dirty="0"/>
              <a:t> samples. </a:t>
            </a:r>
            <a:r>
              <a:rPr lang="nl-NL" b="1" dirty="0" err="1"/>
              <a:t>Finally</a:t>
            </a:r>
            <a:r>
              <a:rPr lang="nl-NL" b="1" dirty="0"/>
              <a:t>, </a:t>
            </a:r>
            <a:r>
              <a:rPr lang="nl-NL" b="1" dirty="0" err="1"/>
              <a:t>all</a:t>
            </a:r>
            <a:r>
              <a:rPr lang="nl-NL" b="1" dirty="0"/>
              <a:t> </a:t>
            </a:r>
            <a:r>
              <a:rPr lang="nl-NL" b="1" dirty="0" err="1"/>
              <a:t>the</a:t>
            </a:r>
            <a:r>
              <a:rPr lang="nl-NL" b="1" dirty="0"/>
              <a:t> </a:t>
            </a:r>
            <a:r>
              <a:rPr lang="nl-NL" b="1" dirty="0" err="1"/>
              <a:t>remaining</a:t>
            </a:r>
            <a:r>
              <a:rPr lang="nl-NL" b="1" dirty="0"/>
              <a:t> samples are split </a:t>
            </a:r>
            <a:r>
              <a:rPr lang="nl-NL" b="1" dirty="0" err="1"/>
              <a:t>randomnly</a:t>
            </a:r>
            <a:r>
              <a:rPr lang="nl-NL" b="1" dirty="0"/>
              <a:t> into </a:t>
            </a:r>
            <a:r>
              <a:rPr lang="nl-NL" b="1" dirty="0" err="1"/>
              <a:t>calibration</a:t>
            </a:r>
            <a:r>
              <a:rPr lang="nl-NL" b="1" dirty="0"/>
              <a:t> </a:t>
            </a:r>
            <a:r>
              <a:rPr lang="nl-NL" b="1" dirty="0" err="1"/>
              <a:t>and</a:t>
            </a:r>
            <a:r>
              <a:rPr lang="nl-NL" b="1" dirty="0"/>
              <a:t> </a:t>
            </a:r>
            <a:r>
              <a:rPr lang="nl-NL" b="1" dirty="0" err="1"/>
              <a:t>validation</a:t>
            </a:r>
            <a:r>
              <a:rPr lang="nl-NL" b="1" dirty="0"/>
              <a:t>. </a:t>
            </a:r>
          </a:p>
          <a:p>
            <a:endParaRPr lang="nl-NL" dirty="0"/>
          </a:p>
          <a:p>
            <a:r>
              <a:rPr lang="nl-NL" dirty="0" err="1"/>
              <a:t>Distance</a:t>
            </a:r>
            <a:r>
              <a:rPr lang="nl-NL" dirty="0"/>
              <a:t> </a:t>
            </a:r>
            <a:r>
              <a:rPr lang="nl-NL" dirty="0" err="1"/>
              <a:t>measure</a:t>
            </a:r>
            <a:r>
              <a:rPr lang="nl-NL" dirty="0"/>
              <a:t>: </a:t>
            </a:r>
            <a:r>
              <a:rPr lang="nl-NL" dirty="0" err="1"/>
              <a:t>Euclidean</a:t>
            </a:r>
            <a:r>
              <a:rPr lang="nl-NL" dirty="0"/>
              <a:t> does </a:t>
            </a:r>
            <a:r>
              <a:rPr lang="nl-NL" dirty="0" err="1"/>
              <a:t>simple</a:t>
            </a:r>
            <a:r>
              <a:rPr lang="nl-NL" dirty="0"/>
              <a:t>, non-</a:t>
            </a:r>
            <a:r>
              <a:rPr lang="nl-NL" dirty="0" err="1"/>
              <a:t>scaled</a:t>
            </a:r>
            <a:r>
              <a:rPr lang="nl-NL" dirty="0"/>
              <a:t> </a:t>
            </a:r>
            <a:r>
              <a:rPr lang="nl-NL" dirty="0" err="1"/>
              <a:t>distance</a:t>
            </a:r>
            <a:r>
              <a:rPr lang="nl-NL" dirty="0"/>
              <a:t>. </a:t>
            </a:r>
            <a:r>
              <a:rPr lang="nl-NL" dirty="0" err="1"/>
              <a:t>Mahalanobis</a:t>
            </a:r>
            <a:r>
              <a:rPr lang="nl-NL" dirty="0"/>
              <a:t> </a:t>
            </a:r>
            <a:r>
              <a:rPr lang="nl-NL" dirty="0" err="1"/>
              <a:t>scales</a:t>
            </a:r>
            <a:r>
              <a:rPr lang="nl-NL" dirty="0"/>
              <a:t> </a:t>
            </a:r>
            <a:r>
              <a:rPr lang="nl-NL" dirty="0" err="1"/>
              <a:t>each</a:t>
            </a:r>
            <a:r>
              <a:rPr lang="nl-NL" dirty="0"/>
              <a:t> </a:t>
            </a:r>
            <a:r>
              <a:rPr lang="nl-NL" dirty="0" err="1"/>
              <a:t>direction</a:t>
            </a:r>
            <a:r>
              <a:rPr lang="nl-NL" dirty="0"/>
              <a:t> </a:t>
            </a:r>
            <a:r>
              <a:rPr lang="nl-NL" dirty="0" err="1"/>
              <a:t>by</a:t>
            </a:r>
            <a:r>
              <a:rPr lang="nl-NL" dirty="0"/>
              <a:t> </a:t>
            </a:r>
            <a:r>
              <a:rPr lang="nl-NL" dirty="0" err="1"/>
              <a:t>the</a:t>
            </a:r>
            <a:r>
              <a:rPr lang="nl-NL" dirty="0"/>
              <a:t> </a:t>
            </a:r>
            <a:r>
              <a:rPr lang="nl-NL" dirty="0" err="1"/>
              <a:t>covariance</a:t>
            </a:r>
            <a:r>
              <a:rPr lang="nl-NL" dirty="0"/>
              <a:t> matrix (</a:t>
            </a:r>
            <a:r>
              <a:rPr lang="nl-NL" dirty="0" err="1"/>
              <a:t>correcting</a:t>
            </a:r>
            <a:r>
              <a:rPr lang="nl-NL" dirty="0"/>
              <a:t> </a:t>
            </a:r>
            <a:r>
              <a:rPr lang="nl-NL" dirty="0" err="1"/>
              <a:t>for</a:t>
            </a:r>
            <a:r>
              <a:rPr lang="nl-NL" dirty="0"/>
              <a:t> </a:t>
            </a:r>
            <a:r>
              <a:rPr lang="nl-NL" dirty="0" err="1"/>
              <a:t>unusually</a:t>
            </a:r>
            <a:r>
              <a:rPr lang="nl-NL" dirty="0"/>
              <a:t> small or large </a:t>
            </a:r>
            <a:r>
              <a:rPr lang="nl-NL" dirty="0" err="1"/>
              <a:t>directions</a:t>
            </a:r>
            <a:r>
              <a:rPr lang="nl-NL" dirty="0"/>
              <a:t>). </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55</a:t>
            </a:fld>
            <a:endParaRPr lang="nl-NL"/>
          </a:p>
        </p:txBody>
      </p:sp>
    </p:spTree>
    <p:extLst>
      <p:ext uri="{BB962C8B-B14F-4D97-AF65-F5344CB8AC3E}">
        <p14:creationId xmlns:p14="http://schemas.microsoft.com/office/powerpoint/2010/main" val="2524731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nl-NL" dirty="0" err="1"/>
              <a:t>Kernnard</a:t>
            </a:r>
            <a:r>
              <a:rPr lang="nl-NL" dirty="0"/>
              <a:t>-Stone </a:t>
            </a:r>
            <a:r>
              <a:rPr lang="nl-NL" dirty="0" err="1"/>
              <a:t>selects</a:t>
            </a:r>
            <a:r>
              <a:rPr lang="nl-NL" dirty="0"/>
              <a:t> a subset of samples </a:t>
            </a:r>
            <a:r>
              <a:rPr lang="nl-NL" dirty="0" err="1"/>
              <a:t>which</a:t>
            </a:r>
            <a:r>
              <a:rPr lang="nl-NL" dirty="0"/>
              <a:t> </a:t>
            </a:r>
            <a:r>
              <a:rPr lang="nl-NL" dirty="0" err="1"/>
              <a:t>uniformly</a:t>
            </a:r>
            <a:r>
              <a:rPr lang="nl-NL" dirty="0"/>
              <a:t> cover </a:t>
            </a:r>
            <a:r>
              <a:rPr lang="nl-NL" dirty="0" err="1"/>
              <a:t>the</a:t>
            </a:r>
            <a:r>
              <a:rPr lang="nl-NL" dirty="0"/>
              <a:t> data set </a:t>
            </a:r>
            <a:r>
              <a:rPr lang="nl-NL" dirty="0" err="1"/>
              <a:t>and</a:t>
            </a:r>
            <a:r>
              <a:rPr lang="nl-NL" dirty="0"/>
              <a:t> </a:t>
            </a:r>
            <a:r>
              <a:rPr lang="nl-NL" dirty="0" err="1"/>
              <a:t>includes</a:t>
            </a:r>
            <a:r>
              <a:rPr lang="nl-NL" dirty="0"/>
              <a:t> </a:t>
            </a:r>
            <a:r>
              <a:rPr lang="nl-NL" dirty="0" err="1"/>
              <a:t>exterior</a:t>
            </a:r>
            <a:r>
              <a:rPr lang="nl-NL" dirty="0"/>
              <a:t> samples as </a:t>
            </a:r>
            <a:r>
              <a:rPr lang="nl-NL" dirty="0" err="1"/>
              <a:t>the</a:t>
            </a:r>
            <a:r>
              <a:rPr lang="nl-NL" dirty="0"/>
              <a:t> </a:t>
            </a:r>
            <a:r>
              <a:rPr lang="nl-NL" dirty="0" err="1"/>
              <a:t>calibration</a:t>
            </a:r>
            <a:r>
              <a:rPr lang="nl-NL" dirty="0"/>
              <a:t> set. The </a:t>
            </a:r>
            <a:r>
              <a:rPr lang="nl-NL" dirty="0" err="1"/>
              <a:t>remainder</a:t>
            </a:r>
            <a:r>
              <a:rPr lang="nl-NL" dirty="0"/>
              <a:t> are </a:t>
            </a:r>
            <a:r>
              <a:rPr lang="nl-NL" dirty="0" err="1"/>
              <a:t>placed</a:t>
            </a:r>
            <a:r>
              <a:rPr lang="nl-NL" dirty="0"/>
              <a:t> in </a:t>
            </a:r>
            <a:r>
              <a:rPr lang="nl-NL" dirty="0" err="1"/>
              <a:t>the</a:t>
            </a:r>
            <a:r>
              <a:rPr lang="nl-NL" dirty="0"/>
              <a:t> test set.</a:t>
            </a:r>
          </a:p>
          <a:p>
            <a:endParaRPr lang="nl-NL" dirty="0"/>
          </a:p>
          <a:p>
            <a:r>
              <a:rPr lang="nl-NL" dirty="0" err="1"/>
              <a:t>This</a:t>
            </a:r>
            <a:r>
              <a:rPr lang="nl-NL" dirty="0"/>
              <a:t> </a:t>
            </a:r>
            <a:r>
              <a:rPr lang="nl-NL" dirty="0" err="1"/>
              <a:t>method</a:t>
            </a:r>
            <a:r>
              <a:rPr lang="nl-NL" dirty="0"/>
              <a:t> </a:t>
            </a:r>
            <a:r>
              <a:rPr lang="nl-NL" dirty="0" err="1"/>
              <a:t>selects</a:t>
            </a:r>
            <a:r>
              <a:rPr lang="nl-NL" dirty="0"/>
              <a:t> samples </a:t>
            </a:r>
            <a:r>
              <a:rPr lang="nl-NL" dirty="0" err="1"/>
              <a:t>that</a:t>
            </a:r>
            <a:r>
              <a:rPr lang="nl-NL" dirty="0"/>
              <a:t> best span </a:t>
            </a:r>
            <a:r>
              <a:rPr lang="nl-NL" dirty="0" err="1"/>
              <a:t>the</a:t>
            </a:r>
            <a:r>
              <a:rPr lang="nl-NL" dirty="0"/>
              <a:t> </a:t>
            </a:r>
            <a:r>
              <a:rPr lang="nl-NL" dirty="0" err="1"/>
              <a:t>same</a:t>
            </a:r>
            <a:r>
              <a:rPr lang="nl-NL" dirty="0"/>
              <a:t> range as </a:t>
            </a:r>
            <a:r>
              <a:rPr lang="nl-NL" dirty="0" err="1"/>
              <a:t>the</a:t>
            </a:r>
            <a:r>
              <a:rPr lang="nl-NL" dirty="0"/>
              <a:t> </a:t>
            </a:r>
            <a:r>
              <a:rPr lang="nl-NL" dirty="0" err="1"/>
              <a:t>original</a:t>
            </a:r>
            <a:r>
              <a:rPr lang="nl-NL" dirty="0"/>
              <a:t> data, but </a:t>
            </a:r>
            <a:r>
              <a:rPr lang="nl-NL" dirty="0" err="1"/>
              <a:t>with</a:t>
            </a:r>
            <a:r>
              <a:rPr lang="nl-NL" dirty="0"/>
              <a:t> </a:t>
            </a:r>
            <a:r>
              <a:rPr lang="nl-NL" dirty="0" err="1"/>
              <a:t>an</a:t>
            </a:r>
            <a:r>
              <a:rPr lang="nl-NL" dirty="0"/>
              <a:t> even </a:t>
            </a:r>
            <a:r>
              <a:rPr lang="nl-NL" dirty="0" err="1"/>
              <a:t>distribution</a:t>
            </a:r>
            <a:r>
              <a:rPr lang="nl-NL" dirty="0"/>
              <a:t> of samples </a:t>
            </a:r>
            <a:r>
              <a:rPr lang="nl-NL" dirty="0" err="1"/>
              <a:t>accross</a:t>
            </a:r>
            <a:r>
              <a:rPr lang="nl-NL" dirty="0"/>
              <a:t> </a:t>
            </a:r>
            <a:r>
              <a:rPr lang="nl-NL" dirty="0" err="1"/>
              <a:t>that</a:t>
            </a:r>
            <a:r>
              <a:rPr lang="nl-NL" dirty="0"/>
              <a:t> range.</a:t>
            </a:r>
          </a:p>
          <a:p>
            <a:endParaRPr lang="nl-NL" dirty="0"/>
          </a:p>
          <a:p>
            <a:r>
              <a:rPr lang="en-US" dirty="0"/>
              <a:t>The Kennard-Stone (KS) algorithm starts by finding two samples in that have the largest Euclidean distance; these are the two samples furthest</a:t>
            </a:r>
          </a:p>
          <a:p>
            <a:r>
              <a:rPr lang="en-US" dirty="0"/>
              <a:t>apart</a:t>
            </a:r>
            <a:r>
              <a:rPr lang="en-US" b="1" dirty="0"/>
              <a:t>. Subsequent points are selected that maximize the Euclidean distance from previously selected points. </a:t>
            </a:r>
            <a:r>
              <a:rPr lang="en-US" dirty="0"/>
              <a:t>The result is that, for a given fraction (fraction) of the data to be parsed into the calibration set,</a:t>
            </a:r>
          </a:p>
          <a:p>
            <a:r>
              <a:rPr lang="en-US" dirty="0"/>
              <a:t>samples are selected to smoothly fill the data space. The remaining samples are placed into the test set.</a:t>
            </a:r>
            <a:endParaRPr lang="nl-NL" dirty="0"/>
          </a:p>
          <a:p>
            <a:endParaRPr lang="nl-NL" dirty="0"/>
          </a:p>
          <a:p>
            <a:endParaRPr lang="nl-NL" dirty="0"/>
          </a:p>
          <a:p>
            <a:r>
              <a:rPr lang="nl-NL" dirty="0"/>
              <a:t>2) </a:t>
            </a:r>
            <a:r>
              <a:rPr lang="nl-NL" dirty="0" err="1"/>
              <a:t>Reducennsamples</a:t>
            </a:r>
            <a:endParaRPr lang="nl-NL" dirty="0"/>
          </a:p>
          <a:p>
            <a:endParaRPr lang="nl-NL" dirty="0"/>
          </a:p>
          <a:p>
            <a:r>
              <a:rPr lang="nl-NL" b="1" dirty="0"/>
              <a:t>Select a subset of samples </a:t>
            </a:r>
            <a:r>
              <a:rPr lang="nl-NL" b="1" dirty="0" err="1"/>
              <a:t>by</a:t>
            </a:r>
            <a:r>
              <a:rPr lang="nl-NL" b="1" dirty="0"/>
              <a:t> </a:t>
            </a:r>
            <a:r>
              <a:rPr lang="nl-NL" b="1" dirty="0" err="1"/>
              <a:t>removing</a:t>
            </a:r>
            <a:r>
              <a:rPr lang="nl-NL" b="1" dirty="0"/>
              <a:t> </a:t>
            </a:r>
            <a:r>
              <a:rPr lang="nl-NL" b="1" dirty="0" err="1"/>
              <a:t>nearest</a:t>
            </a:r>
            <a:r>
              <a:rPr lang="nl-NL" b="1" dirty="0"/>
              <a:t> </a:t>
            </a:r>
            <a:r>
              <a:rPr lang="nl-NL" b="1" dirty="0" err="1"/>
              <a:t>neighbors</a:t>
            </a:r>
            <a:r>
              <a:rPr lang="nl-NL" dirty="0"/>
              <a:t>. </a:t>
            </a:r>
            <a:r>
              <a:rPr lang="nl-NL" b="1" dirty="0"/>
              <a:t>. </a:t>
            </a:r>
            <a:r>
              <a:rPr lang="nl-NL" b="1" dirty="0" err="1"/>
              <a:t>Performs</a:t>
            </a:r>
            <a:r>
              <a:rPr lang="nl-NL" b="1" dirty="0"/>
              <a:t> a </a:t>
            </a:r>
            <a:r>
              <a:rPr lang="nl-NL" b="1" dirty="0" err="1"/>
              <a:t>selection</a:t>
            </a:r>
            <a:r>
              <a:rPr lang="nl-NL" b="1" dirty="0"/>
              <a:t> of samples </a:t>
            </a:r>
            <a:r>
              <a:rPr lang="nl-NL" dirty="0" err="1"/>
              <a:t>which</a:t>
            </a:r>
            <a:r>
              <a:rPr lang="nl-NL" dirty="0"/>
              <a:t> </a:t>
            </a:r>
            <a:r>
              <a:rPr lang="nl-NL" dirty="0" err="1"/>
              <a:t>fill</a:t>
            </a:r>
            <a:r>
              <a:rPr lang="nl-NL" dirty="0"/>
              <a:t> out </a:t>
            </a:r>
            <a:r>
              <a:rPr lang="nl-NL" dirty="0" err="1"/>
              <a:t>the</a:t>
            </a:r>
            <a:r>
              <a:rPr lang="nl-NL" dirty="0"/>
              <a:t> multivariate </a:t>
            </a:r>
            <a:r>
              <a:rPr lang="nl-NL" dirty="0" err="1"/>
              <a:t>space</a:t>
            </a:r>
            <a:r>
              <a:rPr lang="nl-NL" dirty="0"/>
              <a:t> </a:t>
            </a:r>
            <a:r>
              <a:rPr lang="nl-NL" b="1" dirty="0" err="1"/>
              <a:t>by</a:t>
            </a:r>
            <a:r>
              <a:rPr lang="nl-NL" b="1" dirty="0"/>
              <a:t> </a:t>
            </a:r>
            <a:r>
              <a:rPr lang="nl-NL" b="1" dirty="0" err="1"/>
              <a:t>removing</a:t>
            </a:r>
            <a:r>
              <a:rPr lang="nl-NL" b="1" dirty="0"/>
              <a:t> samples </a:t>
            </a:r>
            <a:r>
              <a:rPr lang="nl-NL" b="1" dirty="0" err="1"/>
              <a:t>which</a:t>
            </a:r>
            <a:r>
              <a:rPr lang="nl-NL" b="1" dirty="0"/>
              <a:t> are </a:t>
            </a:r>
            <a:r>
              <a:rPr lang="nl-NL" b="1" dirty="0" err="1"/>
              <a:t>similar</a:t>
            </a:r>
            <a:r>
              <a:rPr lang="nl-NL" b="1" dirty="0"/>
              <a:t> </a:t>
            </a:r>
            <a:r>
              <a:rPr lang="nl-NL" b="1" dirty="0" err="1"/>
              <a:t>to</a:t>
            </a:r>
            <a:r>
              <a:rPr lang="nl-NL" b="1" dirty="0"/>
              <a:t> </a:t>
            </a:r>
            <a:r>
              <a:rPr lang="nl-NL" b="1" dirty="0" err="1"/>
              <a:t>each</a:t>
            </a:r>
            <a:r>
              <a:rPr lang="nl-NL" b="1" dirty="0"/>
              <a:t> </a:t>
            </a:r>
            <a:r>
              <a:rPr lang="nl-NL" b="1" dirty="0" err="1"/>
              <a:t>other</a:t>
            </a:r>
            <a:r>
              <a:rPr lang="nl-NL" b="1" dirty="0"/>
              <a:t> </a:t>
            </a:r>
            <a:r>
              <a:rPr lang="nl-NL" b="1" dirty="0" err="1"/>
              <a:t>based</a:t>
            </a:r>
            <a:r>
              <a:rPr lang="nl-NL" b="1" dirty="0"/>
              <a:t> on </a:t>
            </a:r>
            <a:r>
              <a:rPr lang="nl-NL" b="1" dirty="0" err="1"/>
              <a:t>nearest</a:t>
            </a:r>
            <a:r>
              <a:rPr lang="nl-NL" b="1" dirty="0"/>
              <a:t> </a:t>
            </a:r>
            <a:r>
              <a:rPr lang="nl-NL" b="1" dirty="0" err="1"/>
              <a:t>neighbor</a:t>
            </a:r>
            <a:r>
              <a:rPr lang="nl-NL" b="1" dirty="0"/>
              <a:t> </a:t>
            </a:r>
            <a:r>
              <a:rPr lang="nl-NL" b="1" dirty="0" err="1"/>
              <a:t>distance</a:t>
            </a:r>
            <a:r>
              <a:rPr lang="nl-NL" b="1" dirty="0"/>
              <a:t>. </a:t>
            </a:r>
            <a:r>
              <a:rPr lang="nl-NL" dirty="0" err="1"/>
              <a:t>This</a:t>
            </a:r>
            <a:r>
              <a:rPr lang="nl-NL" dirty="0"/>
              <a:t> </a:t>
            </a:r>
            <a:r>
              <a:rPr lang="nl-NL" dirty="0" err="1"/>
              <a:t>algorithm</a:t>
            </a:r>
            <a:r>
              <a:rPr lang="nl-NL" dirty="0"/>
              <a:t> is </a:t>
            </a:r>
            <a:r>
              <a:rPr lang="nl-NL" dirty="0" err="1"/>
              <a:t>useful</a:t>
            </a:r>
            <a:r>
              <a:rPr lang="nl-NL" dirty="0"/>
              <a:t>  in </a:t>
            </a:r>
            <a:r>
              <a:rPr lang="nl-NL" dirty="0" err="1"/>
              <a:t>selectin</a:t>
            </a:r>
            <a:r>
              <a:rPr lang="nl-NL" dirty="0"/>
              <a:t> </a:t>
            </a:r>
            <a:r>
              <a:rPr lang="nl-NL" dirty="0" err="1"/>
              <a:t>the</a:t>
            </a:r>
            <a:r>
              <a:rPr lang="nl-NL" dirty="0"/>
              <a:t> </a:t>
            </a:r>
            <a:r>
              <a:rPr lang="nl-NL" dirty="0" err="1"/>
              <a:t>minimun</a:t>
            </a:r>
            <a:r>
              <a:rPr lang="nl-NL" dirty="0"/>
              <a:t> </a:t>
            </a:r>
            <a:r>
              <a:rPr lang="nl-NL" dirty="0" err="1"/>
              <a:t>number</a:t>
            </a:r>
            <a:r>
              <a:rPr lang="nl-NL" dirty="0"/>
              <a:t> of samples </a:t>
            </a:r>
            <a:r>
              <a:rPr lang="nl-NL" dirty="0" err="1"/>
              <a:t>needed</a:t>
            </a:r>
            <a:r>
              <a:rPr lang="nl-NL" dirty="0"/>
              <a:t> </a:t>
            </a:r>
            <a:r>
              <a:rPr lang="nl-NL" dirty="0" err="1"/>
              <a:t>to</a:t>
            </a:r>
            <a:r>
              <a:rPr lang="nl-NL" dirty="0"/>
              <a:t> </a:t>
            </a:r>
            <a:r>
              <a:rPr lang="nl-NL" dirty="0" err="1"/>
              <a:t>define</a:t>
            </a:r>
            <a:r>
              <a:rPr lang="nl-NL" dirty="0"/>
              <a:t> a </a:t>
            </a:r>
            <a:r>
              <a:rPr lang="nl-NL" dirty="0" err="1"/>
              <a:t>subspace</a:t>
            </a:r>
            <a:r>
              <a:rPr lang="nl-NL" dirty="0"/>
              <a:t> </a:t>
            </a:r>
            <a:r>
              <a:rPr lang="nl-NL" dirty="0" err="1"/>
              <a:t>and</a:t>
            </a:r>
            <a:r>
              <a:rPr lang="nl-NL" dirty="0"/>
              <a:t> </a:t>
            </a:r>
            <a:r>
              <a:rPr lang="nl-NL" dirty="0" err="1"/>
              <a:t>reduce</a:t>
            </a:r>
            <a:r>
              <a:rPr lang="nl-NL" dirty="0"/>
              <a:t> </a:t>
            </a:r>
            <a:r>
              <a:rPr lang="nl-NL" dirty="0" err="1"/>
              <a:t>the</a:t>
            </a:r>
            <a:r>
              <a:rPr lang="nl-NL" dirty="0"/>
              <a:t> </a:t>
            </a:r>
            <a:r>
              <a:rPr lang="nl-NL" dirty="0" err="1"/>
              <a:t>number</a:t>
            </a:r>
            <a:r>
              <a:rPr lang="nl-NL" dirty="0"/>
              <a:t> of </a:t>
            </a:r>
            <a:r>
              <a:rPr lang="nl-NL" dirty="0" err="1"/>
              <a:t>reference</a:t>
            </a:r>
            <a:r>
              <a:rPr lang="nl-NL" dirty="0"/>
              <a:t> </a:t>
            </a:r>
            <a:r>
              <a:rPr lang="nl-NL" dirty="0" err="1"/>
              <a:t>measurements</a:t>
            </a:r>
            <a:r>
              <a:rPr lang="nl-NL" dirty="0"/>
              <a:t> </a:t>
            </a:r>
            <a:r>
              <a:rPr lang="nl-NL" dirty="0" err="1"/>
              <a:t>needed</a:t>
            </a:r>
            <a:r>
              <a:rPr lang="nl-NL" dirty="0"/>
              <a:t>, or </a:t>
            </a:r>
            <a:r>
              <a:rPr lang="nl-NL" dirty="0" err="1"/>
              <a:t>amount</a:t>
            </a:r>
            <a:r>
              <a:rPr lang="nl-NL" dirty="0"/>
              <a:t> of data </a:t>
            </a:r>
            <a:r>
              <a:rPr lang="nl-NL" dirty="0" err="1"/>
              <a:t>needed</a:t>
            </a:r>
            <a:r>
              <a:rPr lang="nl-NL" dirty="0"/>
              <a:t> </a:t>
            </a:r>
            <a:r>
              <a:rPr lang="nl-NL" dirty="0" err="1"/>
              <a:t>to</a:t>
            </a:r>
            <a:r>
              <a:rPr lang="nl-NL" dirty="0"/>
              <a:t> </a:t>
            </a:r>
            <a:r>
              <a:rPr lang="nl-NL" dirty="0" err="1"/>
              <a:t>be</a:t>
            </a:r>
            <a:r>
              <a:rPr lang="nl-NL" dirty="0"/>
              <a:t> </a:t>
            </a:r>
            <a:r>
              <a:rPr lang="nl-NL" dirty="0" err="1"/>
              <a:t>stored</a:t>
            </a:r>
            <a:r>
              <a:rPr lang="nl-NL" dirty="0"/>
              <a:t>.</a:t>
            </a:r>
          </a:p>
          <a:p>
            <a:endParaRPr lang="nl-NL" dirty="0"/>
          </a:p>
          <a:p>
            <a:r>
              <a:rPr lang="nl-NL" b="1" dirty="0" err="1"/>
              <a:t>Initially</a:t>
            </a:r>
            <a:r>
              <a:rPr lang="nl-NL" b="1" dirty="0"/>
              <a:t>, </a:t>
            </a:r>
            <a:r>
              <a:rPr lang="nl-NL" b="1" dirty="0" err="1"/>
              <a:t>the</a:t>
            </a:r>
            <a:r>
              <a:rPr lang="nl-NL" b="1" dirty="0"/>
              <a:t> </a:t>
            </a:r>
            <a:r>
              <a:rPr lang="nl-NL" b="1" dirty="0" err="1"/>
              <a:t>nearest</a:t>
            </a:r>
            <a:r>
              <a:rPr lang="nl-NL" b="1" dirty="0"/>
              <a:t> </a:t>
            </a:r>
            <a:r>
              <a:rPr lang="nl-NL" b="1" dirty="0" err="1"/>
              <a:t>neighbor</a:t>
            </a:r>
            <a:r>
              <a:rPr lang="nl-NL" b="1" dirty="0"/>
              <a:t> of </a:t>
            </a:r>
            <a:r>
              <a:rPr lang="nl-NL" b="1" dirty="0" err="1"/>
              <a:t>each</a:t>
            </a:r>
            <a:r>
              <a:rPr lang="nl-NL" b="1" dirty="0"/>
              <a:t> sample is found </a:t>
            </a:r>
            <a:r>
              <a:rPr lang="nl-NL" b="1" dirty="0" err="1"/>
              <a:t>along</a:t>
            </a:r>
            <a:r>
              <a:rPr lang="nl-NL" b="1" dirty="0"/>
              <a:t> </a:t>
            </a:r>
            <a:r>
              <a:rPr lang="nl-NL" b="1" dirty="0" err="1"/>
              <a:t>with</a:t>
            </a:r>
            <a:r>
              <a:rPr lang="nl-NL" b="1" dirty="0"/>
              <a:t> </a:t>
            </a:r>
            <a:r>
              <a:rPr lang="nl-NL" b="1" dirty="0" err="1"/>
              <a:t>the</a:t>
            </a:r>
            <a:r>
              <a:rPr lang="nl-NL" b="1" dirty="0"/>
              <a:t> </a:t>
            </a:r>
            <a:r>
              <a:rPr lang="nl-NL" b="1" dirty="0" err="1"/>
              <a:t>distance</a:t>
            </a:r>
            <a:r>
              <a:rPr lang="nl-NL" b="1" dirty="0"/>
              <a:t> </a:t>
            </a:r>
            <a:r>
              <a:rPr lang="nl-NL" b="1" dirty="0" err="1"/>
              <a:t>between</a:t>
            </a:r>
            <a:r>
              <a:rPr lang="nl-NL" b="1" dirty="0"/>
              <a:t> </a:t>
            </a:r>
            <a:r>
              <a:rPr lang="nl-NL" b="1" dirty="0" err="1"/>
              <a:t>the</a:t>
            </a:r>
            <a:r>
              <a:rPr lang="nl-NL" b="1" dirty="0"/>
              <a:t> </a:t>
            </a:r>
            <a:r>
              <a:rPr lang="nl-NL" b="1" dirty="0" err="1"/>
              <a:t>neighbors</a:t>
            </a:r>
            <a:r>
              <a:rPr lang="nl-NL" b="1" dirty="0"/>
              <a:t>. Of </a:t>
            </a:r>
            <a:r>
              <a:rPr lang="nl-NL" b="1" dirty="0" err="1"/>
              <a:t>the</a:t>
            </a:r>
            <a:r>
              <a:rPr lang="nl-NL" b="1" dirty="0"/>
              <a:t> </a:t>
            </a:r>
            <a:r>
              <a:rPr lang="nl-NL" b="1" dirty="0" err="1"/>
              <a:t>two</a:t>
            </a:r>
            <a:r>
              <a:rPr lang="nl-NL" b="1" dirty="0"/>
              <a:t> </a:t>
            </a:r>
            <a:r>
              <a:rPr lang="nl-NL" b="1" dirty="0" err="1"/>
              <a:t>nearest</a:t>
            </a:r>
            <a:r>
              <a:rPr lang="nl-NL" b="1" dirty="0"/>
              <a:t> samples, </a:t>
            </a:r>
            <a:r>
              <a:rPr lang="nl-NL" b="1" dirty="0" err="1"/>
              <a:t>one</a:t>
            </a:r>
            <a:r>
              <a:rPr lang="nl-NL" b="1" dirty="0"/>
              <a:t> is </a:t>
            </a:r>
            <a:r>
              <a:rPr lang="nl-NL" b="1" dirty="0" err="1"/>
              <a:t>excluded</a:t>
            </a:r>
            <a:r>
              <a:rPr lang="nl-NL" b="1" dirty="0"/>
              <a:t> </a:t>
            </a:r>
            <a:r>
              <a:rPr lang="nl-NL" b="1" dirty="0" err="1"/>
              <a:t>from</a:t>
            </a:r>
            <a:r>
              <a:rPr lang="nl-NL" b="1" dirty="0"/>
              <a:t> </a:t>
            </a:r>
            <a:r>
              <a:rPr lang="nl-NL" b="1" dirty="0" err="1"/>
              <a:t>the</a:t>
            </a:r>
            <a:r>
              <a:rPr lang="nl-NL" b="1" dirty="0"/>
              <a:t> data </a:t>
            </a:r>
            <a:r>
              <a:rPr lang="nl-NL" b="1" dirty="0" err="1"/>
              <a:t>and</a:t>
            </a:r>
            <a:r>
              <a:rPr lang="nl-NL" b="1" dirty="0"/>
              <a:t> </a:t>
            </a:r>
            <a:r>
              <a:rPr lang="nl-NL" b="1" dirty="0" err="1"/>
              <a:t>the</a:t>
            </a:r>
            <a:r>
              <a:rPr lang="nl-NL" b="1" dirty="0"/>
              <a:t> </a:t>
            </a:r>
            <a:r>
              <a:rPr lang="nl-NL" b="1" dirty="0" err="1"/>
              <a:t>distances</a:t>
            </a:r>
            <a:r>
              <a:rPr lang="nl-NL" b="1" dirty="0"/>
              <a:t> are </a:t>
            </a:r>
            <a:r>
              <a:rPr lang="nl-NL" b="1" dirty="0" err="1"/>
              <a:t>recalculated</a:t>
            </a:r>
            <a:r>
              <a:rPr lang="nl-NL" dirty="0"/>
              <a:t>. </a:t>
            </a:r>
            <a:r>
              <a:rPr lang="nl-NL" dirty="0" err="1"/>
              <a:t>This</a:t>
            </a:r>
            <a:r>
              <a:rPr lang="nl-NL" dirty="0"/>
              <a:t> </a:t>
            </a:r>
            <a:r>
              <a:rPr lang="nl-NL" dirty="0" err="1"/>
              <a:t>process</a:t>
            </a:r>
            <a:r>
              <a:rPr lang="nl-NL" dirty="0"/>
              <a:t> is </a:t>
            </a:r>
            <a:r>
              <a:rPr lang="nl-NL" dirty="0" err="1"/>
              <a:t>repeated</a:t>
            </a:r>
            <a:r>
              <a:rPr lang="nl-NL" dirty="0"/>
              <a:t> </a:t>
            </a:r>
            <a:r>
              <a:rPr lang="nl-NL" dirty="0" err="1"/>
              <a:t>until</a:t>
            </a:r>
            <a:r>
              <a:rPr lang="nl-NL" dirty="0"/>
              <a:t> </a:t>
            </a:r>
            <a:r>
              <a:rPr lang="nl-NL" dirty="0" err="1"/>
              <a:t>the</a:t>
            </a:r>
            <a:r>
              <a:rPr lang="nl-NL" dirty="0"/>
              <a:t> </a:t>
            </a:r>
            <a:r>
              <a:rPr lang="nl-NL" dirty="0" err="1"/>
              <a:t>either</a:t>
            </a:r>
            <a:r>
              <a:rPr lang="nl-NL" dirty="0"/>
              <a:t> </a:t>
            </a:r>
            <a:r>
              <a:rPr lang="nl-NL" dirty="0" err="1"/>
              <a:t>the</a:t>
            </a:r>
            <a:r>
              <a:rPr lang="nl-NL" dirty="0"/>
              <a:t> </a:t>
            </a:r>
            <a:r>
              <a:rPr lang="nl-NL" dirty="0" err="1"/>
              <a:t>smallest</a:t>
            </a:r>
            <a:r>
              <a:rPr lang="nl-NL" dirty="0"/>
              <a:t> </a:t>
            </a:r>
            <a:r>
              <a:rPr lang="nl-NL" dirty="0" err="1"/>
              <a:t>distance</a:t>
            </a:r>
            <a:r>
              <a:rPr lang="nl-NL" dirty="0"/>
              <a:t> </a:t>
            </a:r>
            <a:r>
              <a:rPr lang="nl-NL" dirty="0" err="1"/>
              <a:t>between</a:t>
            </a:r>
            <a:r>
              <a:rPr lang="nl-NL" dirty="0"/>
              <a:t> samples </a:t>
            </a:r>
            <a:r>
              <a:rPr lang="nl-NL" dirty="0" err="1"/>
              <a:t>reaches</a:t>
            </a:r>
            <a:r>
              <a:rPr lang="nl-NL" dirty="0"/>
              <a:t> a </a:t>
            </a:r>
            <a:r>
              <a:rPr lang="nl-NL" dirty="0" err="1"/>
              <a:t>maximun</a:t>
            </a:r>
            <a:r>
              <a:rPr lang="nl-NL" dirty="0"/>
              <a:t> limit, or </a:t>
            </a:r>
            <a:r>
              <a:rPr lang="nl-NL" dirty="0" err="1"/>
              <a:t>the</a:t>
            </a:r>
            <a:r>
              <a:rPr lang="nl-NL" dirty="0"/>
              <a:t> </a:t>
            </a:r>
            <a:r>
              <a:rPr lang="nl-NL" dirty="0" err="1"/>
              <a:t>number</a:t>
            </a:r>
            <a:r>
              <a:rPr lang="nl-NL" dirty="0"/>
              <a:t> of samples </a:t>
            </a:r>
            <a:r>
              <a:rPr lang="nl-NL" dirty="0" err="1"/>
              <a:t>reaches</a:t>
            </a:r>
            <a:r>
              <a:rPr lang="nl-NL" dirty="0"/>
              <a:t> a </a:t>
            </a:r>
            <a:r>
              <a:rPr lang="nl-NL" dirty="0" err="1"/>
              <a:t>lower</a:t>
            </a:r>
            <a:r>
              <a:rPr lang="nl-NL" dirty="0"/>
              <a:t> limit.</a:t>
            </a:r>
          </a:p>
          <a:p>
            <a:endParaRPr lang="nl-NL" b="1" dirty="0"/>
          </a:p>
        </p:txBody>
      </p:sp>
      <p:sp>
        <p:nvSpPr>
          <p:cNvPr id="4" name="Slide Number Placeholder 3"/>
          <p:cNvSpPr>
            <a:spLocks noGrp="1"/>
          </p:cNvSpPr>
          <p:nvPr>
            <p:ph type="sldNum" sz="quarter" idx="5"/>
          </p:nvPr>
        </p:nvSpPr>
        <p:spPr/>
        <p:txBody>
          <a:bodyPr/>
          <a:lstStyle/>
          <a:p>
            <a:fld id="{55D45D2F-C69D-4D90-B22B-9B2DC58DBD55}" type="slidenum">
              <a:rPr lang="nl-NL" smtClean="0"/>
              <a:t>56</a:t>
            </a:fld>
            <a:endParaRPr lang="nl-NL"/>
          </a:p>
        </p:txBody>
      </p:sp>
    </p:spTree>
    <p:extLst>
      <p:ext uri="{BB962C8B-B14F-4D97-AF65-F5344CB8AC3E}">
        <p14:creationId xmlns:p14="http://schemas.microsoft.com/office/powerpoint/2010/main" val="198870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74151"/>
                </a:solidFill>
                <a:effectLst/>
                <a:latin typeface="Söhne"/>
              </a:rPr>
              <a:t>In univariate quantitative analysis, the analyte concentration is obtained by introducing a univariate instrumental signal into a calibration curve. It only works if the predictor variable is specific to the chemical property. On the other hand, in multivariate quantitative analysis, the property  is obtained using multivariate instrumental signals and a specific algorithm. The predictor variables are partially selective of the chemical properties.</a:t>
            </a:r>
          </a:p>
          <a:p>
            <a:endParaRPr lang="en-US" b="1" i="0" dirty="0">
              <a:solidFill>
                <a:srgbClr val="374151"/>
              </a:solidFill>
              <a:effectLst/>
              <a:latin typeface="Söhne"/>
            </a:endParaRPr>
          </a:p>
          <a:p>
            <a:r>
              <a:rPr lang="en-US" b="1" i="0" dirty="0">
                <a:solidFill>
                  <a:srgbClr val="374151"/>
                </a:solidFill>
                <a:effectLst/>
                <a:latin typeface="Söhne"/>
              </a:rPr>
              <a:t>Samples are referred to as OBJECTS</a:t>
            </a:r>
          </a:p>
          <a:p>
            <a:r>
              <a:rPr lang="en-US" b="1" i="0" dirty="0">
                <a:solidFill>
                  <a:srgbClr val="374151"/>
                </a:solidFill>
                <a:effectLst/>
                <a:latin typeface="Söhne"/>
              </a:rPr>
              <a:t>- Measurement results (e.g. concentration, absorbances, …) are referred</a:t>
            </a:r>
          </a:p>
          <a:p>
            <a:r>
              <a:rPr lang="en-US" b="1" i="0" dirty="0">
                <a:solidFill>
                  <a:srgbClr val="374151"/>
                </a:solidFill>
                <a:effectLst/>
                <a:latin typeface="Söhne"/>
              </a:rPr>
              <a:t>to as VARIABLES</a:t>
            </a:r>
          </a:p>
          <a:p>
            <a:r>
              <a:rPr lang="en-US" b="1" i="0" dirty="0">
                <a:solidFill>
                  <a:srgbClr val="374151"/>
                </a:solidFill>
                <a:effectLst/>
                <a:latin typeface="Söhne"/>
              </a:rPr>
              <a:t>-A data table of K variables and M objects is referred to as a DATA</a:t>
            </a:r>
          </a:p>
          <a:p>
            <a:r>
              <a:rPr lang="en-US" b="1" i="0" dirty="0">
                <a:solidFill>
                  <a:srgbClr val="374151"/>
                </a:solidFill>
                <a:effectLst/>
                <a:latin typeface="Söhne"/>
              </a:rPr>
              <a:t>MATRIX OF SIZE </a:t>
            </a:r>
            <a:r>
              <a:rPr lang="en-US" b="1" i="0" dirty="0" err="1">
                <a:solidFill>
                  <a:srgbClr val="374151"/>
                </a:solidFill>
                <a:effectLst/>
                <a:latin typeface="Söhne"/>
              </a:rPr>
              <a:t>MxK</a:t>
            </a:r>
            <a:endParaRPr lang="en-US" b="1" i="0" dirty="0">
              <a:solidFill>
                <a:srgbClr val="374151"/>
              </a:solidFill>
              <a:effectLst/>
              <a:latin typeface="Söhne"/>
            </a:endParaRPr>
          </a:p>
          <a:p>
            <a:endParaRPr lang="en-US" b="1" i="0" dirty="0">
              <a:solidFill>
                <a:srgbClr val="374151"/>
              </a:solidFill>
              <a:effectLst/>
              <a:latin typeface="Söhne"/>
            </a:endParaRPr>
          </a:p>
          <a:p>
            <a:endParaRPr lang="nl-NL" b="1" dirty="0"/>
          </a:p>
        </p:txBody>
      </p:sp>
      <p:sp>
        <p:nvSpPr>
          <p:cNvPr id="4" name="Slide Number Placeholder 3"/>
          <p:cNvSpPr>
            <a:spLocks noGrp="1"/>
          </p:cNvSpPr>
          <p:nvPr>
            <p:ph type="sldNum" sz="quarter" idx="5"/>
          </p:nvPr>
        </p:nvSpPr>
        <p:spPr/>
        <p:txBody>
          <a:bodyPr/>
          <a:lstStyle/>
          <a:p>
            <a:fld id="{55D45D2F-C69D-4D90-B22B-9B2DC58DBD55}" type="slidenum">
              <a:rPr lang="nl-NL" smtClean="0"/>
              <a:t>7</a:t>
            </a:fld>
            <a:endParaRPr lang="nl-NL"/>
          </a:p>
        </p:txBody>
      </p:sp>
    </p:spTree>
    <p:extLst>
      <p:ext uri="{BB962C8B-B14F-4D97-AF65-F5344CB8AC3E}">
        <p14:creationId xmlns:p14="http://schemas.microsoft.com/office/powerpoint/2010/main" val="2486991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 used method for determining the optimal number of latent variables is cross-validation, </a:t>
            </a:r>
            <a:r>
              <a:rPr lang="en-US" b="1" dirty="0"/>
              <a:t>which calculates the accuracy of predictions for models with an increasing number of latent variables. In its simplest implementation, the data matrix is repeatedly split into two parts, one part (calibration samples) is used to build calibration models with different numbers of latent variables, and the other part (validation samples) to calculate prediction errors.</a:t>
            </a:r>
          </a:p>
          <a:p>
            <a:endParaRPr lang="en-US" dirty="0"/>
          </a:p>
          <a:p>
            <a:r>
              <a:rPr lang="en-US" dirty="0"/>
              <a:t>After applying this procedure to all samples, for each of the models with different numbers of latent variables, an average value for the sum of squared prediction errors, or PRESS, is calculated. The optimal dimensionality for the PLS regression model is the one that minimizes this PRESS or RMSECV value.“</a:t>
            </a:r>
          </a:p>
          <a:p>
            <a:endParaRPr lang="en-US" dirty="0"/>
          </a:p>
          <a:p>
            <a:pPr algn="l"/>
            <a:r>
              <a:rPr lang="en-US" b="0" i="0" dirty="0">
                <a:effectLst/>
                <a:latin typeface="Söhne"/>
              </a:rPr>
              <a:t>"To increase the precision of the predictive model, it is useful to perform the validation experiment multiple times, reassigning observations to different sets.</a:t>
            </a:r>
          </a:p>
          <a:p>
            <a:pPr algn="l"/>
            <a:r>
              <a:rPr lang="en-US" b="0" i="0" dirty="0">
                <a:effectLst/>
                <a:latin typeface="Söhne"/>
              </a:rPr>
              <a:t>General outline of cross-validation: In practice, the calibration set is divided into separate segments of the same size</a:t>
            </a:r>
            <a:r>
              <a:rPr lang="en-US" b="1" i="0" dirty="0">
                <a:effectLst/>
                <a:latin typeface="Söhne"/>
              </a:rPr>
              <a:t>. Each segment forms a validation set each time. The division can be done in various ways. One particular case is Leave One Out, where one sample is removed at a time. Leave One Out: Overestimates the predictive capacity of the model."</a:t>
            </a:r>
          </a:p>
          <a:p>
            <a:br>
              <a:rPr lang="en-US" dirty="0"/>
            </a:b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57</a:t>
            </a:fld>
            <a:endParaRPr lang="nl-NL"/>
          </a:p>
        </p:txBody>
      </p:sp>
    </p:spTree>
    <p:extLst>
      <p:ext uri="{BB962C8B-B14F-4D97-AF65-F5344CB8AC3E}">
        <p14:creationId xmlns:p14="http://schemas.microsoft.com/office/powerpoint/2010/main" val="540778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principal components are NOT related to the response Y.</a:t>
            </a:r>
          </a:p>
          <a:p>
            <a:r>
              <a:rPr lang="en-US" dirty="0"/>
              <a:t>They are ordered based on the variability of the X variables, but NOT the response Y.</a:t>
            </a:r>
          </a:p>
          <a:p>
            <a:endParaRPr lang="en-US" dirty="0"/>
          </a:p>
          <a:p>
            <a:r>
              <a:rPr lang="en-US" dirty="0"/>
              <a:t>PCA is only an exploratory tool and only represents the variability in X</a:t>
            </a:r>
          </a:p>
          <a:p>
            <a:endParaRPr lang="en-US" dirty="0"/>
          </a:p>
          <a:p>
            <a:endParaRPr lang="en-US" dirty="0"/>
          </a:p>
          <a:p>
            <a:r>
              <a:rPr lang="en-US" dirty="0"/>
              <a:t>It is important to have things clear and  to be  in the same page</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59</a:t>
            </a:fld>
            <a:endParaRPr lang="nl-NL"/>
          </a:p>
        </p:txBody>
      </p:sp>
    </p:spTree>
    <p:extLst>
      <p:ext uri="{BB962C8B-B14F-4D97-AF65-F5344CB8AC3E}">
        <p14:creationId xmlns:p14="http://schemas.microsoft.com/office/powerpoint/2010/main" val="1452544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Least Squares Discriminant Analysis (PLS-DA) is a linear classification method that combines the properties of Partial Least Squares regression with the discriminative power of a classification technique. PLS-DA is based on the PLS regression algorithm (PLS1 when dealing with a single dependent variable Y and PLS2 in the presence of multiple dependent variables Y) </a:t>
            </a:r>
            <a:r>
              <a:rPr lang="en-US" b="1" dirty="0"/>
              <a:t>which seeks latent variables with maximum covariance with the Y variables.</a:t>
            </a:r>
            <a:r>
              <a:rPr lang="en-US" dirty="0"/>
              <a:t> Relevant sources of data variability are modeled by these latent variables (LV), which are linear combinations of the original variables, allowing for graphical visualization and understanding of different data patterns and relationships through the scores and loadings of LV.</a:t>
            </a:r>
          </a:p>
          <a:p>
            <a:endParaRPr lang="en-US" dirty="0"/>
          </a:p>
          <a:p>
            <a:r>
              <a:rPr lang="en-US" dirty="0"/>
              <a:t>PLS1 – Variance is extracted individually for each y. A different set of factors for each y.</a:t>
            </a:r>
          </a:p>
          <a:p>
            <a:r>
              <a:rPr lang="en-US" dirty="0"/>
              <a:t>PLS2 – Variance is related to several y variables simultaneously. Only one set of factors.</a:t>
            </a:r>
          </a:p>
          <a:p>
            <a:endParaRPr lang="en-US" dirty="0"/>
          </a:p>
          <a:p>
            <a:r>
              <a:rPr lang="en-US" dirty="0"/>
              <a:t>PLS-DA can be considered a 'supervised' version of Principal Component Analysis (PCA) in the sense that it achieves dimensionality reduction but with full awareness of class labels. Besides its use in dimensionality reduction, it can be adapted for feature selection as well as for classification. The goal of dimensionality reduction methods like PCA and PLS-DA is to find a linear transformation that maps the data into a lower-dimensional space with minimal error. If we think of the original data matrix as a collection of m-dimensional vectors (i.e., X is an x by m matrix), the above objective can be seen as finding the transformation matrix A of am × d that optimally transforms the data matrix X into a collection of n d-dimensional vectors S. Hence, S = XA + E, where E is the error matrix. The S matrix, with its rows corresponding to the transformed vectors, provides d-dimensional scores for each of the n vectors in X. In PCA, the transformation preserves the maximum possible variation in the original data (in its first principal component). In PLS-DA, the transformation preserves the maximum possible covariance between the original data and its labeling (in its first principal component). </a:t>
            </a:r>
            <a:r>
              <a:rPr lang="en-US" b="1" dirty="0"/>
              <a:t>Both can be described as iterative processes where the error term is used to define the next principal component</a:t>
            </a:r>
            <a:r>
              <a:rPr lang="en-US" dirty="0"/>
              <a:t>. As mentioned earlier, PCA and PLS-DA are seen as unsupervised and supervised counterparts of dimensionality reduction tools. The new features representing the reduced dimensions are known as principal components.</a:t>
            </a:r>
          </a:p>
          <a:p>
            <a:endParaRPr lang="en-US" dirty="0"/>
          </a:p>
          <a:p>
            <a:r>
              <a:rPr lang="en-US" dirty="0"/>
              <a:t>PLS Discriminant Analysis (PLS-DA) is performed to enhance the separation between groups by rotating the PCA (Principal Component Analysis) components to achieve maximum class separation and to understand which variables carry class separation information. </a:t>
            </a:r>
            <a:r>
              <a:rPr lang="en-US" b="1" dirty="0"/>
              <a:t>PLS-DA consists of a classical PLS regression where the response variable is a category expressing unit class membership</a:t>
            </a:r>
            <a:r>
              <a:rPr lang="en-US" dirty="0"/>
              <a:t>. Therefore, PLS-DA does not allow for response variables other than defining the groups of individuals. As a result, all measured variables play the same role in terms of class assignment. In reality, PLS components are created by trying to strike a suitable compromise between two purposes: describing the set of explanatory variables and predicting the response variables. A classification based on PLS should benefit from this property towards constructing typologies with intrinsic predictive power."</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60</a:t>
            </a:fld>
            <a:endParaRPr lang="nl-NL"/>
          </a:p>
        </p:txBody>
      </p:sp>
    </p:spTree>
    <p:extLst>
      <p:ext uri="{BB962C8B-B14F-4D97-AF65-F5344CB8AC3E}">
        <p14:creationId xmlns:p14="http://schemas.microsoft.com/office/powerpoint/2010/main" val="3757355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consists of a classical PLS regression where the response variable is a category expressing the membership of samples in classes. All measured variables play the same role with regard to class assignment.“</a:t>
            </a:r>
          </a:p>
          <a:p>
            <a:endParaRPr lang="en-US" dirty="0"/>
          </a:p>
          <a:p>
            <a:r>
              <a:rPr lang="en-US" b="0" i="0" dirty="0">
                <a:solidFill>
                  <a:srgbClr val="374151"/>
                </a:solidFill>
                <a:effectLst/>
                <a:latin typeface="Söhne"/>
              </a:rPr>
              <a:t>Rotating the A (Principal Component Analysis) components is also performed in order to achieve maximum separation between classes and to understand which variables carry the class separation information</a:t>
            </a:r>
          </a:p>
          <a:p>
            <a:endParaRPr lang="en-US" b="0" i="0" dirty="0">
              <a:solidFill>
                <a:srgbClr val="374151"/>
              </a:solidFill>
              <a:effectLst/>
              <a:latin typeface="Söhne"/>
            </a:endParaRPr>
          </a:p>
          <a:p>
            <a:endParaRPr lang="en-US" b="0" i="0" dirty="0">
              <a:solidFill>
                <a:srgbClr val="374151"/>
              </a:solidFill>
              <a:effectLst/>
              <a:latin typeface="Söhne"/>
            </a:endParaRPr>
          </a:p>
          <a:p>
            <a:pPr algn="l"/>
            <a:r>
              <a:rPr lang="en-US" b="0" i="0" dirty="0">
                <a:solidFill>
                  <a:srgbClr val="374151"/>
                </a:solidFill>
                <a:effectLst/>
                <a:latin typeface="Söhne"/>
              </a:rPr>
              <a:t>The PLSDA calculation procedure consists of the following stages:</a:t>
            </a:r>
          </a:p>
          <a:p>
            <a:pPr algn="l">
              <a:buFont typeface="+mj-lt"/>
              <a:buAutoNum type="arabicPeriod"/>
            </a:pPr>
            <a:r>
              <a:rPr lang="en-US" b="0" i="0" dirty="0">
                <a:solidFill>
                  <a:srgbClr val="374151"/>
                </a:solidFill>
                <a:effectLst/>
                <a:latin typeface="Söhne"/>
              </a:rPr>
              <a:t>Construction of the complete disruptive code for the matrix Y associated with Y,</a:t>
            </a:r>
          </a:p>
          <a:p>
            <a:pPr algn="l">
              <a:buFont typeface="+mj-lt"/>
              <a:buAutoNum type="arabicPeriod"/>
            </a:pPr>
            <a:r>
              <a:rPr lang="en-US" b="0" i="0" dirty="0">
                <a:solidFill>
                  <a:srgbClr val="374151"/>
                </a:solidFill>
                <a:effectLst/>
                <a:latin typeface="Söhne"/>
              </a:rPr>
              <a:t>Using the PLS2 method, with the quantitative variables X as predictors and Y as the matrix to predict</a:t>
            </a:r>
          </a:p>
          <a:p>
            <a:endParaRPr lang="nl-NL" dirty="0"/>
          </a:p>
          <a:p>
            <a:endParaRPr lang="nl-NL" dirty="0"/>
          </a:p>
          <a:p>
            <a:r>
              <a:rPr lang="nl-NL" dirty="0"/>
              <a:t>DISRUPTIVE CODE:   </a:t>
            </a:r>
            <a:r>
              <a:rPr lang="en-US" dirty="0"/>
              <a:t>It is observed that to create this complete disruptive code Y associated with y, the matrix has as many columns as classes, and each row contains only one membership. The rank of Y is equal to K-1</a:t>
            </a:r>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61</a:t>
            </a:fld>
            <a:endParaRPr lang="nl-NL"/>
          </a:p>
        </p:txBody>
      </p:sp>
    </p:spTree>
    <p:extLst>
      <p:ext uri="{BB962C8B-B14F-4D97-AF65-F5344CB8AC3E}">
        <p14:creationId xmlns:p14="http://schemas.microsoft.com/office/powerpoint/2010/main" val="3476717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PLS-DA </a:t>
            </a:r>
            <a:r>
              <a:rPr lang="en-US" dirty="0" err="1"/>
              <a:t>devuelve</a:t>
            </a:r>
            <a:r>
              <a:rPr lang="en-US" dirty="0"/>
              <a:t> </a:t>
            </a:r>
            <a:r>
              <a:rPr lang="en-US" dirty="0" err="1"/>
              <a:t>valores</a:t>
            </a:r>
            <a:r>
              <a:rPr lang="en-US" dirty="0"/>
              <a:t> </a:t>
            </a:r>
            <a:r>
              <a:rPr lang="en-US" dirty="0" err="1"/>
              <a:t>estimados</a:t>
            </a:r>
            <a:r>
              <a:rPr lang="en-US" dirty="0"/>
              <a:t> para </a:t>
            </a:r>
            <a:r>
              <a:rPr lang="en-US" dirty="0" err="1"/>
              <a:t>cada</a:t>
            </a:r>
            <a:r>
              <a:rPr lang="en-US" dirty="0"/>
              <a:t> </a:t>
            </a:r>
            <a:r>
              <a:rPr lang="en-US" dirty="0" err="1"/>
              <a:t>muestra</a:t>
            </a:r>
            <a:r>
              <a:rPr lang="en-US" dirty="0"/>
              <a:t>  y para </a:t>
            </a:r>
            <a:r>
              <a:rPr lang="en-US" dirty="0" err="1"/>
              <a:t>cada</a:t>
            </a:r>
            <a:r>
              <a:rPr lang="en-US" dirty="0"/>
              <a:t> </a:t>
            </a:r>
            <a:r>
              <a:rPr lang="en-US" dirty="0" err="1"/>
              <a:t>clase</a:t>
            </a:r>
            <a:r>
              <a:rPr lang="en-US" dirty="0"/>
              <a:t>.  </a:t>
            </a:r>
            <a:r>
              <a:rPr lang="en-US" dirty="0" err="1"/>
              <a:t>Estos</a:t>
            </a:r>
            <a:r>
              <a:rPr lang="en-US" dirty="0"/>
              <a:t> </a:t>
            </a:r>
            <a:r>
              <a:rPr lang="en-US" dirty="0" err="1"/>
              <a:t>valores</a:t>
            </a:r>
            <a:r>
              <a:rPr lang="en-US" dirty="0"/>
              <a:t> no </a:t>
            </a:r>
            <a:r>
              <a:rPr lang="en-US" dirty="0" err="1"/>
              <a:t>serán</a:t>
            </a:r>
            <a:r>
              <a:rPr lang="en-US" dirty="0"/>
              <a:t> </a:t>
            </a:r>
            <a:r>
              <a:rPr lang="en-US" dirty="0" err="1"/>
              <a:t>exactamente</a:t>
            </a:r>
            <a:r>
              <a:rPr lang="en-US" dirty="0"/>
              <a:t> 1 </a:t>
            </a:r>
            <a:r>
              <a:rPr lang="en-US" dirty="0" err="1"/>
              <a:t>ni</a:t>
            </a:r>
            <a:r>
              <a:rPr lang="en-US" dirty="0"/>
              <a:t> 0; sin embargo, </a:t>
            </a:r>
            <a:r>
              <a:rPr lang="en-US" dirty="0" err="1"/>
              <a:t>si</a:t>
            </a:r>
            <a:r>
              <a:rPr lang="en-US" dirty="0"/>
              <a:t> </a:t>
            </a:r>
            <a:r>
              <a:rPr lang="en-US" dirty="0" err="1"/>
              <a:t>ycalculado</a:t>
            </a:r>
            <a:r>
              <a:rPr lang="en-US" dirty="0"/>
              <a:t> </a:t>
            </a:r>
            <a:r>
              <a:rPr lang="en-US" dirty="0" err="1"/>
              <a:t>está</a:t>
            </a:r>
            <a:r>
              <a:rPr lang="en-US" dirty="0"/>
              <a:t> </a:t>
            </a:r>
            <a:r>
              <a:rPr lang="en-US" dirty="0" err="1"/>
              <a:t>más</a:t>
            </a:r>
            <a:r>
              <a:rPr lang="en-US" dirty="0"/>
              <a:t> </a:t>
            </a:r>
            <a:r>
              <a:rPr lang="en-US" dirty="0" err="1"/>
              <a:t>cerca</a:t>
            </a:r>
            <a:r>
              <a:rPr lang="en-US" dirty="0"/>
              <a:t> de 0, </a:t>
            </a:r>
            <a:r>
              <a:rPr lang="en-US" dirty="0" err="1"/>
              <a:t>entonces</a:t>
            </a:r>
            <a:r>
              <a:rPr lang="en-US" dirty="0"/>
              <a:t> la </a:t>
            </a:r>
            <a:r>
              <a:rPr lang="en-US" dirty="0" err="1"/>
              <a:t>muestra</a:t>
            </a:r>
            <a:r>
              <a:rPr lang="en-US" dirty="0"/>
              <a:t> </a:t>
            </a:r>
            <a:r>
              <a:rPr lang="en-US" dirty="0" err="1"/>
              <a:t>probablemente</a:t>
            </a:r>
            <a:r>
              <a:rPr lang="en-US" dirty="0"/>
              <a:t> no </a:t>
            </a:r>
            <a:r>
              <a:rPr lang="en-US" dirty="0" err="1"/>
              <a:t>pertenezca</a:t>
            </a:r>
            <a:r>
              <a:rPr lang="en-US" dirty="0"/>
              <a:t> a </a:t>
            </a:r>
            <a:r>
              <a:rPr lang="en-US" dirty="0" err="1"/>
              <a:t>esa</a:t>
            </a:r>
            <a:r>
              <a:rPr lang="en-US" dirty="0"/>
              <a:t> </a:t>
            </a:r>
            <a:r>
              <a:rPr lang="en-US" dirty="0" err="1"/>
              <a:t>clase</a:t>
            </a:r>
            <a:r>
              <a:rPr lang="en-US" dirty="0"/>
              <a:t>, </a:t>
            </a:r>
            <a:r>
              <a:rPr lang="en-US" dirty="0" err="1"/>
              <a:t>mientras</a:t>
            </a:r>
            <a:r>
              <a:rPr lang="en-US" dirty="0"/>
              <a:t> que un valor </a:t>
            </a:r>
            <a:r>
              <a:rPr lang="en-US" dirty="0" err="1"/>
              <a:t>más</a:t>
            </a:r>
            <a:r>
              <a:rPr lang="en-US" dirty="0"/>
              <a:t> </a:t>
            </a:r>
            <a:r>
              <a:rPr lang="en-US" dirty="0" err="1"/>
              <a:t>cercano</a:t>
            </a:r>
            <a:r>
              <a:rPr lang="en-US" dirty="0"/>
              <a:t> a 1 </a:t>
            </a:r>
            <a:r>
              <a:rPr lang="en-US" dirty="0" err="1"/>
              <a:t>indicaría</a:t>
            </a:r>
            <a:r>
              <a:rPr lang="en-US" dirty="0"/>
              <a:t> lo </a:t>
            </a:r>
            <a:r>
              <a:rPr lang="en-US" dirty="0" err="1"/>
              <a:t>contrario</a:t>
            </a:r>
            <a:r>
              <a:rPr lang="en-US" dirty="0"/>
              <a:t>.</a:t>
            </a:r>
          </a:p>
          <a:p>
            <a:endParaRPr lang="en-US" dirty="0"/>
          </a:p>
          <a:p>
            <a:endParaRPr lang="en-US" dirty="0"/>
          </a:p>
          <a:p>
            <a:endParaRPr lang="en-US" dirty="0"/>
          </a:p>
          <a:p>
            <a:r>
              <a:rPr lang="en-US" dirty="0"/>
              <a:t>To make a class assignment, a threshold can be defined for each class: if </a:t>
            </a:r>
            <a:r>
              <a:rPr lang="en-US" dirty="0" err="1"/>
              <a:t>ycalcig</a:t>
            </a:r>
            <a:r>
              <a:rPr lang="en-US" dirty="0"/>
              <a:t> is greater than the threshold defined for the g-</a:t>
            </a:r>
            <a:r>
              <a:rPr lang="en-US" dirty="0" err="1"/>
              <a:t>th</a:t>
            </a:r>
            <a:r>
              <a:rPr lang="en-US" dirty="0"/>
              <a:t> class, then the </a:t>
            </a:r>
            <a:r>
              <a:rPr lang="en-US" dirty="0" err="1"/>
              <a:t>i-th</a:t>
            </a:r>
            <a:r>
              <a:rPr lang="en-US" dirty="0"/>
              <a:t> sample is assigned to the g-</a:t>
            </a:r>
            <a:r>
              <a:rPr lang="en-US" dirty="0" err="1"/>
              <a:t>th</a:t>
            </a:r>
            <a:r>
              <a:rPr lang="en-US" dirty="0"/>
              <a:t> class, otherwise not. The threshold is selected at the point where the number of false positives and false negatives is minimized. It can happen that the estimated class values for one sample are higher or lower than all the defined class thresholds. Thus, if higher, the sample would be assigned to all classes and, accordingly, would be a confused sample. Conversely, if lower, the sample would not be </a:t>
            </a:r>
            <a:r>
              <a:rPr lang="en-US" dirty="0" err="1"/>
              <a:t>recognised</a:t>
            </a:r>
            <a:r>
              <a:rPr lang="en-US" dirty="0"/>
              <a:t> as member of any class. In both cases, the sample can be defined as ‘not assigned’.</a:t>
            </a:r>
          </a:p>
          <a:p>
            <a:endParaRPr lang="en-US" dirty="0"/>
          </a:p>
          <a:p>
            <a:r>
              <a:rPr lang="en-US" dirty="0"/>
              <a:t>Thresholds can be calculated on the basis of the Bayes theorem. This assumes that the estimated values follow a relatively normal distribution, which should be comparable to what will be observed for future samples.</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62</a:t>
            </a:fld>
            <a:endParaRPr lang="nl-NL"/>
          </a:p>
        </p:txBody>
      </p:sp>
    </p:spTree>
    <p:extLst>
      <p:ext uri="{BB962C8B-B14F-4D97-AF65-F5344CB8AC3E}">
        <p14:creationId xmlns:p14="http://schemas.microsoft.com/office/powerpoint/2010/main" val="2925781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Latent variables are determined by CROSS VALIDATION</a:t>
            </a:r>
          </a:p>
          <a:p>
            <a:endParaRPr lang="nl-NL" dirty="0"/>
          </a:p>
        </p:txBody>
      </p:sp>
      <p:sp>
        <p:nvSpPr>
          <p:cNvPr id="4" name="Slide Number Placeholder 3"/>
          <p:cNvSpPr>
            <a:spLocks noGrp="1"/>
          </p:cNvSpPr>
          <p:nvPr>
            <p:ph type="sldNum" sz="quarter" idx="5"/>
          </p:nvPr>
        </p:nvSpPr>
        <p:spPr/>
        <p:txBody>
          <a:bodyPr/>
          <a:lstStyle/>
          <a:p>
            <a:fld id="{55D45D2F-C69D-4D90-B22B-9B2DC58DBD55}" type="slidenum">
              <a:rPr lang="nl-NL" smtClean="0"/>
              <a:t>63</a:t>
            </a:fld>
            <a:endParaRPr lang="nl-NL"/>
          </a:p>
        </p:txBody>
      </p:sp>
    </p:spTree>
    <p:extLst>
      <p:ext uri="{BB962C8B-B14F-4D97-AF65-F5344CB8AC3E}">
        <p14:creationId xmlns:p14="http://schemas.microsoft.com/office/powerpoint/2010/main" val="5341101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68</a:t>
            </a:fld>
            <a:endParaRPr lang="nl-NL"/>
          </a:p>
        </p:txBody>
      </p:sp>
    </p:spTree>
    <p:extLst>
      <p:ext uri="{BB962C8B-B14F-4D97-AF65-F5344CB8AC3E}">
        <p14:creationId xmlns:p14="http://schemas.microsoft.com/office/powerpoint/2010/main" val="2420800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D45D2F-C69D-4D90-B22B-9B2DC58DBD55}" type="slidenum">
              <a:rPr lang="nl-NL" smtClean="0"/>
              <a:t>70</a:t>
            </a:fld>
            <a:endParaRPr lang="nl-NL"/>
          </a:p>
        </p:txBody>
      </p:sp>
    </p:spTree>
    <p:extLst>
      <p:ext uri="{BB962C8B-B14F-4D97-AF65-F5344CB8AC3E}">
        <p14:creationId xmlns:p14="http://schemas.microsoft.com/office/powerpoint/2010/main" val="8375813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continue Hennie’s work </a:t>
            </a:r>
          </a:p>
        </p:txBody>
      </p:sp>
      <p:sp>
        <p:nvSpPr>
          <p:cNvPr id="4" name="Slide Number Placeholder 3"/>
          <p:cNvSpPr>
            <a:spLocks noGrp="1"/>
          </p:cNvSpPr>
          <p:nvPr>
            <p:ph type="sldNum" sz="quarter" idx="5"/>
          </p:nvPr>
        </p:nvSpPr>
        <p:spPr/>
        <p:txBody>
          <a:bodyPr/>
          <a:lstStyle/>
          <a:p>
            <a:fld id="{55D45D2F-C69D-4D90-B22B-9B2DC58DBD55}" type="slidenum">
              <a:rPr lang="nl-NL" smtClean="0"/>
              <a:t>71</a:t>
            </a:fld>
            <a:endParaRPr lang="nl-NL"/>
          </a:p>
        </p:txBody>
      </p:sp>
    </p:spTree>
    <p:extLst>
      <p:ext uri="{BB962C8B-B14F-4D97-AF65-F5344CB8AC3E}">
        <p14:creationId xmlns:p14="http://schemas.microsoft.com/office/powerpoint/2010/main" val="3846916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23" name="Google Shape;723;p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dirty="0">
                <a:solidFill>
                  <a:srgbClr val="374151"/>
                </a:solidFill>
                <a:effectLst/>
                <a:latin typeface="Söhne"/>
              </a:rPr>
              <a:t>"BPMs (Best Practices in Chemometrics) aim to explain and describe </a:t>
            </a:r>
            <a:r>
              <a:rPr lang="en-US" b="1" i="0" dirty="0">
                <a:solidFill>
                  <a:srgbClr val="374151"/>
                </a:solidFill>
                <a:effectLst/>
                <a:latin typeface="Söhne"/>
              </a:rPr>
              <a:t>the stages to be carried out when implementing a general analytical model. </a:t>
            </a:r>
          </a:p>
          <a:p>
            <a:pPr algn="l"/>
            <a:endParaRPr lang="en-US" b="1" i="0" dirty="0">
              <a:solidFill>
                <a:srgbClr val="374151"/>
              </a:solidFill>
              <a:effectLst/>
              <a:latin typeface="Söhne"/>
            </a:endParaRPr>
          </a:p>
          <a:p>
            <a:pPr marL="0" lvl="0" indent="0" algn="l" rtl="0">
              <a:lnSpc>
                <a:spcPct val="90000"/>
              </a:lnSpc>
              <a:spcBef>
                <a:spcPts val="0"/>
              </a:spcBef>
              <a:spcAft>
                <a:spcPts val="0"/>
              </a:spcAft>
              <a:buNone/>
            </a:pPr>
            <a:r>
              <a:rPr lang="en-US" b="1" i="0" dirty="0">
                <a:solidFill>
                  <a:srgbClr val="374151"/>
                </a:solidFill>
                <a:effectLst/>
                <a:latin typeface="Söhne"/>
              </a:rPr>
              <a:t>Study the objective of the work and the best way to achieve it</a:t>
            </a:r>
            <a:r>
              <a:rPr lang="en-US" b="0" i="0" dirty="0">
                <a:solidFill>
                  <a:srgbClr val="374151"/>
                </a:solidFill>
                <a:effectLst/>
                <a:latin typeface="Söhne"/>
              </a:rPr>
              <a:t>. </a:t>
            </a:r>
            <a:endParaRPr lang="en-US" b="1" dirty="0"/>
          </a:p>
          <a:p>
            <a:pPr marL="0" lvl="0" indent="0" algn="l" rtl="0">
              <a:lnSpc>
                <a:spcPct val="90000"/>
              </a:lnSpc>
              <a:spcBef>
                <a:spcPts val="0"/>
              </a:spcBef>
              <a:spcAft>
                <a:spcPts val="0"/>
              </a:spcAft>
              <a:buNone/>
            </a:pPr>
            <a:r>
              <a:rPr lang="en-US" b="1" dirty="0"/>
              <a:t>  </a:t>
            </a:r>
          </a:p>
          <a:p>
            <a:pPr algn="l"/>
            <a:r>
              <a:rPr lang="en-US" b="1" i="0" dirty="0">
                <a:solidFill>
                  <a:srgbClr val="374151"/>
                </a:solidFill>
                <a:effectLst/>
                <a:latin typeface="Söhne"/>
              </a:rPr>
              <a:t>Samples: they must be measured under standardized conditions. They should be representative of what will be measured later. They should cover all the variability that we expect in the routine samples. </a:t>
            </a:r>
          </a:p>
          <a:p>
            <a:pPr algn="l"/>
            <a:r>
              <a:rPr lang="en-US" b="1" i="0" dirty="0">
                <a:solidFill>
                  <a:srgbClr val="374151"/>
                </a:solidFill>
                <a:effectLst/>
                <a:latin typeface="Söhne"/>
              </a:rPr>
              <a:t>Variability can be contained in many factors, such as biological sample variability, geographical origin, flowering date, or harvest date.</a:t>
            </a:r>
          </a:p>
          <a:p>
            <a:pPr algn="l"/>
            <a:endParaRPr lang="en-US" b="1" i="0" dirty="0">
              <a:solidFill>
                <a:srgbClr val="374151"/>
              </a:solidFill>
              <a:effectLst/>
              <a:latin typeface="Söhne"/>
            </a:endParaRPr>
          </a:p>
          <a:p>
            <a:pPr algn="l"/>
            <a:endParaRPr lang="en-US" b="1" i="0" dirty="0">
              <a:solidFill>
                <a:srgbClr val="374151"/>
              </a:solidFill>
              <a:effectLst/>
              <a:latin typeface="Söhne"/>
            </a:endParaRPr>
          </a:p>
          <a:p>
            <a:pPr algn="l"/>
            <a:endParaRPr lang="en-US" b="1" i="0" dirty="0">
              <a:solidFill>
                <a:srgbClr val="374151"/>
              </a:solidFill>
              <a:effectLst/>
              <a:latin typeface="Söhne"/>
            </a:endParaRPr>
          </a:p>
          <a:p>
            <a:pPr algn="l"/>
            <a:r>
              <a:rPr lang="en-US" b="0" i="0" dirty="0">
                <a:solidFill>
                  <a:srgbClr val="374151"/>
                </a:solidFill>
                <a:effectLst/>
                <a:latin typeface="Söhne"/>
              </a:rPr>
              <a:t>The stages presented here are based on the existence of predictive variables in the form of spectra (signals of various origins: IR spectroscopy, Raman, fluorescence, etc.).</a:t>
            </a:r>
          </a:p>
          <a:p>
            <a:pPr algn="l"/>
            <a:r>
              <a:rPr lang="en-US" b="0" i="0" dirty="0">
                <a:solidFill>
                  <a:srgbClr val="374151"/>
                </a:solidFill>
                <a:effectLst/>
                <a:latin typeface="Söhne"/>
              </a:rPr>
              <a:t>Commencement: The data collection stage must also adhere to certain rules to be effective.</a:t>
            </a:r>
          </a:p>
          <a:p>
            <a:pPr algn="l"/>
            <a:r>
              <a:rPr lang="en-US" b="0" i="0" dirty="0">
                <a:solidFill>
                  <a:srgbClr val="374151"/>
                </a:solidFill>
                <a:effectLst/>
                <a:latin typeface="Söhne"/>
              </a:rPr>
              <a:t>From the collected data, a predictive model will be constructed while taking precautions to ensure practical validity. The established model can be applied in practice, and its validity must be regularly verified.</a:t>
            </a:r>
          </a:p>
          <a:p>
            <a:pPr algn="l"/>
            <a:r>
              <a:rPr lang="en-US" b="0" i="0" dirty="0">
                <a:solidFill>
                  <a:srgbClr val="374151"/>
                </a:solidFill>
                <a:effectLst/>
                <a:latin typeface="Söhne"/>
              </a:rPr>
              <a:t>Pre-data collection stage: Reflect on the analysis strategy to be implemented to solve a problem. It should be as simple as possible: there are industrial situations where it is recommended to directly test the product's compliance with a reference spectral collection. Spectral distance.</a:t>
            </a:r>
          </a:p>
          <a:p>
            <a:pPr algn="l"/>
            <a:r>
              <a:rPr lang="en-US" b="0" i="0" dirty="0">
                <a:solidFill>
                  <a:srgbClr val="374151"/>
                </a:solidFill>
                <a:effectLst/>
                <a:latin typeface="Söhne"/>
              </a:rPr>
              <a:t>Study relevance, accuracy, the domain of application, etc. </a:t>
            </a:r>
            <a:r>
              <a:rPr lang="en-US" b="1" i="0" dirty="0">
                <a:solidFill>
                  <a:srgbClr val="374151"/>
                </a:solidFill>
                <a:effectLst/>
                <a:latin typeface="Söhne"/>
              </a:rPr>
              <a:t>Choose the reference method</a:t>
            </a:r>
            <a:r>
              <a:rPr lang="en-US" b="0" i="0" dirty="0">
                <a:solidFill>
                  <a:srgbClr val="374151"/>
                </a:solidFill>
                <a:effectLst/>
                <a:latin typeface="Söhne"/>
              </a:rPr>
              <a:t>. </a:t>
            </a:r>
            <a:r>
              <a:rPr lang="en-US" b="1" i="0" dirty="0">
                <a:solidFill>
                  <a:srgbClr val="374151"/>
                </a:solidFill>
                <a:effectLst/>
                <a:latin typeface="Söhne"/>
              </a:rPr>
              <a:t>Select a sufficient number of representative samples from the population. These samples will then be divided into two sets: calibration and validation. A third set of data can be extracted from the initial samples or acquired specifically for testing purposes.</a:t>
            </a:r>
          </a:p>
          <a:p>
            <a:pPr algn="l"/>
            <a:r>
              <a:rPr lang="en-US" b="1" i="0" dirty="0">
                <a:solidFill>
                  <a:srgbClr val="374151"/>
                </a:solidFill>
                <a:effectLst/>
                <a:latin typeface="Söhne"/>
              </a:rPr>
              <a:t>The results of the analysis of the calibration samples are used to create a regression or discrimination model. This model is then applied to the results of the validation samples and tested with the test set. After validation, the predictive model can be used in routine.</a:t>
            </a:r>
          </a:p>
          <a:p>
            <a:pPr algn="l"/>
            <a:r>
              <a:rPr lang="en-US" b="0" i="0" dirty="0">
                <a:solidFill>
                  <a:srgbClr val="374151"/>
                </a:solidFill>
                <a:effectLst/>
                <a:latin typeface="Söhne"/>
              </a:rPr>
              <a:t>The proper functioning of the spectroscope and the chemometric model should be regularly monitored and potentially adjusted."</a:t>
            </a:r>
          </a:p>
          <a:p>
            <a:pPr marL="76200" lvl="0" indent="0" algn="l" rtl="0">
              <a:spcBef>
                <a:spcPts val="0"/>
              </a:spcBef>
              <a:spcAft>
                <a:spcPts val="0"/>
              </a:spcAft>
              <a:buClr>
                <a:schemeClr val="dk1"/>
              </a:buClr>
              <a:buSzPts val="1200"/>
              <a:buFontTx/>
              <a:buNone/>
            </a:pPr>
            <a:endParaRPr dirty="0"/>
          </a:p>
        </p:txBody>
      </p:sp>
      <p:sp>
        <p:nvSpPr>
          <p:cNvPr id="724" name="Google Shape;724;p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C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99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3" name="Google Shape;783;p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None/>
            </a:pPr>
            <a:r>
              <a:rPr lang="nl-NL" b="1" dirty="0"/>
              <a:t>Samples </a:t>
            </a:r>
            <a:r>
              <a:rPr lang="nl-NL" b="1" dirty="0" err="1"/>
              <a:t>can</a:t>
            </a:r>
            <a:r>
              <a:rPr lang="nl-NL" b="1" dirty="0"/>
              <a:t> </a:t>
            </a:r>
            <a:r>
              <a:rPr lang="nl-NL" b="1" dirty="0" err="1"/>
              <a:t>be</a:t>
            </a:r>
            <a:r>
              <a:rPr lang="nl-NL" b="1" dirty="0"/>
              <a:t> split in </a:t>
            </a:r>
            <a:r>
              <a:rPr lang="nl-NL" b="1" dirty="0" err="1"/>
              <a:t>two</a:t>
            </a:r>
            <a:r>
              <a:rPr lang="nl-NL" b="1" dirty="0"/>
              <a:t> or </a:t>
            </a:r>
            <a:r>
              <a:rPr lang="nl-NL" b="1" dirty="0" err="1"/>
              <a:t>three</a:t>
            </a:r>
            <a:r>
              <a:rPr lang="nl-NL" b="1" dirty="0"/>
              <a:t> sets, </a:t>
            </a:r>
            <a:r>
              <a:rPr lang="nl-NL" b="1" dirty="0" err="1"/>
              <a:t>if</a:t>
            </a:r>
            <a:r>
              <a:rPr lang="nl-NL" b="1" dirty="0"/>
              <a:t> we split in </a:t>
            </a:r>
            <a:r>
              <a:rPr lang="nl-NL" b="1" dirty="0" err="1"/>
              <a:t>three</a:t>
            </a:r>
            <a:r>
              <a:rPr lang="nl-NL" b="1" dirty="0"/>
              <a:t> </a:t>
            </a:r>
            <a:r>
              <a:rPr lang="nl-NL" b="1" dirty="0" err="1"/>
              <a:t>there</a:t>
            </a:r>
            <a:r>
              <a:rPr lang="nl-NL" b="1" dirty="0"/>
              <a:t> are </a:t>
            </a:r>
            <a:r>
              <a:rPr lang="nl-NL" b="1" dirty="0" err="1"/>
              <a:t>two</a:t>
            </a:r>
            <a:r>
              <a:rPr lang="nl-NL" b="1" dirty="0"/>
              <a:t> options.</a:t>
            </a:r>
          </a:p>
          <a:p>
            <a:pPr marL="0" lvl="0" indent="0" algn="l" rtl="0">
              <a:lnSpc>
                <a:spcPct val="90000"/>
              </a:lnSpc>
              <a:spcBef>
                <a:spcPts val="0"/>
              </a:spcBef>
              <a:spcAft>
                <a:spcPts val="0"/>
              </a:spcAft>
              <a:buNone/>
            </a:pPr>
            <a:endParaRPr lang="nl-NL" b="1" dirty="0"/>
          </a:p>
          <a:p>
            <a:pPr marL="0" lvl="0" indent="0" algn="l" rtl="0">
              <a:lnSpc>
                <a:spcPct val="90000"/>
              </a:lnSpc>
              <a:spcBef>
                <a:spcPts val="0"/>
              </a:spcBef>
              <a:spcAft>
                <a:spcPts val="0"/>
              </a:spcAft>
              <a:buNone/>
            </a:pPr>
            <a:r>
              <a:rPr lang="nl-NL" b="1" dirty="0" err="1"/>
              <a:t>Everything</a:t>
            </a:r>
            <a:r>
              <a:rPr lang="nl-NL" b="1" dirty="0"/>
              <a:t> is </a:t>
            </a:r>
            <a:r>
              <a:rPr lang="nl-NL" b="1" dirty="0" err="1"/>
              <a:t>possible</a:t>
            </a:r>
            <a:r>
              <a:rPr lang="nl-NL" b="1" dirty="0"/>
              <a:t>, but </a:t>
            </a:r>
            <a:r>
              <a:rPr lang="nl-NL" b="1" dirty="0" err="1"/>
              <a:t>there</a:t>
            </a:r>
            <a:r>
              <a:rPr lang="nl-NL" b="1" dirty="0"/>
              <a:t> are </a:t>
            </a:r>
            <a:r>
              <a:rPr lang="nl-NL" b="1" dirty="0" err="1"/>
              <a:t>two</a:t>
            </a:r>
            <a:r>
              <a:rPr lang="nl-NL" b="1" dirty="0"/>
              <a:t> </a:t>
            </a:r>
            <a:r>
              <a:rPr lang="nl-NL" b="1" dirty="0" err="1"/>
              <a:t>things</a:t>
            </a:r>
            <a:r>
              <a:rPr lang="nl-NL" b="1" dirty="0"/>
              <a:t> </a:t>
            </a:r>
            <a:r>
              <a:rPr lang="nl-NL" b="1" dirty="0" err="1"/>
              <a:t>not</a:t>
            </a:r>
            <a:r>
              <a:rPr lang="nl-NL" b="1" dirty="0"/>
              <a:t> </a:t>
            </a:r>
            <a:r>
              <a:rPr lang="nl-NL" b="1" dirty="0" err="1"/>
              <a:t>possible</a:t>
            </a:r>
            <a:endParaRPr lang="nl-NL" b="1" dirty="0"/>
          </a:p>
          <a:p>
            <a:pPr marL="0" lvl="0" indent="0" algn="l" rtl="0">
              <a:lnSpc>
                <a:spcPct val="90000"/>
              </a:lnSpc>
              <a:spcBef>
                <a:spcPts val="0"/>
              </a:spcBef>
              <a:spcAft>
                <a:spcPts val="0"/>
              </a:spcAft>
              <a:buNone/>
            </a:pPr>
            <a:endParaRPr lang="nl-NL" b="1" dirty="0"/>
          </a:p>
          <a:p>
            <a:pPr marL="0" lvl="0" indent="0" algn="l" rtl="0">
              <a:lnSpc>
                <a:spcPct val="90000"/>
              </a:lnSpc>
              <a:spcBef>
                <a:spcPts val="0"/>
              </a:spcBef>
              <a:spcAft>
                <a:spcPts val="0"/>
              </a:spcAft>
              <a:buNone/>
            </a:pPr>
            <a:r>
              <a:rPr lang="nl-NL" b="1" dirty="0" err="1"/>
              <a:t>Not</a:t>
            </a:r>
            <a:r>
              <a:rPr lang="nl-NL" b="1" dirty="0"/>
              <a:t> </a:t>
            </a:r>
            <a:r>
              <a:rPr lang="nl-NL" b="1" dirty="0" err="1"/>
              <a:t>to</a:t>
            </a:r>
            <a:r>
              <a:rPr lang="nl-NL" b="1" dirty="0"/>
              <a:t> </a:t>
            </a:r>
            <a:r>
              <a:rPr lang="nl-NL" b="1" dirty="0" err="1"/>
              <a:t>validate</a:t>
            </a:r>
            <a:r>
              <a:rPr lang="nl-NL" b="1" dirty="0"/>
              <a:t> </a:t>
            </a:r>
            <a:r>
              <a:rPr lang="nl-NL" b="1" dirty="0" err="1"/>
              <a:t>with</a:t>
            </a:r>
            <a:r>
              <a:rPr lang="nl-NL" b="1" dirty="0"/>
              <a:t> </a:t>
            </a:r>
            <a:r>
              <a:rPr lang="nl-NL" b="1" dirty="0" err="1"/>
              <a:t>idependent</a:t>
            </a:r>
            <a:r>
              <a:rPr lang="nl-NL" b="1" dirty="0"/>
              <a:t> samples</a:t>
            </a:r>
          </a:p>
          <a:p>
            <a:pPr marL="0" lvl="0" indent="0" algn="l" rtl="0">
              <a:lnSpc>
                <a:spcPct val="90000"/>
              </a:lnSpc>
              <a:spcBef>
                <a:spcPts val="0"/>
              </a:spcBef>
              <a:spcAft>
                <a:spcPts val="0"/>
              </a:spcAft>
              <a:buNone/>
            </a:pPr>
            <a:r>
              <a:rPr lang="nl-NL" b="1" dirty="0"/>
              <a:t> </a:t>
            </a:r>
          </a:p>
          <a:p>
            <a:pPr marL="0" lvl="0" indent="0" algn="l" rtl="0">
              <a:lnSpc>
                <a:spcPct val="90000"/>
              </a:lnSpc>
              <a:spcBef>
                <a:spcPts val="0"/>
              </a:spcBef>
              <a:spcAft>
                <a:spcPts val="0"/>
              </a:spcAft>
              <a:buNone/>
            </a:pPr>
            <a:r>
              <a:rPr lang="nl-NL" b="1" dirty="0" err="1"/>
              <a:t>To</a:t>
            </a:r>
            <a:r>
              <a:rPr lang="nl-NL" b="1" dirty="0"/>
              <a:t> </a:t>
            </a:r>
            <a:r>
              <a:rPr lang="nl-NL" b="1" dirty="0" err="1"/>
              <a:t>use</a:t>
            </a:r>
            <a:r>
              <a:rPr lang="nl-NL" b="1" dirty="0"/>
              <a:t> </a:t>
            </a:r>
            <a:r>
              <a:rPr lang="nl-NL" b="1" dirty="0" err="1"/>
              <a:t>the</a:t>
            </a:r>
            <a:r>
              <a:rPr lang="nl-NL" b="1" dirty="0"/>
              <a:t> </a:t>
            </a:r>
            <a:r>
              <a:rPr lang="nl-NL" b="1" dirty="0" err="1"/>
              <a:t>tuning</a:t>
            </a:r>
            <a:r>
              <a:rPr lang="nl-NL" b="1" dirty="0"/>
              <a:t> set as </a:t>
            </a:r>
            <a:r>
              <a:rPr lang="nl-NL" b="1" dirty="0" err="1"/>
              <a:t>validation</a:t>
            </a:r>
            <a:r>
              <a:rPr lang="nl-NL" b="1" dirty="0"/>
              <a:t> set</a:t>
            </a:r>
            <a:endParaRPr b="1" dirty="0"/>
          </a:p>
          <a:p>
            <a:pPr marL="0" lvl="0" indent="0" algn="l" rtl="0">
              <a:lnSpc>
                <a:spcPct val="90000"/>
              </a:lnSpc>
              <a:spcBef>
                <a:spcPts val="0"/>
              </a:spcBef>
              <a:spcAft>
                <a:spcPts val="0"/>
              </a:spcAft>
              <a:buNone/>
            </a:pPr>
            <a:endParaRPr lang="en-US" b="1" dirty="0"/>
          </a:p>
          <a:p>
            <a:pPr algn="l"/>
            <a:r>
              <a:rPr lang="en-US" b="1" i="0" dirty="0">
                <a:solidFill>
                  <a:srgbClr val="374151"/>
                </a:solidFill>
                <a:effectLst/>
                <a:latin typeface="Söhne"/>
              </a:rPr>
              <a:t>Use the calibration set to create the model, use the tuning set to tune the parameters of that model. Then, validate the trained model in the test set.</a:t>
            </a:r>
          </a:p>
          <a:p>
            <a:pPr algn="l"/>
            <a:endParaRPr lang="en-US" b="1" i="0" dirty="0">
              <a:solidFill>
                <a:srgbClr val="374151"/>
              </a:solidFill>
              <a:effectLst/>
              <a:latin typeface="Söhne"/>
            </a:endParaRPr>
          </a:p>
          <a:p>
            <a:pPr algn="l"/>
            <a:r>
              <a:rPr lang="en-US" b="1" i="0" dirty="0">
                <a:solidFill>
                  <a:srgbClr val="374151"/>
                </a:solidFill>
                <a:effectLst/>
                <a:latin typeface="Söhne"/>
              </a:rPr>
              <a:t>Another option is to calibrate and tune the model with the calibration set, using cross validation or splitting it again. Then perform and internal validation with samples from the same data set, and a external validation with new samples</a:t>
            </a:r>
            <a:r>
              <a:rPr lang="en-US" b="0" i="0" dirty="0">
                <a:solidFill>
                  <a:srgbClr val="374151"/>
                </a:solidFill>
                <a:effectLst/>
                <a:latin typeface="Söhne"/>
              </a:rPr>
              <a:t>. Moreover, you can also do external validation with the same dataset, in that case you split the data set in three. </a:t>
            </a:r>
          </a:p>
          <a:p>
            <a:pPr algn="l"/>
            <a:endParaRPr lang="en-US" b="0" i="0" dirty="0">
              <a:solidFill>
                <a:srgbClr val="374151"/>
              </a:solidFill>
              <a:effectLst/>
              <a:latin typeface="Söhne"/>
            </a:endParaRPr>
          </a:p>
          <a:p>
            <a:pPr algn="l"/>
            <a:r>
              <a:rPr lang="en-US" b="0" i="0" dirty="0">
                <a:solidFill>
                  <a:srgbClr val="374151"/>
                </a:solidFill>
                <a:effectLst/>
                <a:latin typeface="Söhne"/>
              </a:rPr>
              <a:t>The first stage in establishing a predictive model involves splitting the spectral collection into two sets: learning and test sets. The first will be used to fine-tune the predictive model, and the </a:t>
            </a:r>
            <a:r>
              <a:rPr lang="en-US" b="1" i="0" dirty="0">
                <a:solidFill>
                  <a:srgbClr val="374151"/>
                </a:solidFill>
                <a:effectLst/>
                <a:latin typeface="Söhne"/>
              </a:rPr>
              <a:t>test set will be used to estimate the quality of the predictive model.</a:t>
            </a:r>
          </a:p>
          <a:p>
            <a:pPr algn="l"/>
            <a:r>
              <a:rPr lang="en-US" b="0" i="0" dirty="0">
                <a:solidFill>
                  <a:srgbClr val="374151"/>
                </a:solidFill>
                <a:effectLst/>
                <a:latin typeface="Söhne"/>
              </a:rPr>
              <a:t>The term 'set' refers to spectra selected using an alternative spectroscopic method, and the term 'value' refers to the reference method.</a:t>
            </a:r>
          </a:p>
          <a:p>
            <a:pPr algn="l"/>
            <a:r>
              <a:rPr lang="en-US" b="1" i="0" dirty="0">
                <a:solidFill>
                  <a:srgbClr val="374151"/>
                </a:solidFill>
                <a:effectLst/>
                <a:latin typeface="Söhne"/>
              </a:rPr>
              <a:t>The division can be performed using different algorithms that we will see later on. </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Con </a:t>
            </a:r>
            <a:r>
              <a:rPr lang="en-US" b="1" dirty="0" err="1"/>
              <a:t>respecto</a:t>
            </a:r>
            <a:r>
              <a:rPr lang="en-US" b="1" dirty="0"/>
              <a:t> al </a:t>
            </a:r>
            <a:r>
              <a:rPr lang="en-US" b="1" dirty="0" err="1"/>
              <a:t>CovSel</a:t>
            </a:r>
            <a:r>
              <a:rPr lang="en-US" b="1" dirty="0"/>
              <a:t>, </a:t>
            </a:r>
            <a:r>
              <a:rPr lang="en-US" b="1" dirty="0" err="1"/>
              <a:t>yo</a:t>
            </a:r>
            <a:r>
              <a:rPr lang="en-US" b="1" dirty="0"/>
              <a:t> use </a:t>
            </a:r>
            <a:r>
              <a:rPr lang="en-US" b="1" dirty="0" err="1"/>
              <a:t>el</a:t>
            </a:r>
            <a:r>
              <a:rPr lang="en-US" b="1" dirty="0"/>
              <a:t> set de </a:t>
            </a:r>
            <a:r>
              <a:rPr lang="en-US" b="1" dirty="0" err="1"/>
              <a:t>validacion</a:t>
            </a:r>
            <a:r>
              <a:rPr lang="en-US" b="1" dirty="0"/>
              <a:t> para </a:t>
            </a:r>
            <a:r>
              <a:rPr lang="en-US" b="1" dirty="0" err="1"/>
              <a:t>tunear</a:t>
            </a:r>
            <a:r>
              <a:rPr lang="en-US" b="1" dirty="0"/>
              <a:t> </a:t>
            </a:r>
            <a:r>
              <a:rPr lang="en-US" b="1" dirty="0" err="1"/>
              <a:t>el</a:t>
            </a:r>
            <a:r>
              <a:rPr lang="en-US" b="1" dirty="0"/>
              <a:t> </a:t>
            </a:r>
            <a:r>
              <a:rPr lang="en-US" b="1" dirty="0" err="1"/>
              <a:t>numero</a:t>
            </a:r>
            <a:r>
              <a:rPr lang="en-US" b="1" dirty="0"/>
              <a:t> de variables. En ese </a:t>
            </a:r>
            <a:r>
              <a:rPr lang="en-US" b="1" dirty="0" err="1"/>
              <a:t>caso</a:t>
            </a:r>
            <a:r>
              <a:rPr lang="en-US" b="1" dirty="0"/>
              <a:t>, un nuevo </a:t>
            </a:r>
            <a:r>
              <a:rPr lang="en-US" b="1" dirty="0" err="1"/>
              <a:t>juego</a:t>
            </a:r>
            <a:r>
              <a:rPr lang="en-US" b="1" dirty="0"/>
              <a:t> de </a:t>
            </a:r>
            <a:r>
              <a:rPr lang="en-US" b="1" dirty="0" err="1"/>
              <a:t>datos</a:t>
            </a:r>
            <a:r>
              <a:rPr lang="en-US" b="1" dirty="0"/>
              <a:t> </a:t>
            </a:r>
            <a:r>
              <a:rPr lang="en-US" b="1" dirty="0" err="1"/>
              <a:t>seria</a:t>
            </a:r>
            <a:r>
              <a:rPr lang="en-US" b="1" dirty="0"/>
              <a:t> </a:t>
            </a:r>
            <a:r>
              <a:rPr lang="en-US" b="1" dirty="0" err="1"/>
              <a:t>necesario</a:t>
            </a:r>
            <a:endParaRPr lang="en-US" b="1" dirty="0"/>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Si </a:t>
            </a:r>
            <a:r>
              <a:rPr lang="en-US" b="1" dirty="0" err="1"/>
              <a:t>usamos</a:t>
            </a:r>
            <a:r>
              <a:rPr lang="en-US" b="1" dirty="0"/>
              <a:t> </a:t>
            </a:r>
            <a:r>
              <a:rPr lang="en-US" b="1" dirty="0" err="1"/>
              <a:t>el</a:t>
            </a:r>
            <a:r>
              <a:rPr lang="en-US" b="1" dirty="0"/>
              <a:t> set para </a:t>
            </a:r>
            <a:r>
              <a:rPr lang="en-US" b="1" dirty="0" err="1"/>
              <a:t>tunear</a:t>
            </a:r>
            <a:r>
              <a:rPr lang="en-US" b="1" dirty="0"/>
              <a:t> los </a:t>
            </a:r>
            <a:r>
              <a:rPr lang="en-US" b="1" dirty="0" err="1"/>
              <a:t>parametros</a:t>
            </a:r>
            <a:r>
              <a:rPr lang="en-US" b="1" dirty="0"/>
              <a:t>, </a:t>
            </a:r>
            <a:r>
              <a:rPr lang="en-US" b="1" dirty="0" err="1"/>
              <a:t>entonces</a:t>
            </a:r>
            <a:r>
              <a:rPr lang="en-US" b="1" dirty="0"/>
              <a:t> no lo </a:t>
            </a:r>
            <a:r>
              <a:rPr lang="en-US" b="1" dirty="0" err="1"/>
              <a:t>podemos</a:t>
            </a:r>
            <a:r>
              <a:rPr lang="en-US" b="1" dirty="0"/>
              <a:t> usar </a:t>
            </a:r>
            <a:r>
              <a:rPr lang="en-US" b="1" dirty="0" err="1"/>
              <a:t>como</a:t>
            </a:r>
            <a:r>
              <a:rPr lang="en-US" b="1" dirty="0"/>
              <a:t> </a:t>
            </a:r>
            <a:r>
              <a:rPr lang="en-US" b="1" dirty="0" err="1"/>
              <a:t>validacion</a:t>
            </a:r>
            <a:r>
              <a:rPr lang="en-US" b="1" dirty="0"/>
              <a:t>, y </a:t>
            </a:r>
            <a:r>
              <a:rPr lang="en-US" b="1" dirty="0" err="1"/>
              <a:t>necesitamos</a:t>
            </a:r>
            <a:r>
              <a:rPr lang="en-US" b="1" dirty="0"/>
              <a:t> un nuevo set de </a:t>
            </a:r>
            <a:r>
              <a:rPr lang="en-US" b="1" dirty="0" err="1"/>
              <a:t>datos</a:t>
            </a:r>
            <a:r>
              <a:rPr lang="en-US" b="1" dirty="0"/>
              <a:t> </a:t>
            </a:r>
            <a:r>
              <a:rPr lang="en-US" b="1" dirty="0" err="1"/>
              <a:t>independiente</a:t>
            </a:r>
            <a:r>
              <a:rPr lang="en-US" b="1" dirty="0"/>
              <a:t> para </a:t>
            </a:r>
            <a:r>
              <a:rPr lang="en-US" b="1" dirty="0" err="1"/>
              <a:t>validar</a:t>
            </a:r>
            <a:r>
              <a:rPr lang="en-US" b="1" dirty="0"/>
              <a:t> </a:t>
            </a:r>
            <a:r>
              <a:rPr lang="en-US" b="1" dirty="0" err="1"/>
              <a:t>el</a:t>
            </a:r>
            <a:r>
              <a:rPr lang="en-US" b="1" dirty="0"/>
              <a:t> </a:t>
            </a:r>
            <a:r>
              <a:rPr lang="en-US" b="1" dirty="0" err="1"/>
              <a:t>modelo</a:t>
            </a:r>
            <a:endParaRPr lang="en-US" b="1" dirty="0"/>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have used the validation set to tune the parameters, then it is not longer a validation set. </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cannot use it as a validation set as well, their performance as a validation set is compromised, because you have used it to tune the parameters</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have used this data set in order to tune the parameters, therefore you cannot use it as a validation set</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If you have used the validation set to tune the parameters, then it is no longer a validation set</a:t>
            </a:r>
          </a:p>
          <a:p>
            <a:pPr marL="0" lvl="0" indent="0" algn="l" rtl="0">
              <a:lnSpc>
                <a:spcPct val="90000"/>
              </a:lnSpc>
              <a:spcBef>
                <a:spcPts val="0"/>
              </a:spcBef>
              <a:spcAft>
                <a:spcPts val="0"/>
              </a:spcAft>
              <a:buNone/>
            </a:pPr>
            <a:r>
              <a:rPr lang="en-US" b="1" dirty="0"/>
              <a:t>This model is not properly validated. You need to validate this model in a correct manner</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need to validate the model with new, independent samples that have not been used to tune the parameters</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r>
              <a:rPr lang="en-US" b="1" dirty="0"/>
              <a:t>You need to validate the model with new, new totally independent samples, samples that were never seen by the model</a:t>
            </a:r>
          </a:p>
          <a:p>
            <a:pPr marL="0" lvl="0" indent="0" algn="l" rtl="0">
              <a:lnSpc>
                <a:spcPct val="90000"/>
              </a:lnSpc>
              <a:spcBef>
                <a:spcPts val="0"/>
              </a:spcBef>
              <a:spcAft>
                <a:spcPts val="0"/>
              </a:spcAft>
              <a:buNone/>
            </a:pPr>
            <a:endParaRPr lang="en-US" b="1" dirty="0"/>
          </a:p>
          <a:p>
            <a:pPr marL="0" lvl="0" indent="0" algn="l" rtl="0">
              <a:lnSpc>
                <a:spcPct val="90000"/>
              </a:lnSpc>
              <a:spcBef>
                <a:spcPts val="0"/>
              </a:spcBef>
              <a:spcAft>
                <a:spcPts val="0"/>
              </a:spcAft>
              <a:buNone/>
            </a:pPr>
            <a:endParaRPr b="1" dirty="0"/>
          </a:p>
        </p:txBody>
      </p:sp>
      <p:sp>
        <p:nvSpPr>
          <p:cNvPr id="784" name="Google Shape;784;p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CA" sz="1200" b="0" i="0" u="none" strike="noStrike" kern="1200" cap="none" spc="0" normalizeH="0" baseline="0" noProof="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ts val="0"/>
                </a:spcBef>
                <a:spcAft>
                  <a:spcPts val="0"/>
                </a:spcAft>
                <a:buClrTx/>
                <a:buSzTx/>
                <a:buFontTx/>
                <a:buNone/>
                <a:tabLst/>
                <a:defRPr/>
              </a:pPr>
              <a:t>9</a:t>
            </a:fld>
            <a:endParaRPr kumimoji="0"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98035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Noise, collinearity and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Sometimes we have variables that describe perfectly well the calibration set, but then cannot be generalized to the validation set…that is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More representative observations improve the model, but a higher number of variables not necessarily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More number of samples always improve the model, make it more robust</a:t>
            </a:r>
          </a:p>
          <a:p>
            <a:pPr marL="0" lvl="0" indent="0" algn="l" rtl="0">
              <a:spcBef>
                <a:spcPts val="0"/>
              </a:spcBef>
              <a:spcAft>
                <a:spcPts val="0"/>
              </a:spcAft>
              <a:buNone/>
            </a:pPr>
            <a:endParaRPr dirty="0"/>
          </a:p>
        </p:txBody>
      </p:sp>
      <p:sp>
        <p:nvSpPr>
          <p:cNvPr id="429" name="Google Shape;4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484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8:notes"/>
          <p:cNvSpPr>
            <a:spLocks noGrp="1" noRot="1" noChangeAspect="1"/>
          </p:cNvSpPr>
          <p:nvPr>
            <p:ph type="sldImg" idx="2"/>
          </p:nvPr>
        </p:nvSpPr>
        <p:spPr>
          <a:xfrm>
            <a:off x="107950" y="739775"/>
            <a:ext cx="6581775"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just" rtl="0">
              <a:lnSpc>
                <a:spcPct val="80000"/>
              </a:lnSpc>
              <a:spcBef>
                <a:spcPts val="0"/>
              </a:spcBef>
              <a:spcAft>
                <a:spcPts val="0"/>
              </a:spcAft>
              <a:buClr>
                <a:schemeClr val="dk1"/>
              </a:buClr>
              <a:buSzPts val="1110"/>
              <a:buFont typeface="Calibri"/>
              <a:buAutoNum type="arabicParenR"/>
            </a:pPr>
            <a:r>
              <a:rPr lang="en-US" b="1" dirty="0"/>
              <a:t>An ACP (Principal Component Analysis) serves, first and foremost, to explore or describe a high-dimensional multivariate dataset, meaning a dataset with a large number of variables (dimensionality reduction). Visualizing the results in a reduced space, such as a plane, allows for summarizing the information contained in a dataset.</a:t>
            </a:r>
          </a:p>
          <a:p>
            <a:pPr marL="228600" lvl="0" indent="-228600" algn="just" rtl="0">
              <a:lnSpc>
                <a:spcPct val="80000"/>
              </a:lnSpc>
              <a:spcBef>
                <a:spcPts val="0"/>
              </a:spcBef>
              <a:spcAft>
                <a:spcPts val="0"/>
              </a:spcAft>
              <a:buClr>
                <a:schemeClr val="dk1"/>
              </a:buClr>
              <a:buSzPts val="1110"/>
              <a:buFont typeface="Calibri"/>
              <a:buAutoNum type="arabicParenR"/>
            </a:pPr>
            <a:endParaRPr lang="en-US" b="1"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It also serves to clean and prepare the dataset before applying any other treatments. </a:t>
            </a:r>
            <a:r>
              <a:rPr lang="en-US" b="1" dirty="0"/>
              <a:t>The identification of outliers is performed in a multivariate manner. PCA is an essential preliminary step for any multivariate data analysis</a:t>
            </a:r>
            <a:r>
              <a:rPr lang="en-US" dirty="0"/>
              <a:t>. </a:t>
            </a:r>
            <a:r>
              <a:rPr lang="en-US" b="1" dirty="0"/>
              <a:t>It helps extract information from a dataset by separating both random and systematic noise.</a:t>
            </a:r>
          </a:p>
          <a:p>
            <a:pPr marL="228600" lvl="0" indent="-228600" algn="just" rtl="0">
              <a:lnSpc>
                <a:spcPct val="80000"/>
              </a:lnSpc>
              <a:spcBef>
                <a:spcPts val="0"/>
              </a:spcBef>
              <a:spcAft>
                <a:spcPts val="0"/>
              </a:spcAft>
              <a:buClr>
                <a:schemeClr val="dk1"/>
              </a:buClr>
              <a:buSzPts val="1110"/>
              <a:buFont typeface="Calibri"/>
              <a:buAutoNum type="arabicParenR"/>
            </a:pPr>
            <a:endParaRPr lang="en-US"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PCA is also a tool for identifying groups of similar individuals within a dataset. The representation of proximity between individuals shows those individuals who behave similarly concerning the measured variables.</a:t>
            </a:r>
          </a:p>
          <a:p>
            <a:pPr marL="228600" lvl="0" indent="-228600" algn="just" rtl="0">
              <a:lnSpc>
                <a:spcPct val="80000"/>
              </a:lnSpc>
              <a:spcBef>
                <a:spcPts val="0"/>
              </a:spcBef>
              <a:spcAft>
                <a:spcPts val="0"/>
              </a:spcAft>
              <a:buClr>
                <a:schemeClr val="dk1"/>
              </a:buClr>
              <a:buSzPts val="1110"/>
              <a:buFont typeface="Calibri"/>
              <a:buAutoNum type="arabicParenR"/>
            </a:pPr>
            <a:endParaRPr lang="en-US"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Just as the proximity between individuals is highlighted, the duality of individuals and variables in PCA allows for quantifying the correlations between the measured variables in a dataset.</a:t>
            </a:r>
          </a:p>
          <a:p>
            <a:pPr marL="228600" lvl="0" indent="-228600" algn="just" rtl="0">
              <a:lnSpc>
                <a:spcPct val="80000"/>
              </a:lnSpc>
              <a:spcBef>
                <a:spcPts val="0"/>
              </a:spcBef>
              <a:spcAft>
                <a:spcPts val="0"/>
              </a:spcAft>
              <a:buClr>
                <a:schemeClr val="dk1"/>
              </a:buClr>
              <a:buSzPts val="1110"/>
              <a:buFont typeface="Calibri"/>
              <a:buAutoNum type="arabicParenR"/>
            </a:pPr>
            <a:endParaRPr lang="en-US"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In some cases, PCA serves as a preliminary step before further chemometric analysis. For instance, PCA can be conducted before unsupervised classification to reduce the initial dimensionality of the dataset. </a:t>
            </a:r>
            <a:r>
              <a:rPr lang="en-US" b="1" dirty="0"/>
              <a:t>Some discrimination methods, such as SIMCA (Soft Independent Modeling of Class Analogies), use PCA for modeling each class.</a:t>
            </a:r>
          </a:p>
          <a:p>
            <a:pPr marL="228600" lvl="0" indent="-228600" algn="just" rtl="0">
              <a:lnSpc>
                <a:spcPct val="80000"/>
              </a:lnSpc>
              <a:spcBef>
                <a:spcPts val="0"/>
              </a:spcBef>
              <a:spcAft>
                <a:spcPts val="0"/>
              </a:spcAft>
              <a:buClr>
                <a:schemeClr val="dk1"/>
              </a:buClr>
              <a:buSzPts val="1110"/>
              <a:buFont typeface="Calibri"/>
              <a:buAutoNum type="arabicParenR"/>
            </a:pPr>
            <a:endParaRPr lang="en-US" dirty="0"/>
          </a:p>
          <a:p>
            <a:pPr marL="228600" lvl="0" indent="-228600" algn="just" rtl="0">
              <a:lnSpc>
                <a:spcPct val="80000"/>
              </a:lnSpc>
              <a:spcBef>
                <a:spcPts val="0"/>
              </a:spcBef>
              <a:spcAft>
                <a:spcPts val="0"/>
              </a:spcAft>
              <a:buClr>
                <a:schemeClr val="dk1"/>
              </a:buClr>
              <a:buSzPts val="1110"/>
              <a:buFont typeface="Calibri"/>
              <a:buAutoNum type="arabicParenR"/>
            </a:pPr>
            <a:r>
              <a:rPr lang="en-US" dirty="0"/>
              <a:t>Finally, in certain process monitoring applications, </a:t>
            </a:r>
            <a:r>
              <a:rPr lang="en-US" b="1" dirty="0"/>
              <a:t>the time evolution of scores derived from PCA is used to detect deviations or abnormal events occurring during the process.</a:t>
            </a:r>
          </a:p>
          <a:p>
            <a:pPr marL="228600" lvl="0" indent="-228600" algn="just" rtl="0">
              <a:lnSpc>
                <a:spcPct val="80000"/>
              </a:lnSpc>
              <a:spcBef>
                <a:spcPts val="0"/>
              </a:spcBef>
              <a:spcAft>
                <a:spcPts val="0"/>
              </a:spcAft>
              <a:buClr>
                <a:schemeClr val="dk1"/>
              </a:buClr>
              <a:buSzPts val="1110"/>
              <a:buFont typeface="Calibri"/>
              <a:buAutoNum type="arabicParenR"/>
            </a:pPr>
            <a:endParaRPr lang="en-US" b="1" dirty="0"/>
          </a:p>
          <a:p>
            <a:pPr marL="228600" lvl="0" indent="-228600" algn="just" rtl="0">
              <a:lnSpc>
                <a:spcPct val="80000"/>
              </a:lnSpc>
              <a:spcBef>
                <a:spcPts val="0"/>
              </a:spcBef>
              <a:spcAft>
                <a:spcPts val="0"/>
              </a:spcAft>
              <a:buClr>
                <a:schemeClr val="dk1"/>
              </a:buClr>
              <a:buSzPts val="1110"/>
              <a:buFont typeface="Calibri"/>
              <a:buAutoNum type="arabicParenR"/>
            </a:pPr>
            <a:endParaRPr lang="en-US" b="1" dirty="0"/>
          </a:p>
          <a:p>
            <a:pPr marL="228600" lvl="0" indent="-228600" algn="just" rtl="0">
              <a:lnSpc>
                <a:spcPct val="80000"/>
              </a:lnSpc>
              <a:spcBef>
                <a:spcPts val="0"/>
              </a:spcBef>
              <a:spcAft>
                <a:spcPts val="0"/>
              </a:spcAft>
              <a:buClr>
                <a:schemeClr val="dk1"/>
              </a:buClr>
              <a:buSzPts val="1110"/>
              <a:buFont typeface="Calibri"/>
              <a:buAutoNum type="arabicParenR"/>
            </a:pPr>
            <a:endParaRPr lang="en-US" b="1" dirty="0"/>
          </a:p>
          <a:p>
            <a:pPr marL="228600" lvl="0" indent="-228600" algn="just" rtl="0">
              <a:lnSpc>
                <a:spcPct val="80000"/>
              </a:lnSpc>
              <a:spcBef>
                <a:spcPts val="0"/>
              </a:spcBef>
              <a:spcAft>
                <a:spcPts val="0"/>
              </a:spcAft>
              <a:buClr>
                <a:schemeClr val="dk1"/>
              </a:buClr>
              <a:buSzPts val="1110"/>
              <a:buFont typeface="Calibri"/>
              <a:buAutoNum type="arabicParenR"/>
            </a:pPr>
            <a:r>
              <a:rPr lang="en-US" b="1" dirty="0"/>
              <a:t>1) Visualizing the results in a reduced space, allows to summarize information contained in the dataset</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2) Detection of outliers is performed in a multivariate manner</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3) Dimensionality reduction, some algorithms cannot operate with more variables than samples</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4) Some analysis are easily done using Principal Components instead of variables</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 5) PCA scores can be useful for process monitoring, as they show abnormal deviations</a:t>
            </a:r>
          </a:p>
          <a:p>
            <a:pPr marL="228600" lvl="0" indent="-228600" algn="just" rtl="0">
              <a:lnSpc>
                <a:spcPct val="80000"/>
              </a:lnSpc>
              <a:spcBef>
                <a:spcPts val="0"/>
              </a:spcBef>
              <a:spcAft>
                <a:spcPts val="0"/>
              </a:spcAft>
              <a:buClr>
                <a:schemeClr val="dk1"/>
              </a:buClr>
              <a:buSzPts val="1110"/>
              <a:buFont typeface="Calibri"/>
              <a:buAutoNum type="arabicParenR"/>
            </a:pPr>
            <a:r>
              <a:rPr lang="en-US" b="1" dirty="0"/>
              <a:t>  6) Clusters can be useful for further classification, when we do not know the labelling, it can give insight into relationships among individuals.</a:t>
            </a:r>
            <a:endParaRPr b="1" dirty="0"/>
          </a:p>
        </p:txBody>
      </p:sp>
      <p:sp>
        <p:nvSpPr>
          <p:cNvPr id="466" name="Google Shape;46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nl-NL"/>
              <a:t>Klik om de stijl te bewerken</a:t>
            </a:r>
            <a:endParaRPr lang="en-GB"/>
          </a:p>
        </p:txBody>
      </p:sp>
      <p:sp>
        <p:nvSpPr>
          <p:cNvPr id="14"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5"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6" name="Tijdelijke aanduiding voor afbeelding 24"/>
          <p:cNvSpPr>
            <a:spLocks noGrp="1" noChangeAspect="1"/>
          </p:cNvSpPr>
          <p:nvPr>
            <p:ph type="pic" sz="quarter" idx="16"/>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7"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18"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9"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423983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4"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
        <p:nvSpPr>
          <p:cNvPr id="6" name="Titel 5"/>
          <p:cNvSpPr>
            <a:spLocks noGrp="1"/>
          </p:cNvSpPr>
          <p:nvPr>
            <p:ph type="title"/>
          </p:nvPr>
        </p:nvSpPr>
        <p:spPr>
          <a:xfrm>
            <a:off x="561600" y="169210"/>
            <a:ext cx="3816000" cy="972000"/>
          </a:xfrm>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8" name="Tijdelijke aanduiding voor afbeelding 24"/>
          <p:cNvSpPr>
            <a:spLocks noGrp="1" noChangeAspect="1"/>
          </p:cNvSpPr>
          <p:nvPr>
            <p:ph type="pic" sz="quarter" idx="16"/>
          </p:nvPr>
        </p:nvSpPr>
        <p:spPr>
          <a:xfrm>
            <a:off x="4607588" y="170100"/>
            <a:ext cx="4284000" cy="4284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410723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2556000" cy="1980000"/>
          </a:xfrm>
          <a:prstGeom prst="rect">
            <a:avLst/>
          </a:prstGeom>
          <a:solidFill>
            <a:schemeClr val="accent3"/>
          </a:solidFill>
        </p:spPr>
        <p:txBody>
          <a:bodyPr anchor="ctr"/>
          <a:lstStyle>
            <a:lvl1pPr marL="0" indent="0" algn="ctr">
              <a:buNone/>
              <a:defRPr sz="800"/>
            </a:lvl1pPr>
          </a:lstStyle>
          <a:p>
            <a:pPr lvl="0"/>
            <a:r>
              <a:rPr lang="nl-NL" noProof="0" dirty="0"/>
              <a:t>Klik op het pictogram als u een afbeelding wilt toevoegen</a:t>
            </a:r>
          </a:p>
        </p:txBody>
      </p:sp>
      <p:sp>
        <p:nvSpPr>
          <p:cNvPr id="4" name="Tijdelijke aanduiding voor afbeelding 24"/>
          <p:cNvSpPr>
            <a:spLocks noGrp="1" noChangeAspect="1"/>
          </p:cNvSpPr>
          <p:nvPr>
            <p:ph type="pic" sz="quarter" idx="17"/>
          </p:nvPr>
        </p:nvSpPr>
        <p:spPr>
          <a:xfrm>
            <a:off x="3478944" y="1473201"/>
            <a:ext cx="2556000" cy="1980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afbeelding 24"/>
          <p:cNvSpPr>
            <a:spLocks noGrp="1" noChangeAspect="1"/>
          </p:cNvSpPr>
          <p:nvPr>
            <p:ph type="pic" sz="quarter" idx="18"/>
          </p:nvPr>
        </p:nvSpPr>
        <p:spPr>
          <a:xfrm>
            <a:off x="6337175" y="1473201"/>
            <a:ext cx="2556000" cy="1980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13" name="Tijdelijke aanduiding voor dianummer 12"/>
          <p:cNvSpPr>
            <a:spLocks noGrp="1"/>
          </p:cNvSpPr>
          <p:nvPr>
            <p:ph type="sldNum" sz="quarter" idx="25"/>
          </p:nvPr>
        </p:nvSpPr>
        <p:spPr/>
        <p:txBody>
          <a:bodyPr/>
          <a:lstStyle/>
          <a:p>
            <a:pPr algn="r"/>
            <a:fld id="{F25965E0-7062-474C-8671-DB3A3CE669B0}" type="slidenum">
              <a:rPr lang="nl-NL" smtClean="0"/>
              <a:pPr algn="r"/>
              <a:t>‹#›</a:t>
            </a:fld>
            <a:endParaRPr lang="nl-NL"/>
          </a:p>
        </p:txBody>
      </p:sp>
      <p:sp>
        <p:nvSpPr>
          <p:cNvPr id="14" name="Titel 13"/>
          <p:cNvSpPr>
            <a:spLocks noGrp="1"/>
          </p:cNvSpPr>
          <p:nvPr>
            <p:ph type="title"/>
          </p:nvPr>
        </p:nvSpPr>
        <p:spPr/>
        <p:txBody>
          <a:bodyPr/>
          <a:lstStyle/>
          <a:p>
            <a:r>
              <a:rPr lang="nl-NL"/>
              <a:t>Klik om de stijl te bewerken</a:t>
            </a:r>
            <a:endParaRPr lang="en-GB"/>
          </a:p>
        </p:txBody>
      </p:sp>
      <p:sp>
        <p:nvSpPr>
          <p:cNvPr id="15" name="Tijdelijke aanduiding voor tekst 21"/>
          <p:cNvSpPr>
            <a:spLocks noGrp="1"/>
          </p:cNvSpPr>
          <p:nvPr>
            <p:ph type="body" sz="quarter" idx="20"/>
          </p:nvPr>
        </p:nvSpPr>
        <p:spPr>
          <a:xfrm>
            <a:off x="505856" y="3507017"/>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7" name="Tijdelijke aanduiding voor tekst 21"/>
          <p:cNvSpPr>
            <a:spLocks noGrp="1"/>
          </p:cNvSpPr>
          <p:nvPr>
            <p:ph type="body" sz="quarter" idx="26"/>
          </p:nvPr>
        </p:nvSpPr>
        <p:spPr>
          <a:xfrm>
            <a:off x="6215589"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18" name="Tijdelijke aanduiding voor tekst 21"/>
          <p:cNvSpPr>
            <a:spLocks noGrp="1"/>
          </p:cNvSpPr>
          <p:nvPr>
            <p:ph type="body" sz="quarter" idx="27"/>
          </p:nvPr>
        </p:nvSpPr>
        <p:spPr>
          <a:xfrm>
            <a:off x="3364454" y="3507854"/>
            <a:ext cx="2673132" cy="955446"/>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2791031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620713" y="1473201"/>
            <a:ext cx="4059604" cy="2987862"/>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afbeelding 24"/>
          <p:cNvSpPr>
            <a:spLocks noGrp="1" noChangeAspect="1"/>
          </p:cNvSpPr>
          <p:nvPr>
            <p:ph type="pic" sz="quarter" idx="17"/>
          </p:nvPr>
        </p:nvSpPr>
        <p:spPr>
          <a:xfrm>
            <a:off x="4826161" y="1474463"/>
            <a:ext cx="4060800" cy="2988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6" name="Titel 5"/>
          <p:cNvSpPr>
            <a:spLocks noGrp="1"/>
          </p:cNvSpPr>
          <p:nvPr>
            <p:ph type="title"/>
          </p:nvPr>
        </p:nvSpPr>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32627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7"/>
          </p:nvPr>
        </p:nvSpPr>
        <p:spPr/>
        <p:txBody>
          <a:bodyPr/>
          <a:lstStyle/>
          <a:p>
            <a:pPr algn="r"/>
            <a:fld id="{F25965E0-7062-474C-8671-DB3A3CE669B0}" type="slidenum">
              <a:rPr lang="nl-NL" smtClean="0"/>
              <a:pPr algn="r"/>
              <a:t>‹#›</a:t>
            </a:fld>
            <a:endParaRPr lang="nl-NL"/>
          </a:p>
        </p:txBody>
      </p:sp>
      <p:sp>
        <p:nvSpPr>
          <p:cNvPr id="7" name="Tijdelijke aanduiding voor afbeelding 24"/>
          <p:cNvSpPr>
            <a:spLocks noGrp="1" noChangeAspect="1"/>
          </p:cNvSpPr>
          <p:nvPr>
            <p:ph type="pic" sz="quarter" idx="16"/>
          </p:nvPr>
        </p:nvSpPr>
        <p:spPr>
          <a:xfrm>
            <a:off x="618745" y="1107712"/>
            <a:ext cx="8274430" cy="33480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217801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6" name="Tijdelijke aanduiding voor afbeelding 24"/>
          <p:cNvSpPr>
            <a:spLocks noGrp="1" noChangeAspect="1"/>
          </p:cNvSpPr>
          <p:nvPr>
            <p:ph type="pic" sz="quarter" idx="16"/>
          </p:nvPr>
        </p:nvSpPr>
        <p:spPr>
          <a:xfrm>
            <a:off x="615950" y="166688"/>
            <a:ext cx="4032000" cy="42903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7" name="Tijdelijke aanduiding voor afbeelding 24"/>
          <p:cNvSpPr>
            <a:spLocks noGrp="1" noChangeAspect="1"/>
          </p:cNvSpPr>
          <p:nvPr>
            <p:ph type="pic" sz="quarter" idx="17"/>
          </p:nvPr>
        </p:nvSpPr>
        <p:spPr>
          <a:xfrm>
            <a:off x="4859588" y="166688"/>
            <a:ext cx="4032000" cy="4289669"/>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27044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1" y="0"/>
            <a:ext cx="9143999" cy="5143500"/>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5" name="Tijdelijke aanduiding voor dianummer 4"/>
          <p:cNvSpPr>
            <a:spLocks noGrp="1"/>
          </p:cNvSpPr>
          <p:nvPr>
            <p:ph type="sldNum" sz="quarter" idx="17"/>
          </p:nvPr>
        </p:nvSpPr>
        <p:spPr/>
        <p:txBody>
          <a:bodyPr/>
          <a:lstStyle>
            <a:lvl1pPr>
              <a:defRPr>
                <a:solidFill>
                  <a:schemeClr val="bg1"/>
                </a:solidFill>
              </a:defRPr>
            </a:lvl1pPr>
          </a:lstStyle>
          <a:p>
            <a:pPr algn="r"/>
            <a:fld id="{F25965E0-7062-474C-8671-DB3A3CE669B0}" type="slidenum">
              <a:rPr lang="nl-NL" smtClean="0"/>
              <a:pPr algn="r"/>
              <a:t>‹#›</a:t>
            </a:fld>
            <a:endParaRPr lang="nl-NL"/>
          </a:p>
        </p:txBody>
      </p:sp>
      <p:sp>
        <p:nvSpPr>
          <p:cNvPr id="6" name="Titel 1"/>
          <p:cNvSpPr>
            <a:spLocks noGrp="1"/>
          </p:cNvSpPr>
          <p:nvPr>
            <p:ph type="title"/>
          </p:nvPr>
        </p:nvSpPr>
        <p:spPr bwMode="white">
          <a:xfrm>
            <a:off x="561600" y="172641"/>
            <a:ext cx="8330400" cy="612000"/>
          </a:xfrm>
          <a:noFill/>
          <a:ln w="0">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nl-NL" dirty="0"/>
              <a:t>Klik om de stijl te bewerken</a:t>
            </a:r>
          </a:p>
        </p:txBody>
      </p:sp>
    </p:spTree>
    <p:extLst>
      <p:ext uri="{BB962C8B-B14F-4D97-AF65-F5344CB8AC3E}">
        <p14:creationId xmlns:p14="http://schemas.microsoft.com/office/powerpoint/2010/main" val="926628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0"/>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01582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3" name="Tijdelijke aanduiding voor grafiek 5"/>
          <p:cNvSpPr>
            <a:spLocks noGrp="1"/>
          </p:cNvSpPr>
          <p:nvPr>
            <p:ph type="chart" sz="quarter" idx="17"/>
          </p:nvPr>
        </p:nvSpPr>
        <p:spPr>
          <a:xfrm>
            <a:off x="498238" y="1365481"/>
            <a:ext cx="8394937" cy="3092400"/>
          </a:xfrm>
          <a:noFill/>
        </p:spPr>
        <p:txBody>
          <a:bodyPr/>
          <a:lstStyle>
            <a:lvl1pPr>
              <a:defRPr>
                <a:solidFill>
                  <a:schemeClr val="bg2"/>
                </a:solidFill>
              </a:defRPr>
            </a:lvl1pPr>
          </a:lstStyle>
          <a:p>
            <a:endParaRPr lang="nl-NL" dirty="0"/>
          </a:p>
        </p:txBody>
      </p:sp>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8"/>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4161377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Tijdelijke aanduiding voor tabel 4"/>
          <p:cNvSpPr>
            <a:spLocks noGrp="1"/>
          </p:cNvSpPr>
          <p:nvPr>
            <p:ph type="tbl" sz="quarter" idx="10"/>
          </p:nvPr>
        </p:nvSpPr>
        <p:spPr>
          <a:xfrm>
            <a:off x="620713" y="1473200"/>
            <a:ext cx="8272462" cy="2989264"/>
          </a:xfrm>
        </p:spPr>
        <p:txBody>
          <a:bodyPr/>
          <a:lstStyle>
            <a:lvl1pPr>
              <a:defRPr>
                <a:solidFill>
                  <a:schemeClr val="bg2"/>
                </a:solidFill>
              </a:defRPr>
            </a:lvl1pPr>
          </a:lstStyle>
          <a:p>
            <a:endParaRPr lang="nl-NL" dirty="0"/>
          </a:p>
        </p:txBody>
      </p:sp>
      <p:sp>
        <p:nvSpPr>
          <p:cNvPr id="4" name="Titel 3"/>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1"/>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1369337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7"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4" name="Titel 3"/>
          <p:cNvSpPr>
            <a:spLocks noGrp="1"/>
          </p:cNvSpPr>
          <p:nvPr>
            <p:ph type="title"/>
          </p:nvPr>
        </p:nvSpPr>
        <p:spPr>
          <a:xfrm>
            <a:off x="561600" y="169210"/>
            <a:ext cx="3816000" cy="972000"/>
          </a:xfrm>
        </p:spPr>
        <p:txBody>
          <a:bodyPr/>
          <a:lstStyle/>
          <a:p>
            <a:r>
              <a:rPr lang="nl-NL"/>
              <a:t>Klik om de stijl te bewerken</a:t>
            </a:r>
            <a:endParaRPr lang="en-GB"/>
          </a:p>
        </p:txBody>
      </p:sp>
      <p:sp>
        <p:nvSpPr>
          <p:cNvPr id="5" name="Tijdelijke aanduiding voor dianummer 4"/>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6" name="Tijdelijke aanduiding voor afbeelding 24"/>
          <p:cNvSpPr>
            <a:spLocks noGrp="1"/>
          </p:cNvSpPr>
          <p:nvPr>
            <p:ph type="pic" sz="quarter" idx="19"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9"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0"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1"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2"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Tree>
    <p:extLst>
      <p:ext uri="{BB962C8B-B14F-4D97-AF65-F5344CB8AC3E}">
        <p14:creationId xmlns:p14="http://schemas.microsoft.com/office/powerpoint/2010/main" val="320345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3" name="Tijdelijke aanduiding voor tekst 6"/>
          <p:cNvSpPr>
            <a:spLocks noGrp="1"/>
          </p:cNvSpPr>
          <p:nvPr>
            <p:ph type="body" sz="quarter" idx="10"/>
          </p:nvPr>
        </p:nvSpPr>
        <p:spPr>
          <a:xfrm>
            <a:off x="493200" y="1368000"/>
            <a:ext cx="83988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p>
          <a:p>
            <a:pPr lvl="3"/>
            <a:r>
              <a:rPr lang="en-GB"/>
              <a:t>Vierde niveau</a:t>
            </a:r>
          </a:p>
          <a:p>
            <a:pPr lvl="4"/>
            <a:r>
              <a:rPr lang="en-GB"/>
              <a:t>Vijfde niveau</a:t>
            </a:r>
            <a:endParaRPr lang="en-GB" dirty="0"/>
          </a:p>
        </p:txBody>
      </p:sp>
      <p:sp>
        <p:nvSpPr>
          <p:cNvPr id="5" name="Titel 4"/>
          <p:cNvSpPr>
            <a:spLocks noGrp="1"/>
          </p:cNvSpPr>
          <p:nvPr>
            <p:ph type="title"/>
          </p:nvPr>
        </p:nvSpPr>
        <p:spPr/>
        <p:txBody>
          <a:bodyPr/>
          <a:lstStyle/>
          <a:p>
            <a:r>
              <a:rPr lang="nl-NL"/>
              <a:t>Klik om de stijl te bewerken</a:t>
            </a:r>
            <a:endParaRPr lang="en-GB"/>
          </a:p>
        </p:txBody>
      </p:sp>
      <p:sp>
        <p:nvSpPr>
          <p:cNvPr id="6" name="Tijdelijke aanduiding voor dianummer 5"/>
          <p:cNvSpPr>
            <a:spLocks noGrp="1"/>
          </p:cNvSpPr>
          <p:nvPr>
            <p:ph type="sldNum" sz="quarter" idx="11"/>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2403301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3" name="Titel 2"/>
          <p:cNvSpPr>
            <a:spLocks noGrp="1"/>
          </p:cNvSpPr>
          <p:nvPr>
            <p:ph type="title"/>
          </p:nvPr>
        </p:nvSpPr>
        <p:spPr>
          <a:xfrm>
            <a:off x="561600" y="169210"/>
            <a:ext cx="3816000" cy="972000"/>
          </a:xfrm>
        </p:spPr>
        <p:txBody>
          <a:bodyPr/>
          <a:lstStyle/>
          <a:p>
            <a:r>
              <a:rPr lang="nl-NL"/>
              <a:t>Klik om de stijl te bewerken</a:t>
            </a:r>
            <a:endParaRPr lang="en-GB"/>
          </a:p>
        </p:txBody>
      </p:sp>
      <p:sp>
        <p:nvSpPr>
          <p:cNvPr id="4" name="Tijdelijke aanduiding voor dianummer 3"/>
          <p:cNvSpPr>
            <a:spLocks noGrp="1"/>
          </p:cNvSpPr>
          <p:nvPr>
            <p:ph type="sldNum" sz="quarter" idx="27"/>
          </p:nvPr>
        </p:nvSpPr>
        <p:spPr/>
        <p:txBody>
          <a:bodyPr/>
          <a:lstStyle/>
          <a:p>
            <a:pPr algn="r"/>
            <a:fld id="{F25965E0-7062-474C-8671-DB3A3CE669B0}" type="slidenum">
              <a:rPr lang="nl-NL" smtClean="0"/>
              <a:pPr algn="r"/>
              <a:t>‹#›</a:t>
            </a:fld>
            <a:endParaRPr lang="nl-NL"/>
          </a:p>
        </p:txBody>
      </p:sp>
      <p:sp>
        <p:nvSpPr>
          <p:cNvPr id="10" name="Tijdelijke aanduiding voor afbeelding 24"/>
          <p:cNvSpPr>
            <a:spLocks noGrp="1" noChangeAspect="1"/>
          </p:cNvSpPr>
          <p:nvPr>
            <p:ph type="pic" sz="quarter" idx="16"/>
          </p:nvPr>
        </p:nvSpPr>
        <p:spPr>
          <a:xfrm>
            <a:off x="4598375" y="168357"/>
            <a:ext cx="4294800" cy="4294105"/>
          </a:xfrm>
          <a:prstGeom prst="ellipse">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
        <p:nvSpPr>
          <p:cNvPr id="11" name="Tijdelijke aanduiding voor tekst 4"/>
          <p:cNvSpPr>
            <a:spLocks noGrp="1"/>
          </p:cNvSpPr>
          <p:nvPr>
            <p:ph type="body" sz="quarter" idx="17"/>
          </p:nvPr>
        </p:nvSpPr>
        <p:spPr>
          <a:xfrm>
            <a:off x="504000" y="1368000"/>
            <a:ext cx="3874036" cy="3091979"/>
          </a:xfrm>
        </p:spPr>
        <p:txBody>
          <a:bodyPr lIns="90000"/>
          <a:lstStyle>
            <a:lvl1pPr marL="0" indent="0">
              <a:buNone/>
              <a:defRPr>
                <a:solidFill>
                  <a:schemeClr val="tx1"/>
                </a:solidFill>
              </a:defRPr>
            </a:lvl1pPr>
          </a:lstStyle>
          <a:p>
            <a:pPr lvl="0"/>
            <a:r>
              <a:rPr lang="en-GB"/>
              <a:t>Klik om de modelstijlen te bewerken</a:t>
            </a:r>
            <a:endParaRPr lang="en-GB" dirty="0"/>
          </a:p>
        </p:txBody>
      </p:sp>
    </p:spTree>
    <p:extLst>
      <p:ext uri="{BB962C8B-B14F-4D97-AF65-F5344CB8AC3E}">
        <p14:creationId xmlns:p14="http://schemas.microsoft.com/office/powerpoint/2010/main" val="3911264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561600" y="169210"/>
            <a:ext cx="8330400" cy="987200"/>
          </a:xfrm>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pPr>
              <a:defRPr/>
            </a:pPr>
            <a:fld id="{88281808-A151-408E-8667-49350E574A8A}" type="datetimeFigureOut">
              <a:rPr lang="es-ES_tradnl" smtClean="0"/>
              <a:pPr>
                <a:defRPr/>
              </a:pPr>
              <a:t>26/10/2023</a:t>
            </a:fld>
            <a:endParaRPr lang="es-ES_tradnl"/>
          </a:p>
        </p:txBody>
      </p:sp>
      <p:sp>
        <p:nvSpPr>
          <p:cNvPr id="5" name="Marcador de pie de página 4"/>
          <p:cNvSpPr>
            <a:spLocks noGrp="1"/>
          </p:cNvSpPr>
          <p:nvPr>
            <p:ph type="ftr" sz="quarter" idx="11"/>
          </p:nvPr>
        </p:nvSpPr>
        <p:spPr/>
        <p:txBody>
          <a:bodyPr/>
          <a:lstStyle/>
          <a:p>
            <a:pPr>
              <a:defRPr/>
            </a:pPr>
            <a:endParaRPr lang="es-ES_tradnl"/>
          </a:p>
        </p:txBody>
      </p:sp>
      <p:sp>
        <p:nvSpPr>
          <p:cNvPr id="6" name="Marcador de número de diapositiva 5"/>
          <p:cNvSpPr>
            <a:spLocks noGrp="1"/>
          </p:cNvSpPr>
          <p:nvPr>
            <p:ph type="sldNum" sz="quarter" idx="12"/>
          </p:nvPr>
        </p:nvSpPr>
        <p:spPr/>
        <p:txBody>
          <a:bodyPr/>
          <a:lstStyle/>
          <a:p>
            <a:fld id="{1BAE00D1-BDB5-483E-8B48-ADC8E85E650C}" type="slidenum">
              <a:rPr lang="es-ES_tradnl" altLang="es-ES" smtClean="0"/>
              <a:pPr/>
              <a:t>‹#›</a:t>
            </a:fld>
            <a:endParaRPr lang="es-ES_tradnl" altLang="es-ES"/>
          </a:p>
        </p:txBody>
      </p:sp>
    </p:spTree>
    <p:extLst>
      <p:ext uri="{BB962C8B-B14F-4D97-AF65-F5344CB8AC3E}">
        <p14:creationId xmlns:p14="http://schemas.microsoft.com/office/powerpoint/2010/main" val="41756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3"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4" name="Tijdelijke aanduiding voor tekst 6"/>
          <p:cNvSpPr>
            <a:spLocks noGrp="1"/>
          </p:cNvSpPr>
          <p:nvPr>
            <p:ph type="body" sz="quarter" idx="11"/>
          </p:nvPr>
        </p:nvSpPr>
        <p:spPr>
          <a:xfrm>
            <a:off x="47858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127049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6" name="Tijdelijke aanduiding voor dianummer 5"/>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
        <p:nvSpPr>
          <p:cNvPr id="8" name="Tijdelijke aanduiding voor afbeelding 24"/>
          <p:cNvSpPr>
            <a:spLocks noGrp="1" noChangeAspect="1"/>
          </p:cNvSpPr>
          <p:nvPr>
            <p:ph type="pic" sz="quarter" idx="17"/>
          </p:nvPr>
        </p:nvSpPr>
        <p:spPr>
          <a:xfrm>
            <a:off x="4828401" y="1474788"/>
            <a:ext cx="4051491" cy="2986087"/>
          </a:xfrm>
          <a:prstGeom prst="rect">
            <a:avLst/>
          </a:prstGeom>
          <a:solidFill>
            <a:schemeClr val="accent3"/>
          </a:solidFill>
        </p:spPr>
        <p:txBody>
          <a:bodyPr anchor="ctr"/>
          <a:lstStyle>
            <a:lvl1pPr marL="0" indent="0" algn="ctr">
              <a:buNone/>
              <a:defRPr sz="800"/>
            </a:lvl1pPr>
          </a:lstStyle>
          <a:p>
            <a:pPr lvl="0"/>
            <a:r>
              <a:rPr lang="nl-NL" noProof="0"/>
              <a:t>Klik op het pictogram als u een afbeelding wilt toevoegen</a:t>
            </a:r>
            <a:endParaRPr lang="nl-NL" noProof="0" dirty="0"/>
          </a:p>
        </p:txBody>
      </p:sp>
    </p:spTree>
    <p:extLst>
      <p:ext uri="{BB962C8B-B14F-4D97-AF65-F5344CB8AC3E}">
        <p14:creationId xmlns:p14="http://schemas.microsoft.com/office/powerpoint/2010/main" val="329501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6" name="Tijdelijke aanduiding voor grafiek 5"/>
          <p:cNvSpPr>
            <a:spLocks noGrp="1"/>
          </p:cNvSpPr>
          <p:nvPr>
            <p:ph type="chart" sz="quarter" idx="17"/>
          </p:nvPr>
        </p:nvSpPr>
        <p:spPr>
          <a:xfrm>
            <a:off x="4791075" y="1364830"/>
            <a:ext cx="4102100" cy="3097633"/>
          </a:xfrm>
          <a:noFill/>
        </p:spPr>
        <p:txBody>
          <a:bodyPr/>
          <a:lstStyle>
            <a:lvl1pPr>
              <a:defRPr>
                <a:solidFill>
                  <a:schemeClr val="bg2"/>
                </a:solidFill>
              </a:defRPr>
            </a:lvl1pPr>
          </a:lstStyle>
          <a:p>
            <a:endParaRPr lang="nl-NL" dirty="0"/>
          </a:p>
        </p:txBody>
      </p:sp>
      <p:sp>
        <p:nvSpPr>
          <p:cNvPr id="5" name="Titel 4"/>
          <p:cNvSpPr>
            <a:spLocks noGrp="1"/>
          </p:cNvSpPr>
          <p:nvPr>
            <p:ph type="title"/>
          </p:nvPr>
        </p:nvSpPr>
        <p:spPr/>
        <p:txBody>
          <a:bodyPr/>
          <a:lstStyle/>
          <a:p>
            <a:r>
              <a:rPr lang="nl-NL"/>
              <a:t>Klik om de stijl te bewerken</a:t>
            </a:r>
            <a:endParaRPr lang="en-GB"/>
          </a:p>
        </p:txBody>
      </p:sp>
      <p:sp>
        <p:nvSpPr>
          <p:cNvPr id="7" name="Tijdelijke aanduiding voor dianummer 6"/>
          <p:cNvSpPr>
            <a:spLocks noGrp="1"/>
          </p:cNvSpPr>
          <p:nvPr>
            <p:ph type="sldNum" sz="quarter" idx="18"/>
          </p:nvPr>
        </p:nvSpPr>
        <p:spPr/>
        <p:txBody>
          <a:bodyPr/>
          <a:lstStyle/>
          <a:p>
            <a:pPr algn="r"/>
            <a:fld id="{F25965E0-7062-474C-8671-DB3A3CE669B0}" type="slidenum">
              <a:rPr lang="nl-NL" smtClean="0"/>
              <a:pPr algn="r"/>
              <a:t>‹#›</a:t>
            </a:fld>
            <a:endParaRPr lang="nl-NL"/>
          </a:p>
        </p:txBody>
      </p:sp>
      <p:sp>
        <p:nvSpPr>
          <p:cNvPr id="8"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Tree>
    <p:extLst>
      <p:ext uri="{BB962C8B-B14F-4D97-AF65-F5344CB8AC3E}">
        <p14:creationId xmlns:p14="http://schemas.microsoft.com/office/powerpoint/2010/main" val="89540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5" name="Tijdelijke aanduiding voor tabel 4"/>
          <p:cNvSpPr>
            <a:spLocks noGrp="1"/>
          </p:cNvSpPr>
          <p:nvPr>
            <p:ph type="tbl" sz="quarter" idx="11"/>
          </p:nvPr>
        </p:nvSpPr>
        <p:spPr>
          <a:xfrm>
            <a:off x="4791075" y="1473200"/>
            <a:ext cx="4102100" cy="2989264"/>
          </a:xfrm>
        </p:spPr>
        <p:txBody>
          <a:bodyPr/>
          <a:lstStyle>
            <a:lvl1pPr>
              <a:defRPr>
                <a:solidFill>
                  <a:schemeClr val="bg2"/>
                </a:solidFill>
              </a:defRPr>
            </a:lvl1pPr>
          </a:lstStyle>
          <a:p>
            <a:endParaRPr lang="nl-NL" dirty="0"/>
          </a:p>
        </p:txBody>
      </p:sp>
      <p:sp>
        <p:nvSpPr>
          <p:cNvPr id="6" name="Tijdelijke aanduiding voor dianummer 5"/>
          <p:cNvSpPr>
            <a:spLocks noGrp="1"/>
          </p:cNvSpPr>
          <p:nvPr>
            <p:ph type="sldNum" sz="quarter" idx="12"/>
          </p:nvPr>
        </p:nvSpPr>
        <p:spPr/>
        <p:txBody>
          <a:bodyPr/>
          <a:lstStyle/>
          <a:p>
            <a:pPr algn="r"/>
            <a:fld id="{F25965E0-7062-474C-8671-DB3A3CE669B0}" type="slidenum">
              <a:rPr lang="nl-NL" smtClean="0"/>
              <a:pPr algn="r"/>
              <a:t>‹#›</a:t>
            </a:fld>
            <a:endParaRPr lang="nl-NL"/>
          </a:p>
        </p:txBody>
      </p:sp>
      <p:sp>
        <p:nvSpPr>
          <p:cNvPr id="7" name="Tijdelijke aanduiding voor tekst 6"/>
          <p:cNvSpPr>
            <a:spLocks noGrp="1"/>
          </p:cNvSpPr>
          <p:nvPr>
            <p:ph type="body" sz="quarter" idx="10"/>
          </p:nvPr>
        </p:nvSpPr>
        <p:spPr>
          <a:xfrm>
            <a:off x="493200" y="1368000"/>
            <a:ext cx="4104000" cy="3092400"/>
          </a:xfrm>
        </p:spPr>
        <p:txBody>
          <a:bodyPr/>
          <a:lstStyle>
            <a:lvl2pPr>
              <a:buClr>
                <a:schemeClr val="bg2"/>
              </a:buClr>
              <a:defRPr/>
            </a:lvl2pPr>
          </a:lstStyle>
          <a:p>
            <a:pPr lvl="0"/>
            <a:r>
              <a:rPr lang="en-GB"/>
              <a:t>Klik om de modelstijlen te bewerken</a:t>
            </a:r>
          </a:p>
          <a:p>
            <a:pPr lvl="1"/>
            <a:r>
              <a:rPr lang="en-GB"/>
              <a:t>Tweede niveau</a:t>
            </a:r>
          </a:p>
          <a:p>
            <a:pPr lvl="2"/>
            <a:r>
              <a:rPr lang="en-GB"/>
              <a:t>Derde niveau</a:t>
            </a:r>
            <a:endParaRPr lang="en-GB" dirty="0"/>
          </a:p>
        </p:txBody>
      </p:sp>
    </p:spTree>
    <p:extLst>
      <p:ext uri="{BB962C8B-B14F-4D97-AF65-F5344CB8AC3E}">
        <p14:creationId xmlns:p14="http://schemas.microsoft.com/office/powerpoint/2010/main" val="162839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p>
        </p:txBody>
      </p:sp>
      <p:sp>
        <p:nvSpPr>
          <p:cNvPr id="4" name="Tijdelijke aanduiding voor dianummer 3"/>
          <p:cNvSpPr>
            <a:spLocks noGrp="1"/>
          </p:cNvSpPr>
          <p:nvPr>
            <p:ph type="sldNum" sz="quarter" idx="11"/>
          </p:nvPr>
        </p:nvSpPr>
        <p:spPr/>
        <p:txBody>
          <a:bodyPr/>
          <a:lstStyle/>
          <a:p>
            <a:pPr algn="r"/>
            <a:fld id="{F25965E0-7062-474C-8671-DB3A3CE669B0}" type="slidenum">
              <a:rPr lang="nl-NL" smtClean="0"/>
              <a:pPr algn="r"/>
              <a:t>‹#›</a:t>
            </a:fld>
            <a:endParaRPr lang="nl-NL"/>
          </a:p>
        </p:txBody>
      </p:sp>
      <p:sp>
        <p:nvSpPr>
          <p:cNvPr id="5" name="Tijdelijke aanduiding voor SmartArt 7"/>
          <p:cNvSpPr>
            <a:spLocks noGrp="1"/>
          </p:cNvSpPr>
          <p:nvPr>
            <p:ph type="dgm" sz="quarter" idx="10"/>
          </p:nvPr>
        </p:nvSpPr>
        <p:spPr>
          <a:xfrm>
            <a:off x="493200" y="1368000"/>
            <a:ext cx="8398800" cy="3092400"/>
          </a:xfrm>
        </p:spPr>
        <p:txBody>
          <a:bodyPr/>
          <a:lstStyle/>
          <a:p>
            <a:endParaRPr lang="nl-NL" dirty="0"/>
          </a:p>
        </p:txBody>
      </p:sp>
    </p:spTree>
    <p:extLst>
      <p:ext uri="{BB962C8B-B14F-4D97-AF65-F5344CB8AC3E}">
        <p14:creationId xmlns:p14="http://schemas.microsoft.com/office/powerpoint/2010/main" val="46075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Klik om de stijl te bewerken</a:t>
            </a:r>
            <a:endParaRPr lang="en-GB" dirty="0"/>
          </a:p>
        </p:txBody>
      </p:sp>
      <p:sp>
        <p:nvSpPr>
          <p:cNvPr id="4" name="Tijdelijke aanduiding voor dianummer 3"/>
          <p:cNvSpPr>
            <a:spLocks noGrp="1"/>
          </p:cNvSpPr>
          <p:nvPr>
            <p:ph type="sldNum" sz="quarter" idx="10"/>
          </p:nvPr>
        </p:nvSpPr>
        <p:spPr/>
        <p:txBody>
          <a:bodyPr/>
          <a:lstStyle/>
          <a:p>
            <a:pPr algn="r"/>
            <a:fld id="{F25965E0-7062-474C-8671-DB3A3CE669B0}" type="slidenum">
              <a:rPr lang="nl-NL" smtClean="0"/>
              <a:pPr algn="r"/>
              <a:t>‹#›</a:t>
            </a:fld>
            <a:endParaRPr lang="nl-NL"/>
          </a:p>
        </p:txBody>
      </p:sp>
    </p:spTree>
    <p:extLst>
      <p:ext uri="{BB962C8B-B14F-4D97-AF65-F5344CB8AC3E}">
        <p14:creationId xmlns:p14="http://schemas.microsoft.com/office/powerpoint/2010/main" val="3203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hasCustomPrompt="1"/>
          </p:nvPr>
        </p:nvSpPr>
        <p:spPr>
          <a:xfrm>
            <a:off x="2293449"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6" name="Tijdelijke aanduiding voor afbeelding 24"/>
          <p:cNvSpPr>
            <a:spLocks noGrp="1"/>
          </p:cNvSpPr>
          <p:nvPr>
            <p:ph type="pic" sz="quarter" idx="24" hasCustomPrompt="1"/>
          </p:nvPr>
        </p:nvSpPr>
        <p:spPr>
          <a:xfrm>
            <a:off x="3643126"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7" name="Tijdelijke aanduiding voor afbeelding 24"/>
          <p:cNvSpPr>
            <a:spLocks noGrp="1"/>
          </p:cNvSpPr>
          <p:nvPr>
            <p:ph type="pic" sz="quarter" idx="25" hasCustomPrompt="1"/>
          </p:nvPr>
        </p:nvSpPr>
        <p:spPr>
          <a:xfrm>
            <a:off x="4992803"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18" name="Tijdelijke aanduiding voor afbeelding 24"/>
          <p:cNvSpPr>
            <a:spLocks noGrp="1"/>
          </p:cNvSpPr>
          <p:nvPr>
            <p:ph type="pic" sz="quarter" idx="26" hasCustomPrompt="1"/>
          </p:nvPr>
        </p:nvSpPr>
        <p:spPr>
          <a:xfrm>
            <a:off x="6342480" y="4594924"/>
            <a:ext cx="1116000" cy="455707"/>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dirty="0"/>
              <a:t>Klik op het pictogram als u een logo wilt toevoegen</a:t>
            </a:r>
          </a:p>
        </p:txBody>
      </p:sp>
      <p:sp>
        <p:nvSpPr>
          <p:cNvPr id="2" name="Tijdelijke aanduiding voor dianummer 1"/>
          <p:cNvSpPr>
            <a:spLocks noGrp="1"/>
          </p:cNvSpPr>
          <p:nvPr>
            <p:ph type="sldNum" sz="quarter" idx="27"/>
          </p:nvPr>
        </p:nvSpPr>
        <p:spPr/>
        <p:txBody>
          <a:bodyPr/>
          <a:lstStyle/>
          <a:p>
            <a:pPr algn="r"/>
            <a:fld id="{F25965E0-7062-474C-8671-DB3A3CE669B0}" type="slidenum">
              <a:rPr lang="nl-NL" smtClean="0"/>
              <a:pPr algn="r"/>
              <a:t>‹#›</a:t>
            </a:fld>
            <a:endParaRPr lang="nl-NL"/>
          </a:p>
        </p:txBody>
      </p:sp>
      <p:sp>
        <p:nvSpPr>
          <p:cNvPr id="4" name="Titel 3"/>
          <p:cNvSpPr>
            <a:spLocks noGrp="1"/>
          </p:cNvSpPr>
          <p:nvPr>
            <p:ph type="title"/>
          </p:nvPr>
        </p:nvSpPr>
        <p:spPr/>
        <p:txBody>
          <a:bodyPr/>
          <a:lstStyle/>
          <a:p>
            <a:r>
              <a:rPr lang="nl-NL"/>
              <a:t>Klik om de stijl te bewerken</a:t>
            </a:r>
            <a:endParaRPr lang="en-GB"/>
          </a:p>
        </p:txBody>
      </p:sp>
      <p:sp>
        <p:nvSpPr>
          <p:cNvPr id="23" name="Tijdelijke aanduiding voor afbeelding 24"/>
          <p:cNvSpPr>
            <a:spLocks noGrp="1" noChangeAspect="1"/>
          </p:cNvSpPr>
          <p:nvPr>
            <p:ph type="pic" sz="quarter" idx="13"/>
          </p:nvPr>
        </p:nvSpPr>
        <p:spPr bwMode="auto">
          <a:xfrm>
            <a:off x="467564"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4" name="Tijdelijke aanduiding voor afbeelding 24"/>
          <p:cNvSpPr>
            <a:spLocks noGrp="1" noChangeAspect="1"/>
          </p:cNvSpPr>
          <p:nvPr>
            <p:ph type="pic" sz="quarter" idx="19"/>
          </p:nvPr>
        </p:nvSpPr>
        <p:spPr bwMode="auto">
          <a:xfrm>
            <a:off x="6553175"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5" name="Tijdelijke aanduiding voor afbeelding 24"/>
          <p:cNvSpPr>
            <a:spLocks noGrp="1" noChangeAspect="1"/>
          </p:cNvSpPr>
          <p:nvPr>
            <p:ph type="pic" sz="quarter" idx="28"/>
          </p:nvPr>
        </p:nvSpPr>
        <p:spPr bwMode="auto">
          <a:xfrm>
            <a:off x="4959012"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6" name="Tijdelijke aanduiding voor afbeelding 24"/>
          <p:cNvSpPr>
            <a:spLocks noGrp="1" noChangeAspect="1"/>
          </p:cNvSpPr>
          <p:nvPr>
            <p:ph type="pic" sz="quarter" idx="15"/>
          </p:nvPr>
        </p:nvSpPr>
        <p:spPr bwMode="auto">
          <a:xfrm>
            <a:off x="3364849" y="2120875"/>
            <a:ext cx="2340000" cy="234000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dirty="0">
              <a:ln>
                <a:noFill/>
              </a:ln>
              <a:solidFill>
                <a:sysClr val="windowText" lastClr="000000"/>
              </a:solidFill>
              <a:effectLst/>
              <a:uLnTx/>
              <a:uFillTx/>
            </a:endParaRPr>
          </a:p>
        </p:txBody>
      </p:sp>
      <p:sp>
        <p:nvSpPr>
          <p:cNvPr id="27" name="Tijdelijke aanduiding voor tekst 21"/>
          <p:cNvSpPr>
            <a:spLocks noGrp="1"/>
          </p:cNvSpPr>
          <p:nvPr>
            <p:ph type="body" sz="quarter" idx="20"/>
          </p:nvPr>
        </p:nvSpPr>
        <p:spPr>
          <a:xfrm>
            <a:off x="505856" y="1234871"/>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
        <p:nvSpPr>
          <p:cNvPr id="28" name="Tijdelijke aanduiding voor tekst 21"/>
          <p:cNvSpPr>
            <a:spLocks noGrp="1"/>
          </p:cNvSpPr>
          <p:nvPr>
            <p:ph type="body" sz="quarter" idx="21"/>
          </p:nvPr>
        </p:nvSpPr>
        <p:spPr>
          <a:xfrm>
            <a:off x="505856" y="1648186"/>
            <a:ext cx="8385731" cy="330620"/>
          </a:xfrm>
        </p:spPr>
        <p:txBody>
          <a:bodyPr/>
          <a:lstStyle>
            <a:lvl1pPr marL="0" indent="0">
              <a:lnSpc>
                <a:spcPts val="2000"/>
              </a:lnSpc>
              <a:buNone/>
              <a:defRPr sz="1600"/>
            </a:lvl1pPr>
            <a:lvl2pPr marL="696913" indent="0">
              <a:lnSpc>
                <a:spcPts val="2000"/>
              </a:lnSpc>
              <a:buNone/>
              <a:defRPr sz="1600"/>
            </a:lvl2pPr>
            <a:lvl3pPr marL="1560512" indent="0">
              <a:lnSpc>
                <a:spcPts val="2000"/>
              </a:lnSpc>
              <a:buNone/>
              <a:defRPr sz="1600"/>
            </a:lvl3pPr>
            <a:lvl4pPr marL="2332037" indent="0">
              <a:lnSpc>
                <a:spcPts val="2000"/>
              </a:lnSpc>
              <a:buNone/>
              <a:defRPr sz="1600"/>
            </a:lvl4pPr>
            <a:lvl5pPr marL="3052763" indent="0">
              <a:lnSpc>
                <a:spcPts val="2000"/>
              </a:lnSpc>
              <a:buNone/>
              <a:defRPr sz="1600"/>
            </a:lvl5pPr>
          </a:lstStyle>
          <a:p>
            <a:pPr lvl="0"/>
            <a:r>
              <a:rPr lang="nl-NL"/>
              <a:t>Klik om de modelstijlen te bewerken</a:t>
            </a:r>
            <a:endParaRPr lang="en-GB"/>
          </a:p>
        </p:txBody>
      </p:sp>
    </p:spTree>
    <p:extLst>
      <p:ext uri="{BB962C8B-B14F-4D97-AF65-F5344CB8AC3E}">
        <p14:creationId xmlns:p14="http://schemas.microsoft.com/office/powerpoint/2010/main" val="386451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3"/>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561600" y="169210"/>
            <a:ext cx="8330400" cy="612000"/>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p:spPr>
        <p:txBody>
          <a:bodyPr vert="horz" wrap="square" lIns="18000" tIns="18000" rIns="91440" bIns="180000" numCol="1" anchor="t" anchorCtr="0" compatLnSpc="1">
            <a:prstTxWarp prst="textNoShape">
              <a:avLst/>
            </a:prstTxWarp>
            <a:spAutoFit/>
          </a:bodyPr>
          <a:lstStyle/>
          <a:p>
            <a:pPr lvl="0"/>
            <a:r>
              <a:rPr lang="en-GB" dirty="0" err="1"/>
              <a:t>Klik</a:t>
            </a:r>
            <a:r>
              <a:rPr lang="en-GB" dirty="0"/>
              <a:t> om de </a:t>
            </a:r>
            <a:r>
              <a:rPr lang="en-GB" dirty="0" err="1"/>
              <a:t>stijl</a:t>
            </a:r>
            <a:r>
              <a:rPr lang="en-GB" dirty="0"/>
              <a:t> </a:t>
            </a:r>
            <a:r>
              <a:rPr lang="en-GB" dirty="0" err="1"/>
              <a:t>te</a:t>
            </a:r>
            <a:r>
              <a:rPr lang="en-GB" dirty="0"/>
              <a:t> </a:t>
            </a:r>
            <a:r>
              <a:rPr lang="en-GB" dirty="0" err="1"/>
              <a:t>bewerken</a:t>
            </a:r>
            <a:endParaRPr lang="en-GB" dirty="0"/>
          </a:p>
        </p:txBody>
      </p:sp>
      <p:sp>
        <p:nvSpPr>
          <p:cNvPr id="1028" name="Tijdelijke aanduiding voor tekst 23"/>
          <p:cNvSpPr>
            <a:spLocks noGrp="1"/>
          </p:cNvSpPr>
          <p:nvPr>
            <p:ph type="body" idx="1"/>
          </p:nvPr>
        </p:nvSpPr>
        <p:spPr bwMode="auto">
          <a:xfrm>
            <a:off x="501567" y="1368000"/>
            <a:ext cx="8391607" cy="30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a:p>
            <a:pPr lvl="4"/>
            <a:endParaRPr lang="en-GB" dirty="0"/>
          </a:p>
        </p:txBody>
      </p:sp>
      <p:sp>
        <p:nvSpPr>
          <p:cNvPr id="4" name="Tijdelijke aanduiding voor dianummer 1"/>
          <p:cNvSpPr>
            <a:spLocks noGrp="1"/>
          </p:cNvSpPr>
          <p:nvPr>
            <p:ph type="sldNum" sz="quarter" idx="4"/>
          </p:nvPr>
        </p:nvSpPr>
        <p:spPr>
          <a:xfrm>
            <a:off x="8463600" y="4773600"/>
            <a:ext cx="468000" cy="123188"/>
          </a:xfrm>
          <a:prstGeom prst="rect">
            <a:avLst/>
          </a:prstGeom>
          <a:noFill/>
        </p:spPr>
        <p:txBody>
          <a:bodyPr wrap="square" tIns="0" rIns="36000" bIns="0" rtlCol="0">
            <a:noAutofit/>
          </a:bodyPr>
          <a:lstStyle>
            <a:lvl1pPr>
              <a:lnSpc>
                <a:spcPts val="900"/>
              </a:lnSpc>
              <a:defRPr lang="nl-NL" sz="800" smtClean="0">
                <a:latin typeface="Verdana" pitchFamily="34" charset="0"/>
              </a:defRPr>
            </a:lvl1pPr>
          </a:lstStyle>
          <a:p>
            <a:pPr algn="r"/>
            <a:fld id="{F25965E0-7062-474C-8671-DB3A3CE669B0}" type="slidenum">
              <a:rPr lang="nl-NL" smtClean="0"/>
              <a:pPr algn="r"/>
              <a:t>‹#›</a:t>
            </a:fld>
            <a:endParaRPr lang="nl-NL"/>
          </a:p>
        </p:txBody>
      </p:sp>
      <p:pic>
        <p:nvPicPr>
          <p:cNvPr id="3" name="Picture 2">
            <a:extLst>
              <a:ext uri="{FF2B5EF4-FFF2-40B4-BE49-F238E27FC236}">
                <a16:creationId xmlns:a16="http://schemas.microsoft.com/office/drawing/2014/main" id="{5DB6653A-CCD4-F6E5-AB30-E7E7036047A9}"/>
              </a:ext>
            </a:extLst>
          </p:cNvPr>
          <p:cNvPicPr>
            <a:picLocks/>
          </p:cNvPicPr>
          <p:nvPr userDrawn="1"/>
        </p:nvPicPr>
        <p:blipFill>
          <a:blip r:embed="rId24"/>
          <a:stretch>
            <a:fillRect/>
          </a:stretch>
        </p:blipFill>
        <p:spPr bwMode="hidden">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54" r:id="rId19"/>
    <p:sldLayoutId id="2147483666" r:id="rId20"/>
    <p:sldLayoutId id="2147483675" r:id="rId21"/>
  </p:sldLayoutIdLst>
  <p:hf hdr="0" ftr="0" dt="0"/>
  <p:txStyles>
    <p:titleStyle>
      <a:lvl1pPr algn="l" rtl="0" fontAlgn="base">
        <a:lnSpc>
          <a:spcPts val="3200"/>
        </a:lnSpc>
        <a:spcBef>
          <a:spcPct val="0"/>
        </a:spcBef>
        <a:spcAft>
          <a:spcPct val="0"/>
        </a:spcAft>
        <a:defRPr sz="26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400"/>
        </a:lnSpc>
        <a:spcBef>
          <a:spcPts val="1100"/>
        </a:spcBef>
        <a:spcAft>
          <a:spcPct val="0"/>
        </a:spcAft>
        <a:buClr>
          <a:schemeClr val="bg2"/>
        </a:buClr>
        <a:buSzPct val="140000"/>
        <a:buFont typeface="Wingdings" pitchFamily="2" charset="2"/>
        <a:buChar char="§"/>
        <a:defRPr sz="1800" kern="1200">
          <a:solidFill>
            <a:schemeClr val="bg2"/>
          </a:solidFill>
          <a:latin typeface="Verdana" pitchFamily="34" charset="0"/>
          <a:ea typeface="+mn-ea"/>
          <a:cs typeface="+mn-cs"/>
        </a:defRPr>
      </a:lvl1pPr>
      <a:lvl2pPr marL="982663" indent="-285750" algn="l" rtl="0" fontAlgn="base">
        <a:lnSpc>
          <a:spcPts val="2400"/>
        </a:lnSpc>
        <a:spcBef>
          <a:spcPts val="900"/>
        </a:spcBef>
        <a:spcAft>
          <a:spcPct val="0"/>
        </a:spcAft>
        <a:buClr>
          <a:schemeClr val="bg2"/>
        </a:buClr>
        <a:buSzPct val="115000"/>
        <a:buFont typeface="Verdana" pitchFamily="34" charset="0"/>
        <a:buChar char="●"/>
        <a:defRPr sz="1800" kern="1200">
          <a:solidFill>
            <a:schemeClr val="bg2"/>
          </a:solidFill>
          <a:latin typeface="Verdana" pitchFamily="34" charset="0"/>
          <a:ea typeface="+mn-ea"/>
          <a:cs typeface="+mn-cs"/>
        </a:defRPr>
      </a:lvl2pPr>
      <a:lvl3pPr marL="1879600" indent="-319088"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3pPr>
      <a:lvl4pPr marL="2692400" indent="-360363" algn="l" rtl="0" fontAlgn="base">
        <a:lnSpc>
          <a:spcPts val="2400"/>
        </a:lnSpc>
        <a:spcBef>
          <a:spcPts val="900"/>
        </a:spcBef>
        <a:spcAft>
          <a:spcPct val="0"/>
        </a:spcAft>
        <a:buSzPct val="115000"/>
        <a:buFont typeface="Verdana" pitchFamily="34" charset="0"/>
        <a:buChar char="●"/>
        <a:defRPr sz="1800" kern="1200" baseline="0">
          <a:solidFill>
            <a:schemeClr val="bg2"/>
          </a:solidFill>
          <a:latin typeface="Verdana" pitchFamily="34" charset="0"/>
          <a:ea typeface="+mn-ea"/>
          <a:cs typeface="+mn-cs"/>
        </a:defRPr>
      </a:lvl4pPr>
      <a:lvl5pPr marL="3405188" indent="-352425" algn="l" rtl="0" fontAlgn="base">
        <a:lnSpc>
          <a:spcPts val="2400"/>
        </a:lnSpc>
        <a:spcBef>
          <a:spcPts val="900"/>
        </a:spcBef>
        <a:spcAft>
          <a:spcPct val="0"/>
        </a:spcAft>
        <a:buSzPct val="115000"/>
        <a:buFont typeface="Verdana" pitchFamily="34" charset="0"/>
        <a:buChar char="●"/>
        <a:defRPr sz="18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8" Type="http://schemas.openxmlformats.org/officeDocument/2006/relationships/hyperlink" Target="https://www.statisticshowto.com/what-is-an-alternate-hypothesis/" TargetMode="External"/><Relationship Id="rId3" Type="http://schemas.openxmlformats.org/officeDocument/2006/relationships/image" Target="../media/image42.png"/><Relationship Id="rId7" Type="http://schemas.openxmlformats.org/officeDocument/2006/relationships/hyperlink" Target="https://www.statisticshowto.com/probability-and-statistics/null-hypothesis/"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53.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image" Target="../media/image89.emf"/></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github.com/MMBDD/Serbia"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69.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hyperlink" Target="https://www.chemproject.org/ChemHous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eigenvector.com/wp-content/uploads/2022/10/Onion_SampleSelection.pdf" TargetMode="External"/><Relationship Id="rId4" Type="http://schemas.openxmlformats.org/officeDocument/2006/relationships/hyperlink" Target="https://www.fun-mooc.fr/en/courses/?limit=21&amp;offset=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61600" y="169210"/>
            <a:ext cx="8330400" cy="576832"/>
          </a:xfrm>
        </p:spPr>
        <p:txBody>
          <a:bodyPr/>
          <a:lstStyle/>
          <a:p>
            <a:r>
              <a:rPr lang="en-GB" dirty="0"/>
              <a:t>Hands on data: Chemometrics </a:t>
            </a:r>
          </a:p>
        </p:txBody>
      </p:sp>
      <p:pic>
        <p:nvPicPr>
          <p:cNvPr id="9" name="Picture Placeholder 8" descr="A beaker with blue liquid and red arrows&#10;&#10;Description automatically generated">
            <a:extLst>
              <a:ext uri="{FF2B5EF4-FFF2-40B4-BE49-F238E27FC236}">
                <a16:creationId xmlns:a16="http://schemas.microsoft.com/office/drawing/2014/main" id="{ABBE1B58-42DD-BC22-B7F8-726664906EC5}"/>
              </a:ext>
            </a:extLst>
          </p:cNvPr>
          <p:cNvPicPr>
            <a:picLocks noGrp="1" noChangeAspect="1"/>
          </p:cNvPicPr>
          <p:nvPr>
            <p:ph type="pic" sz="quarter" idx="13"/>
          </p:nvPr>
        </p:nvPicPr>
        <p:blipFill>
          <a:blip r:embed="rId3"/>
          <a:srcRect/>
          <a:stretch>
            <a:fillRect/>
          </a:stretch>
        </p:blipFill>
        <p:spPr>
          <a:xfrm>
            <a:off x="505856" y="2241525"/>
            <a:ext cx="2340000" cy="2340000"/>
          </a:xfrm>
        </p:spPr>
      </p:pic>
      <p:pic>
        <p:nvPicPr>
          <p:cNvPr id="16" name="Tijdelijke aanduiding voor afbeelding 15"/>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a:stretch>
            <a:fillRect/>
          </a:stretch>
        </p:blipFill>
        <p:spPr/>
      </p:pic>
      <p:pic>
        <p:nvPicPr>
          <p:cNvPr id="14" name="Tijdelijke aanduiding voor afbeelding 13"/>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a:stretch>
            <a:fillRect/>
          </a:stretch>
        </p:blipFill>
        <p:spPr/>
      </p:pic>
      <p:pic>
        <p:nvPicPr>
          <p:cNvPr id="13" name="Tijdelijke aanduiding voor afbeelding 12"/>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quarter" idx="20"/>
          </p:nvPr>
        </p:nvSpPr>
        <p:spPr/>
        <p:txBody>
          <a:bodyPr/>
          <a:lstStyle/>
          <a:p>
            <a:r>
              <a:rPr lang="nl-NL" dirty="0"/>
              <a:t>ANTARES 7th ANNUAL WORKSHOP</a:t>
            </a:r>
            <a:endParaRPr lang="en-GB" dirty="0"/>
          </a:p>
        </p:txBody>
      </p:sp>
      <p:sp>
        <p:nvSpPr>
          <p:cNvPr id="5" name="Tijdelijke aanduiding voor tekst 4"/>
          <p:cNvSpPr>
            <a:spLocks noGrp="1"/>
          </p:cNvSpPr>
          <p:nvPr>
            <p:ph type="body" sz="quarter" idx="21"/>
          </p:nvPr>
        </p:nvSpPr>
        <p:spPr/>
        <p:txBody>
          <a:bodyPr/>
          <a:lstStyle/>
          <a:p>
            <a:r>
              <a:rPr lang="en-GB" dirty="0"/>
              <a:t>27</a:t>
            </a:r>
            <a:r>
              <a:rPr lang="en-GB" baseline="30000" dirty="0"/>
              <a:t>th</a:t>
            </a:r>
            <a:r>
              <a:rPr lang="en-GB" dirty="0"/>
              <a:t> October, Mercedes Bertotto</a:t>
            </a:r>
          </a:p>
        </p:txBody>
      </p:sp>
      <p:pic>
        <p:nvPicPr>
          <p:cNvPr id="6" name="Picture 5">
            <a:extLst>
              <a:ext uri="{FF2B5EF4-FFF2-40B4-BE49-F238E27FC236}">
                <a16:creationId xmlns:a16="http://schemas.microsoft.com/office/drawing/2014/main" id="{55879D04-6F28-B58A-6A66-5F24772D4FC3}"/>
              </a:ext>
            </a:extLst>
          </p:cNvPr>
          <p:cNvPicPr>
            <a:picLocks noChangeAspect="1"/>
          </p:cNvPicPr>
          <p:nvPr/>
        </p:nvPicPr>
        <p:blipFill>
          <a:blip r:embed="rId7"/>
          <a:stretch>
            <a:fillRect/>
          </a:stretch>
        </p:blipFill>
        <p:spPr>
          <a:xfrm>
            <a:off x="6391020" y="98907"/>
            <a:ext cx="2438400" cy="847725"/>
          </a:xfrm>
          <a:prstGeom prst="rect">
            <a:avLst/>
          </a:prstGeom>
        </p:spPr>
      </p:pic>
    </p:spTree>
    <p:extLst>
      <p:ext uri="{BB962C8B-B14F-4D97-AF65-F5344CB8AC3E}">
        <p14:creationId xmlns:p14="http://schemas.microsoft.com/office/powerpoint/2010/main" val="1983885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345144" y="2219063"/>
            <a:ext cx="8453712" cy="524137"/>
          </a:xfrm>
        </p:spPr>
        <p:txBody>
          <a:bodyPr/>
          <a:lstStyle/>
          <a:p>
            <a:r>
              <a:rPr lang="en-US" dirty="0"/>
              <a:t>Part 2: Exploratory analysis and Outlier Detection</a:t>
            </a:r>
            <a:br>
              <a:rPr lang="en-US" sz="2000" dirty="0"/>
            </a:br>
            <a:br>
              <a:rPr lang="en-US" dirty="0"/>
            </a:b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10</a:t>
            </a:fld>
            <a:endParaRPr lang="nl-NL"/>
          </a:p>
        </p:txBody>
      </p:sp>
      <p:pic>
        <p:nvPicPr>
          <p:cNvPr id="2" name="Picture 1">
            <a:extLst>
              <a:ext uri="{FF2B5EF4-FFF2-40B4-BE49-F238E27FC236}">
                <a16:creationId xmlns:a16="http://schemas.microsoft.com/office/drawing/2014/main" id="{52169CF3-1172-85A5-7CF8-28114F8E02DB}"/>
              </a:ext>
            </a:extLst>
          </p:cNvPr>
          <p:cNvPicPr>
            <a:picLocks noChangeAspect="1"/>
          </p:cNvPicPr>
          <p:nvPr/>
        </p:nvPicPr>
        <p:blipFill>
          <a:blip r:embed="rId2"/>
          <a:stretch>
            <a:fillRect/>
          </a:stretch>
        </p:blipFill>
        <p:spPr>
          <a:xfrm>
            <a:off x="1325131" y="4128625"/>
            <a:ext cx="6913463" cy="768163"/>
          </a:xfrm>
          <a:prstGeom prst="rect">
            <a:avLst/>
          </a:prstGeom>
        </p:spPr>
      </p:pic>
    </p:spTree>
    <p:extLst>
      <p:ext uri="{BB962C8B-B14F-4D97-AF65-F5344CB8AC3E}">
        <p14:creationId xmlns:p14="http://schemas.microsoft.com/office/powerpoint/2010/main" val="21292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
          <p:cNvSpPr txBox="1">
            <a:spLocks noGrp="1"/>
          </p:cNvSpPr>
          <p:nvPr>
            <p:ph type="title"/>
          </p:nvPr>
        </p:nvSpPr>
        <p:spPr>
          <a:xfrm>
            <a:off x="457200" y="211795"/>
            <a:ext cx="7772400" cy="109220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spcBef>
                <a:spcPts val="0"/>
              </a:spcBef>
              <a:spcAft>
                <a:spcPts val="0"/>
              </a:spcAft>
              <a:buClr>
                <a:schemeClr val="lt1"/>
              </a:buClr>
              <a:buSzPts val="2800"/>
            </a:pPr>
            <a:r>
              <a:rPr lang="nl-NL" b="1" dirty="0" err="1"/>
              <a:t>Reducing</a:t>
            </a:r>
            <a:r>
              <a:rPr lang="nl-NL" b="1" dirty="0"/>
              <a:t> </a:t>
            </a:r>
            <a:r>
              <a:rPr lang="nl-NL" b="1" dirty="0" err="1"/>
              <a:t>dimensionality</a:t>
            </a:r>
            <a:endParaRPr b="1" dirty="0"/>
          </a:p>
        </p:txBody>
      </p:sp>
      <p:sp>
        <p:nvSpPr>
          <p:cNvPr id="432" name="Google Shape;432;p2"/>
          <p:cNvSpPr txBox="1">
            <a:spLocks noGrp="1"/>
          </p:cNvSpPr>
          <p:nvPr>
            <p:ph type="body" idx="1"/>
          </p:nvPr>
        </p:nvSpPr>
        <p:spPr>
          <a:xfrm>
            <a:off x="685800" y="823059"/>
            <a:ext cx="7772400" cy="2736850"/>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marL="214313" indent="-214313">
              <a:spcBef>
                <a:spcPts val="0"/>
              </a:spcBef>
              <a:spcAft>
                <a:spcPts val="0"/>
              </a:spcAft>
              <a:buSzPts val="2400"/>
              <a:buFont typeface="Noto Sans Symbols"/>
              <a:buChar char="❑"/>
            </a:pPr>
            <a:endParaRPr lang="en-US" dirty="0"/>
          </a:p>
          <a:p>
            <a:pPr marL="214313" indent="-214313">
              <a:spcBef>
                <a:spcPts val="0"/>
              </a:spcBef>
              <a:spcAft>
                <a:spcPts val="0"/>
              </a:spcAft>
              <a:buSzPts val="2400"/>
              <a:buFont typeface="Noto Sans Symbols"/>
              <a:buChar char="❑"/>
            </a:pPr>
            <a:r>
              <a:rPr lang="en-US" dirty="0"/>
              <a:t>Identifying and Removing Irrelevant Variables to:</a:t>
            </a:r>
          </a:p>
          <a:p>
            <a:pPr marL="214313" indent="-214313">
              <a:spcBef>
                <a:spcPts val="0"/>
              </a:spcBef>
              <a:spcAft>
                <a:spcPts val="0"/>
              </a:spcAft>
              <a:buSzPts val="2400"/>
              <a:buFont typeface="Noto Sans Symbols"/>
              <a:buChar char="❑"/>
            </a:pPr>
            <a:endParaRPr lang="en-US" dirty="0"/>
          </a:p>
          <a:p>
            <a:pPr marL="214313" indent="-214313">
              <a:spcBef>
                <a:spcPts val="0"/>
              </a:spcBef>
              <a:spcAft>
                <a:spcPts val="0"/>
              </a:spcAft>
              <a:buSzPts val="2400"/>
              <a:buFont typeface="Noto Sans Symbols"/>
              <a:buChar char="❑"/>
            </a:pPr>
            <a:r>
              <a:rPr lang="en-US" dirty="0"/>
              <a:t>Enhance Computational Performance</a:t>
            </a:r>
          </a:p>
          <a:p>
            <a:pPr marL="214313" indent="-214313">
              <a:spcBef>
                <a:spcPts val="0"/>
              </a:spcBef>
              <a:spcAft>
                <a:spcPts val="0"/>
              </a:spcAft>
              <a:buSzPts val="2400"/>
              <a:buFont typeface="Noto Sans Symbols"/>
              <a:buChar char="❑"/>
            </a:pPr>
            <a:r>
              <a:rPr lang="en-US" dirty="0"/>
              <a:t>Improve Model Interpretability and Result Comprehension</a:t>
            </a:r>
          </a:p>
          <a:p>
            <a:pPr marL="214313" indent="-214313">
              <a:spcBef>
                <a:spcPts val="0"/>
              </a:spcBef>
              <a:spcAft>
                <a:spcPts val="0"/>
              </a:spcAft>
              <a:buSzPts val="2400"/>
              <a:buFont typeface="Noto Sans Symbols"/>
              <a:buChar char="❑"/>
            </a:pPr>
            <a:r>
              <a:rPr lang="en-US" dirty="0"/>
              <a:t>Avoid overfitting and collinearity</a:t>
            </a:r>
            <a:endParaRPr dirty="0"/>
          </a:p>
        </p:txBody>
      </p:sp>
      <p:sp>
        <p:nvSpPr>
          <p:cNvPr id="2" name="Rectangle 1">
            <a:extLst>
              <a:ext uri="{FF2B5EF4-FFF2-40B4-BE49-F238E27FC236}">
                <a16:creationId xmlns:a16="http://schemas.microsoft.com/office/drawing/2014/main" id="{1F8989E0-948C-1958-1412-114958C6EE43}"/>
              </a:ext>
            </a:extLst>
          </p:cNvPr>
          <p:cNvSpPr/>
          <p:nvPr/>
        </p:nvSpPr>
        <p:spPr>
          <a:xfrm>
            <a:off x="872197" y="3616698"/>
            <a:ext cx="6738424" cy="549757"/>
          </a:xfrm>
          <a:prstGeom prst="rect">
            <a:avLst/>
          </a:prstGeom>
          <a:ln/>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US" sz="1400" dirty="0">
                <a:solidFill>
                  <a:schemeClr val="tx1"/>
                </a:solidFill>
              </a:rPr>
              <a:t>One way to solve the problem: Transforming the initial set of variables into a lower-dimensional set while retaining most of the information</a:t>
            </a:r>
          </a:p>
        </p:txBody>
      </p:sp>
    </p:spTree>
    <p:extLst>
      <p:ext uri="{BB962C8B-B14F-4D97-AF65-F5344CB8AC3E}">
        <p14:creationId xmlns:p14="http://schemas.microsoft.com/office/powerpoint/2010/main" val="1255874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
          <p:cNvSpPr txBox="1">
            <a:spLocks noGrp="1"/>
          </p:cNvSpPr>
          <p:nvPr>
            <p:ph type="body" idx="1"/>
          </p:nvPr>
        </p:nvSpPr>
        <p:spPr>
          <a:xfrm>
            <a:off x="314793" y="833508"/>
            <a:ext cx="9383843" cy="3167232"/>
          </a:xfrm>
          <a:prstGeom prst="rect">
            <a:avLst/>
          </a:prstGeom>
          <a:noFill/>
          <a:ln>
            <a:noFill/>
          </a:ln>
        </p:spPr>
        <p:txBody>
          <a:bodyPr spcFirstLastPara="1" vert="horz" wrap="square" lIns="68569" tIns="34275" rIns="68569" bIns="34275" numCol="1" anchor="t" anchorCtr="0" compatLnSpc="1">
            <a:prstTxWarp prst="textNoShape">
              <a:avLst/>
            </a:prstTxWarp>
            <a:normAutofit fontScale="25000" lnSpcReduction="20000"/>
          </a:bodyPr>
          <a:lstStyle/>
          <a:p>
            <a:pPr marL="0" indent="0" algn="l">
              <a:buNone/>
            </a:pPr>
            <a:r>
              <a:rPr lang="en-US" sz="7200" b="0" i="0" u="sng" dirty="0">
                <a:solidFill>
                  <a:srgbClr val="374151"/>
                </a:solidFill>
                <a:effectLst/>
                <a:latin typeface="Söhne"/>
              </a:rPr>
              <a:t>Objectives:</a:t>
            </a:r>
          </a:p>
          <a:p>
            <a:pPr algn="l">
              <a:buFont typeface="Wingdings" panose="05000000000000000000" pitchFamily="2" charset="2"/>
              <a:buChar char="v"/>
            </a:pPr>
            <a:r>
              <a:rPr lang="en-US" sz="6400" b="0" i="0" dirty="0">
                <a:solidFill>
                  <a:srgbClr val="374151"/>
                </a:solidFill>
                <a:effectLst/>
                <a:latin typeface="+mn-lt"/>
              </a:rPr>
              <a:t> Exploration/ Description/ </a:t>
            </a:r>
            <a:r>
              <a:rPr lang="en-US" sz="6400" b="1" i="0" dirty="0">
                <a:solidFill>
                  <a:srgbClr val="374151"/>
                </a:solidFill>
                <a:effectLst/>
                <a:latin typeface="+mn-lt"/>
              </a:rPr>
              <a:t>Visualization</a:t>
            </a:r>
          </a:p>
          <a:p>
            <a:pPr algn="l">
              <a:buFont typeface="Wingdings" panose="05000000000000000000" pitchFamily="2" charset="2"/>
              <a:buChar char="v"/>
            </a:pPr>
            <a:r>
              <a:rPr lang="en-US" sz="6400" b="0" i="0" dirty="0">
                <a:solidFill>
                  <a:srgbClr val="374151"/>
                </a:solidFill>
                <a:effectLst/>
                <a:latin typeface="+mn-lt"/>
              </a:rPr>
              <a:t> Dimensionality Reduction</a:t>
            </a:r>
          </a:p>
          <a:p>
            <a:pPr algn="l">
              <a:buFont typeface="Wingdings" panose="05000000000000000000" pitchFamily="2" charset="2"/>
              <a:buChar char="v"/>
            </a:pPr>
            <a:r>
              <a:rPr lang="en-US" sz="6400" b="0" i="0" dirty="0">
                <a:solidFill>
                  <a:srgbClr val="374151"/>
                </a:solidFill>
                <a:effectLst/>
                <a:latin typeface="+mn-lt"/>
              </a:rPr>
              <a:t> Preparation and Cleaning (</a:t>
            </a:r>
            <a:r>
              <a:rPr lang="en-US" sz="6400" b="1" i="0" dirty="0">
                <a:solidFill>
                  <a:srgbClr val="374151"/>
                </a:solidFill>
                <a:effectLst/>
                <a:latin typeface="+mn-lt"/>
              </a:rPr>
              <a:t>Outlier Identification</a:t>
            </a:r>
            <a:r>
              <a:rPr lang="en-US" sz="6400" b="0" i="0" dirty="0">
                <a:solidFill>
                  <a:srgbClr val="374151"/>
                </a:solidFill>
                <a:effectLst/>
                <a:latin typeface="+mn-lt"/>
              </a:rPr>
              <a:t>, Noise)</a:t>
            </a:r>
          </a:p>
          <a:p>
            <a:pPr algn="l">
              <a:buFont typeface="Wingdings" panose="05000000000000000000" pitchFamily="2" charset="2"/>
              <a:buChar char="v"/>
            </a:pPr>
            <a:r>
              <a:rPr lang="en-US" sz="6400" b="0" i="0" dirty="0">
                <a:solidFill>
                  <a:srgbClr val="374151"/>
                </a:solidFill>
                <a:effectLst/>
                <a:latin typeface="+mn-lt"/>
              </a:rPr>
              <a:t> Discrimination of Individual Groups</a:t>
            </a:r>
          </a:p>
          <a:p>
            <a:pPr algn="l">
              <a:buFont typeface="Wingdings" panose="05000000000000000000" pitchFamily="2" charset="2"/>
              <a:buChar char="v"/>
            </a:pPr>
            <a:r>
              <a:rPr lang="en-US" sz="6400" b="0" i="0" dirty="0">
                <a:solidFill>
                  <a:srgbClr val="374151"/>
                </a:solidFill>
                <a:effectLst/>
                <a:latin typeface="+mn-lt"/>
              </a:rPr>
              <a:t> Determination of Relationships Among Individuals</a:t>
            </a:r>
          </a:p>
          <a:p>
            <a:pPr algn="l">
              <a:buFont typeface="Wingdings" panose="05000000000000000000" pitchFamily="2" charset="2"/>
              <a:buChar char="v"/>
            </a:pPr>
            <a:r>
              <a:rPr lang="en-US" sz="6400" b="0" i="0" dirty="0">
                <a:solidFill>
                  <a:srgbClr val="374151"/>
                </a:solidFill>
                <a:effectLst/>
                <a:latin typeface="+mn-lt"/>
              </a:rPr>
              <a:t> </a:t>
            </a:r>
            <a:r>
              <a:rPr lang="en-US" sz="5600" b="1" i="0" dirty="0">
                <a:solidFill>
                  <a:srgbClr val="374151"/>
                </a:solidFill>
                <a:effectLst/>
                <a:latin typeface="+mn-lt"/>
              </a:rPr>
              <a:t>Time evolution of scores is used to detect deviations in process monitoring</a:t>
            </a:r>
          </a:p>
          <a:p>
            <a:pPr algn="l">
              <a:buFont typeface="Wingdings" panose="05000000000000000000" pitchFamily="2" charset="2"/>
              <a:buChar char="v"/>
            </a:pPr>
            <a:r>
              <a:rPr lang="en-US" sz="6400" b="1" i="0" dirty="0">
                <a:solidFill>
                  <a:srgbClr val="374151"/>
                </a:solidFill>
                <a:effectLst/>
                <a:latin typeface="+mn-lt"/>
              </a:rPr>
              <a:t>Preliminary Stage for Further Chemometric Treatment</a:t>
            </a:r>
          </a:p>
          <a:p>
            <a:pPr marL="257175" indent="-257175">
              <a:spcBef>
                <a:spcPts val="750"/>
              </a:spcBef>
              <a:spcAft>
                <a:spcPts val="0"/>
              </a:spcAft>
              <a:buSzPct val="79999"/>
              <a:buNone/>
            </a:pPr>
            <a:endParaRPr sz="7200" b="1" dirty="0">
              <a:solidFill>
                <a:srgbClr val="FF0000"/>
              </a:solidFill>
              <a:latin typeface="Arial"/>
              <a:ea typeface="Arial"/>
              <a:cs typeface="Arial"/>
              <a:sym typeface="Arial"/>
            </a:endParaRPr>
          </a:p>
          <a:p>
            <a:pPr marL="257175" indent="-186690">
              <a:spcBef>
                <a:spcPts val="750"/>
              </a:spcBef>
              <a:spcAft>
                <a:spcPts val="0"/>
              </a:spcAft>
              <a:buSzPct val="80000"/>
              <a:buNone/>
            </a:pPr>
            <a:endParaRPr dirty="0"/>
          </a:p>
        </p:txBody>
      </p:sp>
      <p:sp>
        <p:nvSpPr>
          <p:cNvPr id="469" name="Google Shape;469;p8"/>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9"/>
          <p:cNvPicPr preferRelativeResize="0">
            <a:picLocks noGrp="1"/>
          </p:cNvPicPr>
          <p:nvPr>
            <p:ph type="body" idx="1"/>
          </p:nvPr>
        </p:nvPicPr>
        <p:blipFill rotWithShape="1">
          <a:blip r:embed="rId3">
            <a:alphaModFix/>
          </a:blip>
          <a:srcRect/>
          <a:stretch/>
        </p:blipFill>
        <p:spPr>
          <a:xfrm>
            <a:off x="2369127" y="983673"/>
            <a:ext cx="3936033" cy="3759942"/>
          </a:xfrm>
          <a:prstGeom prst="rect">
            <a:avLst/>
          </a:prstGeom>
          <a:noFill/>
          <a:ln>
            <a:noFill/>
          </a:ln>
        </p:spPr>
      </p:pic>
      <p:sp>
        <p:nvSpPr>
          <p:cNvPr id="2" name="Google Shape;469;p8">
            <a:extLst>
              <a:ext uri="{FF2B5EF4-FFF2-40B4-BE49-F238E27FC236}">
                <a16:creationId xmlns:a16="http://schemas.microsoft.com/office/drawing/2014/main" id="{FEE3F28C-41E9-E663-67E9-B7A061DF2C54}"/>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sp>
        <p:nvSpPr>
          <p:cNvPr id="3" name="TextBox 2">
            <a:extLst>
              <a:ext uri="{FF2B5EF4-FFF2-40B4-BE49-F238E27FC236}">
                <a16:creationId xmlns:a16="http://schemas.microsoft.com/office/drawing/2014/main" id="{241309C8-6E8F-02BA-BCA7-463DC7A19990}"/>
              </a:ext>
            </a:extLst>
          </p:cNvPr>
          <p:cNvSpPr txBox="1"/>
          <p:nvPr/>
        </p:nvSpPr>
        <p:spPr>
          <a:xfrm>
            <a:off x="5209308" y="4735121"/>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11"/>
          <p:cNvPicPr preferRelativeResize="0">
            <a:picLocks noGrp="1"/>
          </p:cNvPicPr>
          <p:nvPr>
            <p:ph type="body" idx="1"/>
          </p:nvPr>
        </p:nvPicPr>
        <p:blipFill rotWithShape="1">
          <a:blip r:embed="rId3">
            <a:alphaModFix/>
          </a:blip>
          <a:srcRect/>
          <a:stretch/>
        </p:blipFill>
        <p:spPr>
          <a:xfrm>
            <a:off x="5868995" y="1503123"/>
            <a:ext cx="3051909" cy="2402941"/>
          </a:xfrm>
          <a:prstGeom prst="rect">
            <a:avLst/>
          </a:prstGeom>
          <a:noFill/>
          <a:ln>
            <a:noFill/>
          </a:ln>
        </p:spPr>
      </p:pic>
      <p:sp>
        <p:nvSpPr>
          <p:cNvPr id="490" name="Google Shape;490;p11"/>
          <p:cNvSpPr txBox="1"/>
          <p:nvPr/>
        </p:nvSpPr>
        <p:spPr>
          <a:xfrm>
            <a:off x="105134" y="3893958"/>
            <a:ext cx="2938545" cy="300052"/>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1500" b="1">
                <a:solidFill>
                  <a:schemeClr val="lt1"/>
                </a:solidFill>
                <a:latin typeface="Century Gothic"/>
                <a:ea typeface="Century Gothic"/>
                <a:cs typeface="Century Gothic"/>
                <a:sym typeface="Century Gothic"/>
              </a:rPr>
              <a:t>Error de proyección total: 11.3</a:t>
            </a:r>
            <a:endParaRPr/>
          </a:p>
        </p:txBody>
      </p:sp>
      <p:sp>
        <p:nvSpPr>
          <p:cNvPr id="491" name="Google Shape;491;p11"/>
          <p:cNvSpPr txBox="1"/>
          <p:nvPr/>
        </p:nvSpPr>
        <p:spPr>
          <a:xfrm>
            <a:off x="2930450" y="4043999"/>
            <a:ext cx="2938545" cy="300052"/>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1500" b="1" dirty="0">
                <a:solidFill>
                  <a:schemeClr val="lt1"/>
                </a:solidFill>
                <a:latin typeface="Century Gothic"/>
                <a:ea typeface="Century Gothic"/>
                <a:cs typeface="Century Gothic"/>
                <a:sym typeface="Century Gothic"/>
              </a:rPr>
              <a:t>Error de proyección total: 34,5</a:t>
            </a:r>
            <a:endParaRPr dirty="0"/>
          </a:p>
        </p:txBody>
      </p:sp>
      <p:sp>
        <p:nvSpPr>
          <p:cNvPr id="2" name="Google Shape;469;p8">
            <a:extLst>
              <a:ext uri="{FF2B5EF4-FFF2-40B4-BE49-F238E27FC236}">
                <a16:creationId xmlns:a16="http://schemas.microsoft.com/office/drawing/2014/main" id="{15B26DFA-22DA-8388-47A4-3AB1CA358CFB}"/>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pic>
        <p:nvPicPr>
          <p:cNvPr id="4" name="Picture 3">
            <a:extLst>
              <a:ext uri="{FF2B5EF4-FFF2-40B4-BE49-F238E27FC236}">
                <a16:creationId xmlns:a16="http://schemas.microsoft.com/office/drawing/2014/main" id="{F48DF05A-A213-86F8-A8BD-726466D79CF1}"/>
              </a:ext>
            </a:extLst>
          </p:cNvPr>
          <p:cNvPicPr>
            <a:picLocks noChangeAspect="1"/>
          </p:cNvPicPr>
          <p:nvPr/>
        </p:nvPicPr>
        <p:blipFill>
          <a:blip r:embed="rId4"/>
          <a:stretch>
            <a:fillRect/>
          </a:stretch>
        </p:blipFill>
        <p:spPr>
          <a:xfrm>
            <a:off x="302818" y="1487373"/>
            <a:ext cx="2543175" cy="2362200"/>
          </a:xfrm>
          <a:prstGeom prst="rect">
            <a:avLst/>
          </a:prstGeom>
        </p:spPr>
      </p:pic>
      <p:pic>
        <p:nvPicPr>
          <p:cNvPr id="6" name="Picture 5">
            <a:extLst>
              <a:ext uri="{FF2B5EF4-FFF2-40B4-BE49-F238E27FC236}">
                <a16:creationId xmlns:a16="http://schemas.microsoft.com/office/drawing/2014/main" id="{C957C018-7D74-B0F6-C73B-1AA7D79E4C93}"/>
              </a:ext>
            </a:extLst>
          </p:cNvPr>
          <p:cNvPicPr>
            <a:picLocks noChangeAspect="1"/>
          </p:cNvPicPr>
          <p:nvPr/>
        </p:nvPicPr>
        <p:blipFill>
          <a:blip r:embed="rId5"/>
          <a:stretch>
            <a:fillRect/>
          </a:stretch>
        </p:blipFill>
        <p:spPr>
          <a:xfrm>
            <a:off x="3028756" y="1397229"/>
            <a:ext cx="2657475" cy="2571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12"/>
          <p:cNvPicPr preferRelativeResize="0"/>
          <p:nvPr/>
        </p:nvPicPr>
        <p:blipFill rotWithShape="1">
          <a:blip r:embed="rId3">
            <a:alphaModFix/>
          </a:blip>
          <a:srcRect/>
          <a:stretch/>
        </p:blipFill>
        <p:spPr>
          <a:xfrm>
            <a:off x="479435" y="1286811"/>
            <a:ext cx="3490230" cy="2924419"/>
          </a:xfrm>
          <a:prstGeom prst="rect">
            <a:avLst/>
          </a:prstGeom>
          <a:noFill/>
          <a:ln>
            <a:noFill/>
          </a:ln>
        </p:spPr>
      </p:pic>
      <p:pic>
        <p:nvPicPr>
          <p:cNvPr id="501" name="Google Shape;501;p12"/>
          <p:cNvPicPr preferRelativeResize="0"/>
          <p:nvPr/>
        </p:nvPicPr>
        <p:blipFill rotWithShape="1">
          <a:blip r:embed="rId4">
            <a:alphaModFix/>
          </a:blip>
          <a:srcRect/>
          <a:stretch/>
        </p:blipFill>
        <p:spPr>
          <a:xfrm>
            <a:off x="4233491" y="1487881"/>
            <a:ext cx="4431074" cy="2622656"/>
          </a:xfrm>
          <a:prstGeom prst="rect">
            <a:avLst/>
          </a:prstGeom>
          <a:noFill/>
          <a:ln>
            <a:noFill/>
          </a:ln>
        </p:spPr>
      </p:pic>
      <p:sp>
        <p:nvSpPr>
          <p:cNvPr id="2" name="Google Shape;469;p8">
            <a:extLst>
              <a:ext uri="{FF2B5EF4-FFF2-40B4-BE49-F238E27FC236}">
                <a16:creationId xmlns:a16="http://schemas.microsoft.com/office/drawing/2014/main" id="{733118B3-2DD0-1D59-8565-AE83E13E8EB3}"/>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13"/>
          <p:cNvPicPr preferRelativeResize="0"/>
          <p:nvPr/>
        </p:nvPicPr>
        <p:blipFill rotWithShape="1">
          <a:blip r:embed="rId3">
            <a:alphaModFix/>
          </a:blip>
          <a:srcRect/>
          <a:stretch/>
        </p:blipFill>
        <p:spPr>
          <a:xfrm>
            <a:off x="223911" y="1604828"/>
            <a:ext cx="2700998" cy="2412896"/>
          </a:xfrm>
          <a:prstGeom prst="rect">
            <a:avLst/>
          </a:prstGeom>
          <a:noFill/>
          <a:ln>
            <a:noFill/>
          </a:ln>
        </p:spPr>
      </p:pic>
      <p:sp>
        <p:nvSpPr>
          <p:cNvPr id="2" name="Google Shape;469;p8">
            <a:extLst>
              <a:ext uri="{FF2B5EF4-FFF2-40B4-BE49-F238E27FC236}">
                <a16:creationId xmlns:a16="http://schemas.microsoft.com/office/drawing/2014/main" id="{32035FB6-4E4F-0BC6-9560-B8453D4FB58D}"/>
              </a:ext>
            </a:extLst>
          </p:cNvPr>
          <p:cNvSpPr txBox="1"/>
          <p:nvPr/>
        </p:nvSpPr>
        <p:spPr>
          <a:xfrm>
            <a:off x="1045229" y="341721"/>
            <a:ext cx="7053542" cy="1050398"/>
          </a:xfrm>
          <a:prstGeom prst="rect">
            <a:avLst/>
          </a:prstGeom>
          <a:noFill/>
          <a:ln>
            <a:noFill/>
          </a:ln>
        </p:spPr>
        <p:txBody>
          <a:bodyPr spcFirstLastPara="1" wrap="square" lIns="68569" tIns="34275" rIns="68569" bIns="34275" anchor="t" anchorCtr="0">
            <a:normAutofit/>
          </a:bodyPr>
          <a:lstStyle/>
          <a:p>
            <a:pPr algn="ctr">
              <a:spcBef>
                <a:spcPts val="0"/>
              </a:spcBef>
              <a:spcAft>
                <a:spcPts val="0"/>
              </a:spcAft>
              <a:buClr>
                <a:schemeClr val="lt2"/>
              </a:buClr>
              <a:buSzPts val="2800"/>
            </a:pPr>
            <a:r>
              <a:rPr lang="es-ES" sz="2100" b="1" dirty="0">
                <a:solidFill>
                  <a:srgbClr val="C00000"/>
                </a:solidFill>
                <a:latin typeface="Century Gothic"/>
                <a:ea typeface="Century Gothic"/>
                <a:cs typeface="Century Gothic"/>
                <a:sym typeface="Century Gothic"/>
              </a:rPr>
              <a:t>P</a:t>
            </a:r>
            <a:r>
              <a:rPr lang="es-ES" sz="2100" b="1" dirty="0">
                <a:solidFill>
                  <a:schemeClr val="lt2"/>
                </a:solidFill>
                <a:latin typeface="Century Gothic"/>
                <a:ea typeface="Century Gothic"/>
                <a:cs typeface="Century Gothic"/>
                <a:sym typeface="Century Gothic"/>
              </a:rPr>
              <a:t>rincipal </a:t>
            </a:r>
            <a:r>
              <a:rPr lang="es-ES" sz="2100" b="1" dirty="0" err="1">
                <a:solidFill>
                  <a:srgbClr val="C00000"/>
                </a:solidFill>
                <a:latin typeface="Century Gothic"/>
                <a:ea typeface="Century Gothic"/>
                <a:cs typeface="Century Gothic"/>
                <a:sym typeface="Century Gothic"/>
              </a:rPr>
              <a:t>C</a:t>
            </a:r>
            <a:r>
              <a:rPr lang="es-ES" sz="2100" b="1" dirty="0" err="1">
                <a:solidFill>
                  <a:schemeClr val="lt2"/>
                </a:solidFill>
                <a:latin typeface="Century Gothic"/>
                <a:ea typeface="Century Gothic"/>
                <a:cs typeface="Century Gothic"/>
                <a:sym typeface="Century Gothic"/>
              </a:rPr>
              <a:t>omponent</a:t>
            </a:r>
            <a:r>
              <a:rPr lang="es-ES" sz="2100" b="1" dirty="0">
                <a:solidFill>
                  <a:schemeClr val="lt2"/>
                </a:solidFill>
                <a:latin typeface="Century Gothic"/>
                <a:ea typeface="Century Gothic"/>
                <a:cs typeface="Century Gothic"/>
                <a:sym typeface="Century Gothic"/>
              </a:rPr>
              <a:t> </a:t>
            </a:r>
            <a:r>
              <a:rPr lang="es-ES" sz="2100" b="1" dirty="0" err="1">
                <a:solidFill>
                  <a:srgbClr val="C00000"/>
                </a:solidFill>
                <a:latin typeface="Century Gothic"/>
                <a:ea typeface="Century Gothic"/>
                <a:cs typeface="Century Gothic"/>
                <a:sym typeface="Century Gothic"/>
              </a:rPr>
              <a:t>A</a:t>
            </a:r>
            <a:r>
              <a:rPr lang="es-ES" sz="2100" b="1" dirty="0" err="1">
                <a:solidFill>
                  <a:schemeClr val="lt2"/>
                </a:solidFill>
                <a:latin typeface="Century Gothic"/>
                <a:ea typeface="Century Gothic"/>
                <a:cs typeface="Century Gothic"/>
                <a:sym typeface="Century Gothic"/>
              </a:rPr>
              <a:t>nalysis</a:t>
            </a:r>
            <a:r>
              <a:rPr lang="es-ES" sz="2100" b="1" dirty="0">
                <a:solidFill>
                  <a:schemeClr val="lt2"/>
                </a:solidFill>
                <a:latin typeface="Century Gothic"/>
                <a:ea typeface="Century Gothic"/>
                <a:cs typeface="Century Gothic"/>
                <a:sym typeface="Century Gothic"/>
              </a:rPr>
              <a:t> (PCA)</a:t>
            </a:r>
            <a:endParaRPr sz="2100" b="1" dirty="0">
              <a:solidFill>
                <a:schemeClr val="lt2"/>
              </a:solidFill>
              <a:latin typeface="Century Gothic"/>
              <a:ea typeface="Century Gothic"/>
              <a:cs typeface="Century Gothic"/>
              <a:sym typeface="Century Gothic"/>
            </a:endParaRPr>
          </a:p>
        </p:txBody>
      </p:sp>
      <p:pic>
        <p:nvPicPr>
          <p:cNvPr id="3" name="Google Shape;515;p14">
            <a:extLst>
              <a:ext uri="{FF2B5EF4-FFF2-40B4-BE49-F238E27FC236}">
                <a16:creationId xmlns:a16="http://schemas.microsoft.com/office/drawing/2014/main" id="{4C7A9A0D-2F64-0480-D815-0381DA6DD071}"/>
              </a:ext>
            </a:extLst>
          </p:cNvPr>
          <p:cNvPicPr preferRelativeResize="0">
            <a:picLocks/>
          </p:cNvPicPr>
          <p:nvPr/>
        </p:nvPicPr>
        <p:blipFill rotWithShape="1">
          <a:blip r:embed="rId4">
            <a:alphaModFix/>
          </a:blip>
          <a:srcRect/>
          <a:stretch/>
        </p:blipFill>
        <p:spPr bwMode="auto">
          <a:xfrm>
            <a:off x="3518094" y="1604828"/>
            <a:ext cx="2700998" cy="23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oogle Shape;516;p14">
            <a:extLst>
              <a:ext uri="{FF2B5EF4-FFF2-40B4-BE49-F238E27FC236}">
                <a16:creationId xmlns:a16="http://schemas.microsoft.com/office/drawing/2014/main" id="{2A4E9E61-BE09-85AA-E3E2-E150A72F4DDD}"/>
              </a:ext>
            </a:extLst>
          </p:cNvPr>
          <p:cNvPicPr preferRelativeResize="0"/>
          <p:nvPr/>
        </p:nvPicPr>
        <p:blipFill rotWithShape="1">
          <a:blip r:embed="rId5">
            <a:alphaModFix/>
          </a:blip>
          <a:srcRect/>
          <a:stretch/>
        </p:blipFill>
        <p:spPr>
          <a:xfrm>
            <a:off x="6219092" y="1604828"/>
            <a:ext cx="2700998" cy="22001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3" name="Google Shape;543;p17"/>
          <p:cNvPicPr preferRelativeResize="0"/>
          <p:nvPr/>
        </p:nvPicPr>
        <p:blipFill rotWithShape="1">
          <a:blip r:embed="rId3">
            <a:alphaModFix/>
          </a:blip>
          <a:srcRect/>
          <a:stretch/>
        </p:blipFill>
        <p:spPr>
          <a:xfrm>
            <a:off x="5640062" y="3327790"/>
            <a:ext cx="2972588" cy="457999"/>
          </a:xfrm>
          <a:prstGeom prst="rect">
            <a:avLst/>
          </a:prstGeom>
          <a:noFill/>
          <a:ln>
            <a:noFill/>
          </a:ln>
        </p:spPr>
      </p:pic>
      <p:sp>
        <p:nvSpPr>
          <p:cNvPr id="545" name="Google Shape;545;p17"/>
          <p:cNvSpPr/>
          <p:nvPr/>
        </p:nvSpPr>
        <p:spPr>
          <a:xfrm>
            <a:off x="606761" y="889266"/>
            <a:ext cx="864007" cy="276969"/>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1350" b="1" dirty="0">
                <a:solidFill>
                  <a:srgbClr val="FF0000"/>
                </a:solidFill>
                <a:latin typeface="Century Gothic"/>
                <a:ea typeface="Century Gothic"/>
                <a:cs typeface="Century Gothic"/>
                <a:sym typeface="Century Gothic"/>
              </a:rPr>
              <a:t>(</a:t>
            </a:r>
            <a:r>
              <a:rPr lang="es-ES" sz="1350" b="1" i="1" dirty="0">
                <a:solidFill>
                  <a:srgbClr val="FF0000"/>
                </a:solidFill>
                <a:latin typeface="Century Gothic"/>
                <a:ea typeface="Century Gothic"/>
                <a:cs typeface="Century Gothic"/>
                <a:sym typeface="Century Gothic"/>
              </a:rPr>
              <a:t>N x P)</a:t>
            </a:r>
            <a:endParaRPr sz="1350" dirty="0">
              <a:solidFill>
                <a:srgbClr val="FF0000"/>
              </a:solidFill>
              <a:latin typeface="Century Gothic"/>
              <a:ea typeface="Century Gothic"/>
              <a:cs typeface="Century Gothic"/>
              <a:sym typeface="Century Gothic"/>
            </a:endParaRPr>
          </a:p>
        </p:txBody>
      </p:sp>
      <p:pic>
        <p:nvPicPr>
          <p:cNvPr id="546" name="Google Shape;546;p17"/>
          <p:cNvPicPr preferRelativeResize="0"/>
          <p:nvPr/>
        </p:nvPicPr>
        <p:blipFill rotWithShape="1">
          <a:blip r:embed="rId4">
            <a:alphaModFix/>
          </a:blip>
          <a:srcRect/>
          <a:stretch/>
        </p:blipFill>
        <p:spPr>
          <a:xfrm>
            <a:off x="698260" y="1269069"/>
            <a:ext cx="2207627" cy="715435"/>
          </a:xfrm>
          <a:prstGeom prst="rect">
            <a:avLst/>
          </a:prstGeom>
          <a:noFill/>
          <a:ln>
            <a:noFill/>
          </a:ln>
        </p:spPr>
      </p:pic>
      <p:sp>
        <p:nvSpPr>
          <p:cNvPr id="547" name="Google Shape;547;p17"/>
          <p:cNvSpPr/>
          <p:nvPr/>
        </p:nvSpPr>
        <p:spPr>
          <a:xfrm>
            <a:off x="4369959" y="1715640"/>
            <a:ext cx="915155"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b="1" dirty="0">
                <a:solidFill>
                  <a:srgbClr val="FF0000"/>
                </a:solidFill>
                <a:latin typeface="Century Gothic"/>
                <a:ea typeface="Century Gothic"/>
                <a:cs typeface="Century Gothic"/>
                <a:sym typeface="Century Gothic"/>
              </a:rPr>
              <a:t>(</a:t>
            </a:r>
            <a:r>
              <a:rPr lang="es-ES" b="1" i="1" dirty="0">
                <a:solidFill>
                  <a:srgbClr val="FF0000"/>
                </a:solidFill>
                <a:latin typeface="Century Gothic"/>
                <a:ea typeface="Century Gothic"/>
                <a:cs typeface="Century Gothic"/>
                <a:sym typeface="Century Gothic"/>
              </a:rPr>
              <a:t>N x A)</a:t>
            </a:r>
            <a:endParaRPr b="1" dirty="0">
              <a:solidFill>
                <a:srgbClr val="FF0000"/>
              </a:solidFill>
              <a:latin typeface="Century Gothic"/>
              <a:ea typeface="Century Gothic"/>
              <a:cs typeface="Century Gothic"/>
              <a:sym typeface="Century Gothic"/>
            </a:endParaRPr>
          </a:p>
        </p:txBody>
      </p:sp>
      <p:sp>
        <p:nvSpPr>
          <p:cNvPr id="548" name="Google Shape;548;p17"/>
          <p:cNvSpPr/>
          <p:nvPr/>
        </p:nvSpPr>
        <p:spPr>
          <a:xfrm>
            <a:off x="878879" y="3701322"/>
            <a:ext cx="1332822"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b="1" dirty="0">
                <a:solidFill>
                  <a:srgbClr val="FF0000"/>
                </a:solidFill>
                <a:latin typeface="Century Gothic"/>
                <a:ea typeface="Century Gothic"/>
                <a:cs typeface="Century Gothic"/>
                <a:sym typeface="Century Gothic"/>
              </a:rPr>
              <a:t>(</a:t>
            </a:r>
            <a:r>
              <a:rPr lang="es-ES" b="1" i="1" dirty="0">
                <a:solidFill>
                  <a:srgbClr val="FF0000"/>
                </a:solidFill>
                <a:latin typeface="Century Gothic"/>
                <a:ea typeface="Century Gothic"/>
                <a:cs typeface="Century Gothic"/>
                <a:sym typeface="Century Gothic"/>
              </a:rPr>
              <a:t>P x A)</a:t>
            </a:r>
            <a:endParaRPr dirty="0">
              <a:solidFill>
                <a:srgbClr val="FF0000"/>
              </a:solidFill>
              <a:latin typeface="Century Gothic"/>
              <a:ea typeface="Century Gothic"/>
              <a:cs typeface="Century Gothic"/>
              <a:sym typeface="Century Gothic"/>
            </a:endParaRPr>
          </a:p>
        </p:txBody>
      </p:sp>
      <p:sp>
        <p:nvSpPr>
          <p:cNvPr id="3" name="Title 2">
            <a:extLst>
              <a:ext uri="{FF2B5EF4-FFF2-40B4-BE49-F238E27FC236}">
                <a16:creationId xmlns:a16="http://schemas.microsoft.com/office/drawing/2014/main" id="{AF390302-2DE1-404F-5241-4C7A6B98A497}"/>
              </a:ext>
            </a:extLst>
          </p:cNvPr>
          <p:cNvSpPr>
            <a:spLocks noGrp="1"/>
          </p:cNvSpPr>
          <p:nvPr>
            <p:ph type="title"/>
          </p:nvPr>
        </p:nvSpPr>
        <p:spPr>
          <a:xfrm>
            <a:off x="561600" y="169210"/>
            <a:ext cx="8330400" cy="576832"/>
          </a:xfrm>
        </p:spPr>
        <p:txBody>
          <a:bodyPr/>
          <a:lstStyle/>
          <a:p>
            <a:pPr algn="ctr"/>
            <a:r>
              <a:rPr lang="nl-NL" dirty="0"/>
              <a:t>PCA: Matrix </a:t>
            </a:r>
            <a:r>
              <a:rPr lang="nl-NL" dirty="0" err="1"/>
              <a:t>decomposition</a:t>
            </a:r>
            <a:endParaRPr lang="nl-NL" dirty="0"/>
          </a:p>
        </p:txBody>
      </p:sp>
      <p:pic>
        <p:nvPicPr>
          <p:cNvPr id="5" name="Picture 4">
            <a:extLst>
              <a:ext uri="{FF2B5EF4-FFF2-40B4-BE49-F238E27FC236}">
                <a16:creationId xmlns:a16="http://schemas.microsoft.com/office/drawing/2014/main" id="{39CD77BF-2A68-CED6-6EFE-02C02020E3ED}"/>
              </a:ext>
            </a:extLst>
          </p:cNvPr>
          <p:cNvPicPr>
            <a:picLocks noChangeAspect="1"/>
          </p:cNvPicPr>
          <p:nvPr/>
        </p:nvPicPr>
        <p:blipFill>
          <a:blip r:embed="rId5"/>
          <a:stretch>
            <a:fillRect/>
          </a:stretch>
        </p:blipFill>
        <p:spPr>
          <a:xfrm>
            <a:off x="1722764" y="2057318"/>
            <a:ext cx="3562350" cy="2085975"/>
          </a:xfrm>
          <a:prstGeom prst="rect">
            <a:avLst/>
          </a:prstGeom>
        </p:spPr>
      </p:pic>
      <p:sp>
        <p:nvSpPr>
          <p:cNvPr id="2" name="TextBox 1">
            <a:extLst>
              <a:ext uri="{FF2B5EF4-FFF2-40B4-BE49-F238E27FC236}">
                <a16:creationId xmlns:a16="http://schemas.microsoft.com/office/drawing/2014/main" id="{DB7A2C9B-91F8-E27D-339A-9D4948B64BE7}"/>
              </a:ext>
            </a:extLst>
          </p:cNvPr>
          <p:cNvSpPr txBox="1"/>
          <p:nvPr/>
        </p:nvSpPr>
        <p:spPr>
          <a:xfrm>
            <a:off x="5877728" y="2683239"/>
            <a:ext cx="1795684" cy="302712"/>
          </a:xfrm>
          <a:prstGeom prst="rect">
            <a:avLst/>
          </a:prstGeom>
          <a:noFill/>
        </p:spPr>
        <p:txBody>
          <a:bodyPr wrap="none" rtlCol="0">
            <a:spAutoFit/>
          </a:bodyPr>
          <a:lstStyle/>
          <a:p>
            <a:pPr>
              <a:lnSpc>
                <a:spcPts val="1800"/>
              </a:lnSpc>
            </a:pPr>
            <a:r>
              <a:rPr lang="en-GB" sz="1400" dirty="0">
                <a:latin typeface="Verdana" pitchFamily="34" charset="0"/>
              </a:rPr>
              <a:t>A: Number of PCs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6" name="Google Shape;556;p18"/>
          <p:cNvPicPr preferRelativeResize="0">
            <a:picLocks noGrp="1"/>
          </p:cNvPicPr>
          <p:nvPr>
            <p:ph type="body" idx="1"/>
          </p:nvPr>
        </p:nvPicPr>
        <p:blipFill rotWithShape="1">
          <a:blip r:embed="rId3">
            <a:alphaModFix/>
          </a:blip>
          <a:srcRect/>
          <a:stretch/>
        </p:blipFill>
        <p:spPr>
          <a:xfrm>
            <a:off x="2294953" y="958494"/>
            <a:ext cx="4554094" cy="1613256"/>
          </a:xfrm>
          <a:prstGeom prst="rect">
            <a:avLst/>
          </a:prstGeom>
          <a:noFill/>
          <a:ln>
            <a:noFill/>
          </a:ln>
        </p:spPr>
      </p:pic>
      <p:sp>
        <p:nvSpPr>
          <p:cNvPr id="4" name="Title 2">
            <a:extLst>
              <a:ext uri="{FF2B5EF4-FFF2-40B4-BE49-F238E27FC236}">
                <a16:creationId xmlns:a16="http://schemas.microsoft.com/office/drawing/2014/main" id="{E1D16FFC-C006-5530-26C1-EC4429CD8F91}"/>
              </a:ext>
            </a:extLst>
          </p:cNvPr>
          <p:cNvSpPr>
            <a:spLocks noGrp="1"/>
          </p:cNvSpPr>
          <p:nvPr>
            <p:ph type="title"/>
          </p:nvPr>
        </p:nvSpPr>
        <p:spPr>
          <a:xfrm>
            <a:off x="561975" y="169863"/>
            <a:ext cx="8329613" cy="613887"/>
          </a:xfrm>
        </p:spPr>
        <p:txBody>
          <a:bodyPr/>
          <a:lstStyle/>
          <a:p>
            <a:pPr algn="ctr"/>
            <a:r>
              <a:rPr lang="nl-NL" dirty="0"/>
              <a:t>PCA: Matrix </a:t>
            </a:r>
            <a:r>
              <a:rPr lang="nl-NL" dirty="0" err="1"/>
              <a:t>decomposition</a:t>
            </a:r>
            <a:endParaRPr lang="nl-NL" dirty="0"/>
          </a:p>
        </p:txBody>
      </p:sp>
      <p:pic>
        <p:nvPicPr>
          <p:cNvPr id="3" name="Picture 2">
            <a:extLst>
              <a:ext uri="{FF2B5EF4-FFF2-40B4-BE49-F238E27FC236}">
                <a16:creationId xmlns:a16="http://schemas.microsoft.com/office/drawing/2014/main" id="{5FE44AD8-C225-672B-6CC5-FDD3981D5B83}"/>
              </a:ext>
            </a:extLst>
          </p:cNvPr>
          <p:cNvPicPr>
            <a:picLocks noChangeAspect="1"/>
          </p:cNvPicPr>
          <p:nvPr/>
        </p:nvPicPr>
        <p:blipFill>
          <a:blip r:embed="rId4"/>
          <a:stretch>
            <a:fillRect/>
          </a:stretch>
        </p:blipFill>
        <p:spPr>
          <a:xfrm>
            <a:off x="1590675" y="2746494"/>
            <a:ext cx="5962650" cy="17811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73844"/>
            <a:ext cx="7886700" cy="621508"/>
          </a:xfrm>
        </p:spPr>
        <p:txBody>
          <a:bodyPr>
            <a:normAutofit fontScale="90000"/>
          </a:bodyPr>
          <a:lstStyle/>
          <a:p>
            <a:pPr algn="ctr"/>
            <a:r>
              <a:rPr lang="es-ES" sz="2100" dirty="0"/>
              <a:t>Change of basis: Linear </a:t>
            </a:r>
            <a:r>
              <a:rPr lang="es-ES" sz="2100" dirty="0" err="1"/>
              <a:t>transformation</a:t>
            </a:r>
            <a:br>
              <a:rPr lang="es-ES" dirty="0"/>
            </a:br>
            <a:endParaRPr lang="es-ES" sz="2100" dirty="0"/>
          </a:p>
        </p:txBody>
      </p:sp>
      <p:pic>
        <p:nvPicPr>
          <p:cNvPr id="4" name="Marcador de contenido 3"/>
          <p:cNvPicPr>
            <a:picLocks noGrp="1" noChangeAspect="1"/>
          </p:cNvPicPr>
          <p:nvPr>
            <p:ph idx="1"/>
          </p:nvPr>
        </p:nvPicPr>
        <p:blipFill>
          <a:blip r:embed="rId3"/>
          <a:stretch>
            <a:fillRect/>
          </a:stretch>
        </p:blipFill>
        <p:spPr>
          <a:xfrm>
            <a:off x="2408033" y="3067049"/>
            <a:ext cx="4179094" cy="1221581"/>
          </a:xfrm>
          <a:prstGeom prst="rect">
            <a:avLst/>
          </a:prstGeom>
        </p:spPr>
      </p:pic>
      <p:pic>
        <p:nvPicPr>
          <p:cNvPr id="5" name="Imagen 4"/>
          <p:cNvPicPr>
            <a:picLocks noChangeAspect="1"/>
          </p:cNvPicPr>
          <p:nvPr/>
        </p:nvPicPr>
        <p:blipFill>
          <a:blip r:embed="rId4"/>
          <a:stretch>
            <a:fillRect/>
          </a:stretch>
        </p:blipFill>
        <p:spPr>
          <a:xfrm>
            <a:off x="813197" y="3067048"/>
            <a:ext cx="1085850" cy="1185863"/>
          </a:xfrm>
          <a:prstGeom prst="rect">
            <a:avLst/>
          </a:prstGeom>
        </p:spPr>
      </p:pic>
      <p:sp>
        <p:nvSpPr>
          <p:cNvPr id="6" name="Rectángulo 5"/>
          <p:cNvSpPr/>
          <p:nvPr/>
        </p:nvSpPr>
        <p:spPr>
          <a:xfrm>
            <a:off x="689372" y="1917234"/>
            <a:ext cx="1381125" cy="6590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500" dirty="0">
                <a:latin typeface="Bahnschrift Light" panose="020B0502040204020203" pitchFamily="34" charset="0"/>
              </a:rPr>
              <a:t>Vector in </a:t>
            </a:r>
            <a:r>
              <a:rPr lang="es-ES" sz="1500" dirty="0" err="1">
                <a:latin typeface="Bahnschrift Light" panose="020B0502040204020203" pitchFamily="34" charset="0"/>
              </a:rPr>
              <a:t>our</a:t>
            </a:r>
            <a:r>
              <a:rPr lang="es-ES" sz="1500" dirty="0">
                <a:latin typeface="Bahnschrift Light" panose="020B0502040204020203" pitchFamily="34" charset="0"/>
              </a:rPr>
              <a:t> “</a:t>
            </a:r>
            <a:r>
              <a:rPr lang="es-ES" sz="1500" dirty="0" err="1">
                <a:latin typeface="Bahnschrift Light" panose="020B0502040204020203" pitchFamily="34" charset="0"/>
              </a:rPr>
              <a:t>language</a:t>
            </a:r>
            <a:r>
              <a:rPr lang="es-ES" sz="1500" dirty="0">
                <a:latin typeface="Bahnschrift Light" panose="020B0502040204020203" pitchFamily="34" charset="0"/>
              </a:rPr>
              <a:t>”</a:t>
            </a:r>
          </a:p>
        </p:txBody>
      </p:sp>
      <p:sp>
        <p:nvSpPr>
          <p:cNvPr id="7" name="Rectángulo 6"/>
          <p:cNvSpPr/>
          <p:nvPr/>
        </p:nvSpPr>
        <p:spPr>
          <a:xfrm>
            <a:off x="3652837" y="1982488"/>
            <a:ext cx="1550534" cy="6590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500" dirty="0" err="1">
                <a:latin typeface="Bahnschrift Light" panose="020B0502040204020203" pitchFamily="34" charset="0"/>
              </a:rPr>
              <a:t>Transformation</a:t>
            </a:r>
            <a:endParaRPr lang="es-ES" sz="1500" dirty="0">
              <a:latin typeface="Bahnschrift Light" panose="020B0502040204020203" pitchFamily="34" charset="0"/>
            </a:endParaRPr>
          </a:p>
        </p:txBody>
      </p:sp>
      <p:sp>
        <p:nvSpPr>
          <p:cNvPr id="8" name="Rectángulo 7"/>
          <p:cNvSpPr/>
          <p:nvPr/>
        </p:nvSpPr>
        <p:spPr>
          <a:xfrm>
            <a:off x="7137202" y="3067048"/>
            <a:ext cx="1653778" cy="988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500" dirty="0">
                <a:latin typeface="Bahnschrift Light" panose="020B0502040204020203" pitchFamily="34" charset="0"/>
              </a:rPr>
              <a:t>Vector in </a:t>
            </a:r>
            <a:r>
              <a:rPr lang="es-ES" sz="1500" dirty="0" err="1">
                <a:latin typeface="Bahnschrift Light" panose="020B0502040204020203" pitchFamily="34" charset="0"/>
              </a:rPr>
              <a:t>another</a:t>
            </a:r>
            <a:r>
              <a:rPr lang="es-ES" sz="1500" dirty="0">
                <a:latin typeface="Bahnschrift Light" panose="020B0502040204020203" pitchFamily="34" charset="0"/>
              </a:rPr>
              <a:t> “</a:t>
            </a:r>
            <a:r>
              <a:rPr lang="es-ES" sz="1500" dirty="0" err="1">
                <a:latin typeface="Bahnschrift Light" panose="020B0502040204020203" pitchFamily="34" charset="0"/>
              </a:rPr>
              <a:t>language</a:t>
            </a:r>
            <a:r>
              <a:rPr lang="es-ES" sz="1500" dirty="0">
                <a:latin typeface="Bahnschrift Light" panose="020B0502040204020203" pitchFamily="34" charset="0"/>
              </a:rPr>
              <a:t>”</a:t>
            </a:r>
          </a:p>
        </p:txBody>
      </p:sp>
      <p:sp>
        <p:nvSpPr>
          <p:cNvPr id="9" name="Flecha abajo 8"/>
          <p:cNvSpPr/>
          <p:nvPr/>
        </p:nvSpPr>
        <p:spPr>
          <a:xfrm>
            <a:off x="1106686" y="2645715"/>
            <a:ext cx="495300" cy="361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abajo 9"/>
          <p:cNvSpPr/>
          <p:nvPr/>
        </p:nvSpPr>
        <p:spPr>
          <a:xfrm>
            <a:off x="4114799" y="2681613"/>
            <a:ext cx="495300" cy="361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derecha 10"/>
          <p:cNvSpPr/>
          <p:nvPr/>
        </p:nvSpPr>
        <p:spPr>
          <a:xfrm>
            <a:off x="6633564" y="3519479"/>
            <a:ext cx="457200" cy="411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p:cNvPicPr>
            <a:picLocks noChangeAspect="1"/>
          </p:cNvPicPr>
          <p:nvPr/>
        </p:nvPicPr>
        <p:blipFill>
          <a:blip r:embed="rId5"/>
          <a:stretch>
            <a:fillRect/>
          </a:stretch>
        </p:blipFill>
        <p:spPr>
          <a:xfrm>
            <a:off x="7137202" y="273844"/>
            <a:ext cx="1653778" cy="1116154"/>
          </a:xfrm>
          <a:prstGeom prst="rect">
            <a:avLst/>
          </a:prstGeom>
        </p:spPr>
      </p:pic>
    </p:spTree>
    <p:extLst>
      <p:ext uri="{BB962C8B-B14F-4D97-AF65-F5344CB8AC3E}">
        <p14:creationId xmlns:p14="http://schemas.microsoft.com/office/powerpoint/2010/main" val="368533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p:cNvSpPr>
            <a:spLocks noGrp="1"/>
          </p:cNvSpPr>
          <p:nvPr>
            <p:ph type="body" sz="quarter" idx="10"/>
          </p:nvPr>
        </p:nvSpPr>
        <p:spPr>
          <a:xfrm>
            <a:off x="372600" y="1314660"/>
            <a:ext cx="8398800" cy="3092400"/>
          </a:xfrm>
        </p:spPr>
        <p:txBody>
          <a:bodyPr/>
          <a:lstStyle/>
          <a:p>
            <a:pPr marL="595313" indent="-342900">
              <a:lnSpc>
                <a:spcPct val="100000"/>
              </a:lnSpc>
              <a:buFont typeface="+mj-lt"/>
              <a:buAutoNum type="arabicPeriod"/>
            </a:pPr>
            <a:r>
              <a:rPr lang="en-US" sz="1600" dirty="0"/>
              <a:t>Introduction to Chemometrics </a:t>
            </a:r>
            <a:endParaRPr lang="en-GB" sz="1600" dirty="0"/>
          </a:p>
          <a:p>
            <a:pPr marL="595313" indent="-342900">
              <a:lnSpc>
                <a:spcPct val="100000"/>
              </a:lnSpc>
              <a:buFont typeface="+mj-lt"/>
              <a:buAutoNum type="arabicPeriod"/>
            </a:pPr>
            <a:r>
              <a:rPr lang="en-GB" sz="1600" dirty="0"/>
              <a:t>Exploratory analysis and Outlier Detection  </a:t>
            </a:r>
          </a:p>
          <a:p>
            <a:pPr marL="595313" indent="-342900">
              <a:lnSpc>
                <a:spcPct val="100000"/>
              </a:lnSpc>
              <a:buFont typeface="+mj-lt"/>
              <a:buAutoNum type="arabicPeriod"/>
            </a:pPr>
            <a:r>
              <a:rPr lang="en-GB" sz="1600" dirty="0" err="1"/>
              <a:t>Pretreatments</a:t>
            </a:r>
            <a:r>
              <a:rPr lang="en-GB" sz="1600" dirty="0"/>
              <a:t> on raw spectra  </a:t>
            </a:r>
          </a:p>
          <a:p>
            <a:pPr marL="595313" indent="-342900">
              <a:lnSpc>
                <a:spcPct val="100000"/>
              </a:lnSpc>
              <a:buFont typeface="+mj-lt"/>
              <a:buAutoNum type="arabicPeriod"/>
            </a:pPr>
            <a:r>
              <a:rPr lang="en-GB" sz="1600" dirty="0"/>
              <a:t>Feature selection</a:t>
            </a:r>
          </a:p>
          <a:p>
            <a:pPr marL="595313" indent="-342900">
              <a:lnSpc>
                <a:spcPct val="100000"/>
              </a:lnSpc>
              <a:buFont typeface="+mj-lt"/>
              <a:buAutoNum type="arabicPeriod"/>
            </a:pPr>
            <a:r>
              <a:rPr lang="en-GB" sz="1600" dirty="0"/>
              <a:t>Cross validation or Data Split </a:t>
            </a:r>
          </a:p>
          <a:p>
            <a:pPr marL="595313" indent="-342900">
              <a:lnSpc>
                <a:spcPct val="100000"/>
              </a:lnSpc>
              <a:buFont typeface="+mj-lt"/>
              <a:buAutoNum type="arabicPeriod"/>
            </a:pPr>
            <a:r>
              <a:rPr lang="en-GB" sz="1600" dirty="0"/>
              <a:t>Discrimination (PLSDA)</a:t>
            </a:r>
          </a:p>
          <a:p>
            <a:pPr marL="595313" indent="-342900">
              <a:lnSpc>
                <a:spcPct val="100000"/>
              </a:lnSpc>
              <a:buFont typeface="+mj-lt"/>
              <a:buAutoNum type="arabicPeriod"/>
            </a:pPr>
            <a:r>
              <a:rPr lang="en-GB" sz="1600" dirty="0"/>
              <a:t>Hands on Data (30 min)</a:t>
            </a:r>
          </a:p>
          <a:p>
            <a:endParaRPr lang="en-GB" dirty="0"/>
          </a:p>
          <a:p>
            <a:pPr lvl="1"/>
            <a:endParaRPr lang="en-GB" dirty="0"/>
          </a:p>
        </p:txBody>
      </p:sp>
      <p:sp>
        <p:nvSpPr>
          <p:cNvPr id="4" name="Titel 3"/>
          <p:cNvSpPr>
            <a:spLocks noGrp="1"/>
          </p:cNvSpPr>
          <p:nvPr>
            <p:ph type="title"/>
          </p:nvPr>
        </p:nvSpPr>
        <p:spPr>
          <a:xfrm>
            <a:off x="561600" y="169210"/>
            <a:ext cx="8330400" cy="550286"/>
          </a:xfrm>
        </p:spPr>
        <p:txBody>
          <a:bodyPr/>
          <a:lstStyle/>
          <a:p>
            <a:r>
              <a:rPr lang="en-GB" sz="1800" dirty="0"/>
              <a:t>Workshop agenda: Chemometrics</a:t>
            </a:r>
          </a:p>
        </p:txBody>
      </p:sp>
      <p:sp>
        <p:nvSpPr>
          <p:cNvPr id="3" name="Tijdelijke aanduiding voor dianummer 2"/>
          <p:cNvSpPr>
            <a:spLocks noGrp="1"/>
          </p:cNvSpPr>
          <p:nvPr>
            <p:ph type="sldNum" sz="quarter" idx="11"/>
          </p:nvPr>
        </p:nvSpPr>
        <p:spPr/>
        <p:txBody>
          <a:bodyPr/>
          <a:lstStyle/>
          <a:p>
            <a:pPr algn="r"/>
            <a:fld id="{F25965E0-7062-474C-8671-DB3A3CE669B0}" type="slidenum">
              <a:rPr lang="nl-NL" smtClean="0"/>
              <a:pPr algn="r"/>
              <a:t>2</a:t>
            </a:fld>
            <a:endParaRPr lang="nl-NL"/>
          </a:p>
        </p:txBody>
      </p:sp>
      <p:sp>
        <p:nvSpPr>
          <p:cNvPr id="6" name="TextBox 5">
            <a:extLst>
              <a:ext uri="{FF2B5EF4-FFF2-40B4-BE49-F238E27FC236}">
                <a16:creationId xmlns:a16="http://schemas.microsoft.com/office/drawing/2014/main" id="{9866F37C-B87C-9620-9719-874B15037BA0}"/>
              </a:ext>
            </a:extLst>
          </p:cNvPr>
          <p:cNvSpPr txBox="1"/>
          <p:nvPr/>
        </p:nvSpPr>
        <p:spPr>
          <a:xfrm>
            <a:off x="2286000" y="2385734"/>
            <a:ext cx="4572000" cy="369332"/>
          </a:xfrm>
          <a:prstGeom prst="rect">
            <a:avLst/>
          </a:prstGeom>
          <a:noFill/>
        </p:spPr>
        <p:txBody>
          <a:bodyPr wrap="square">
            <a:spAutoFit/>
          </a:bodyPr>
          <a:lstStyle/>
          <a:p>
            <a:r>
              <a:rPr lang="nl-NL" b="0" dirty="0">
                <a:effectLst/>
              </a:rPr>
              <a:t> </a:t>
            </a:r>
            <a:endParaRPr lang="nl-NL" dirty="0"/>
          </a:p>
        </p:txBody>
      </p:sp>
    </p:spTree>
    <p:extLst>
      <p:ext uri="{BB962C8B-B14F-4D97-AF65-F5344CB8AC3E}">
        <p14:creationId xmlns:p14="http://schemas.microsoft.com/office/powerpoint/2010/main" val="2367016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15FF-2B48-77EC-F64F-6493E93E0999}"/>
              </a:ext>
            </a:extLst>
          </p:cNvPr>
          <p:cNvSpPr>
            <a:spLocks noGrp="1"/>
          </p:cNvSpPr>
          <p:nvPr>
            <p:ph type="title"/>
          </p:nvPr>
        </p:nvSpPr>
        <p:spPr>
          <a:xfrm>
            <a:off x="561600" y="169210"/>
            <a:ext cx="8330400" cy="576832"/>
          </a:xfrm>
        </p:spPr>
        <p:txBody>
          <a:bodyPr/>
          <a:lstStyle/>
          <a:p>
            <a:pPr algn="ctr"/>
            <a:r>
              <a:rPr lang="nl-NL" dirty="0" err="1"/>
              <a:t>Eigenvalues</a:t>
            </a:r>
            <a:r>
              <a:rPr lang="nl-NL" dirty="0"/>
              <a:t> </a:t>
            </a:r>
            <a:r>
              <a:rPr lang="nl-NL" dirty="0" err="1"/>
              <a:t>and</a:t>
            </a:r>
            <a:r>
              <a:rPr lang="nl-NL" dirty="0"/>
              <a:t> </a:t>
            </a:r>
            <a:r>
              <a:rPr lang="nl-NL" dirty="0" err="1"/>
              <a:t>eigenvectors</a:t>
            </a:r>
            <a:endParaRPr lang="nl-NL" dirty="0"/>
          </a:p>
        </p:txBody>
      </p:sp>
      <p:sp>
        <p:nvSpPr>
          <p:cNvPr id="3" name="Content Placeholder 2">
            <a:extLst>
              <a:ext uri="{FF2B5EF4-FFF2-40B4-BE49-F238E27FC236}">
                <a16:creationId xmlns:a16="http://schemas.microsoft.com/office/drawing/2014/main" id="{70CFAB4A-ACD4-B7EC-5D7C-FB2E2120FB45}"/>
              </a:ext>
            </a:extLst>
          </p:cNvPr>
          <p:cNvSpPr>
            <a:spLocks noGrp="1"/>
          </p:cNvSpPr>
          <p:nvPr>
            <p:ph idx="1"/>
          </p:nvPr>
        </p:nvSpPr>
        <p:spPr>
          <a:xfrm>
            <a:off x="500393" y="1025550"/>
            <a:ext cx="8391607" cy="3092400"/>
          </a:xfrm>
        </p:spPr>
        <p:txBody>
          <a:bodyPr/>
          <a:lstStyle/>
          <a:p>
            <a:r>
              <a:rPr lang="en-US" b="0" i="0" dirty="0">
                <a:solidFill>
                  <a:srgbClr val="FF0000"/>
                </a:solidFill>
                <a:effectLst/>
                <a:latin typeface="Söhne"/>
              </a:rPr>
              <a:t>An eigenvalue of a matrix is a scalar  that represents how a particular transformation, described by that matrix, stretches or compresses a vector in space</a:t>
            </a:r>
          </a:p>
          <a:p>
            <a:r>
              <a:rPr lang="en-US" dirty="0">
                <a:solidFill>
                  <a:srgbClr val="374151"/>
                </a:solidFill>
                <a:latin typeface="Söhne"/>
              </a:rPr>
              <a:t>Eigenvalues</a:t>
            </a:r>
            <a:r>
              <a:rPr lang="en-US" b="0" i="0" dirty="0">
                <a:solidFill>
                  <a:srgbClr val="374151"/>
                </a:solidFill>
                <a:effectLst/>
                <a:latin typeface="Söhne"/>
              </a:rPr>
              <a:t> quantify how much the direction of a vector changes when it is multiplied by a matrix</a:t>
            </a:r>
          </a:p>
          <a:p>
            <a:r>
              <a:rPr lang="en-US" b="0" i="0" dirty="0">
                <a:solidFill>
                  <a:srgbClr val="374151"/>
                </a:solidFill>
                <a:effectLst/>
                <a:latin typeface="Söhne"/>
              </a:rPr>
              <a:t>if A is a square matrix, and λ  is a scalar, then λ is an eigenvalue of A if there exists a non-zero vector v (called an eigenvector) such that the following equation holds:</a:t>
            </a:r>
            <a:endParaRPr lang="nl-NL" dirty="0"/>
          </a:p>
        </p:txBody>
      </p:sp>
      <p:sp>
        <p:nvSpPr>
          <p:cNvPr id="4" name="Slide Number Placeholder 3">
            <a:extLst>
              <a:ext uri="{FF2B5EF4-FFF2-40B4-BE49-F238E27FC236}">
                <a16:creationId xmlns:a16="http://schemas.microsoft.com/office/drawing/2014/main" id="{7B386FAE-9882-F8CE-B9CA-DE125216CBF8}"/>
              </a:ext>
            </a:extLst>
          </p:cNvPr>
          <p:cNvSpPr>
            <a:spLocks noGrp="1"/>
          </p:cNvSpPr>
          <p:nvPr>
            <p:ph type="sldNum" sz="quarter" idx="12"/>
          </p:nvPr>
        </p:nvSpPr>
        <p:spPr/>
        <p:txBody>
          <a:bodyPr/>
          <a:lstStyle/>
          <a:p>
            <a:fld id="{1BAE00D1-BDB5-483E-8B48-ADC8E85E650C}" type="slidenum">
              <a:rPr lang="es-ES_tradnl" altLang="es-ES" smtClean="0"/>
              <a:pPr/>
              <a:t>20</a:t>
            </a:fld>
            <a:endParaRPr lang="es-ES_tradnl" altLang="es-ES"/>
          </a:p>
        </p:txBody>
      </p:sp>
      <p:sp>
        <p:nvSpPr>
          <p:cNvPr id="6" name="TextBox 5">
            <a:extLst>
              <a:ext uri="{FF2B5EF4-FFF2-40B4-BE49-F238E27FC236}">
                <a16:creationId xmlns:a16="http://schemas.microsoft.com/office/drawing/2014/main" id="{F932B4F2-1CCD-D225-2C87-CBFAEF56F06B}"/>
              </a:ext>
            </a:extLst>
          </p:cNvPr>
          <p:cNvSpPr txBox="1"/>
          <p:nvPr/>
        </p:nvSpPr>
        <p:spPr>
          <a:xfrm>
            <a:off x="3471875" y="3330528"/>
            <a:ext cx="4572000" cy="461665"/>
          </a:xfrm>
          <a:prstGeom prst="rect">
            <a:avLst/>
          </a:prstGeom>
          <a:noFill/>
        </p:spPr>
        <p:txBody>
          <a:bodyPr wrap="square">
            <a:spAutoFit/>
          </a:bodyPr>
          <a:lstStyle/>
          <a:p>
            <a:pPr algn="l"/>
            <a:r>
              <a:rPr lang="en-US" sz="2400" b="1" i="0" dirty="0">
                <a:solidFill>
                  <a:srgbClr val="FF0000"/>
                </a:solidFill>
                <a:effectLst/>
                <a:latin typeface="Söhne"/>
              </a:rPr>
              <a:t>A * v = λ * v</a:t>
            </a:r>
          </a:p>
        </p:txBody>
      </p:sp>
      <p:sp>
        <p:nvSpPr>
          <p:cNvPr id="8" name="TextBox 7">
            <a:extLst>
              <a:ext uri="{FF2B5EF4-FFF2-40B4-BE49-F238E27FC236}">
                <a16:creationId xmlns:a16="http://schemas.microsoft.com/office/drawing/2014/main" id="{E4B19DC0-F464-CA36-77EF-F2E7E6E7C0AF}"/>
              </a:ext>
            </a:extLst>
          </p:cNvPr>
          <p:cNvSpPr txBox="1"/>
          <p:nvPr/>
        </p:nvSpPr>
        <p:spPr>
          <a:xfrm>
            <a:off x="1523154" y="4076443"/>
            <a:ext cx="6940446" cy="369332"/>
          </a:xfrm>
          <a:prstGeom prst="rect">
            <a:avLst/>
          </a:prstGeom>
          <a:noFill/>
        </p:spPr>
        <p:txBody>
          <a:bodyPr wrap="square">
            <a:spAutoFit/>
          </a:bodyPr>
          <a:lstStyle/>
          <a:p>
            <a:pPr algn="l"/>
            <a:r>
              <a:rPr lang="en-US" b="1" i="0" dirty="0">
                <a:solidFill>
                  <a:srgbClr val="FF0000"/>
                </a:solidFill>
                <a:effectLst/>
                <a:latin typeface="Söhne"/>
              </a:rPr>
              <a:t>The value λ is the eigenvalue associated with the eigenvector v</a:t>
            </a:r>
          </a:p>
        </p:txBody>
      </p:sp>
    </p:spTree>
    <p:extLst>
      <p:ext uri="{BB962C8B-B14F-4D97-AF65-F5344CB8AC3E}">
        <p14:creationId xmlns:p14="http://schemas.microsoft.com/office/powerpoint/2010/main" val="1141430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20"/>
          <p:cNvSpPr txBox="1">
            <a:spLocks noGrp="1"/>
          </p:cNvSpPr>
          <p:nvPr>
            <p:ph type="body" idx="1"/>
          </p:nvPr>
        </p:nvSpPr>
        <p:spPr>
          <a:xfrm>
            <a:off x="1217735" y="376212"/>
            <a:ext cx="6566411" cy="1955176"/>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gn="ctr">
              <a:spcBef>
                <a:spcPts val="0"/>
              </a:spcBef>
              <a:spcAft>
                <a:spcPts val="0"/>
              </a:spcAft>
              <a:buSzPts val="1920"/>
              <a:buNone/>
            </a:pPr>
            <a:r>
              <a:rPr lang="en-US" b="0" i="0" dirty="0">
                <a:solidFill>
                  <a:schemeClr val="tx1"/>
                </a:solidFill>
                <a:effectLst/>
                <a:latin typeface="+mn-lt"/>
              </a:rPr>
              <a:t>PCA explains the original variables through the strength of their relationship with the factors</a:t>
            </a:r>
            <a:endParaRPr b="1" dirty="0">
              <a:solidFill>
                <a:schemeClr val="tx1"/>
              </a:solidFill>
              <a:latin typeface="+mn-lt"/>
              <a:ea typeface="Arial"/>
              <a:cs typeface="Arial"/>
              <a:sym typeface="Arial"/>
            </a:endParaRPr>
          </a:p>
        </p:txBody>
      </p:sp>
      <p:pic>
        <p:nvPicPr>
          <p:cNvPr id="575" name="Google Shape;575;p20"/>
          <p:cNvPicPr preferRelativeResize="0"/>
          <p:nvPr/>
        </p:nvPicPr>
        <p:blipFill rotWithShape="1">
          <a:blip r:embed="rId3">
            <a:alphaModFix/>
          </a:blip>
          <a:srcRect/>
          <a:stretch/>
        </p:blipFill>
        <p:spPr>
          <a:xfrm>
            <a:off x="604709" y="1400337"/>
            <a:ext cx="7792461" cy="1051232"/>
          </a:xfrm>
          <a:prstGeom prst="rect">
            <a:avLst/>
          </a:prstGeom>
          <a:noFill/>
          <a:ln>
            <a:noFill/>
          </a:ln>
        </p:spPr>
      </p:pic>
      <p:sp>
        <p:nvSpPr>
          <p:cNvPr id="576" name="Google Shape;576;p20"/>
          <p:cNvSpPr/>
          <p:nvPr/>
        </p:nvSpPr>
        <p:spPr>
          <a:xfrm>
            <a:off x="295422" y="2571750"/>
            <a:ext cx="8553156" cy="1954315"/>
          </a:xfrm>
          <a:prstGeom prst="rect">
            <a:avLst/>
          </a:prstGeom>
          <a:solidFill>
            <a:schemeClr val="lt1"/>
          </a:solidFill>
          <a:ln w="19050" cap="rnd"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marL="214313" indent="-214313" algn="just">
              <a:spcBef>
                <a:spcPts val="0"/>
              </a:spcBef>
              <a:spcAft>
                <a:spcPts val="0"/>
              </a:spcAft>
              <a:buClr>
                <a:schemeClr val="dk1"/>
              </a:buClr>
              <a:buSzPts val="2000"/>
              <a:buFont typeface="Noto Sans Symbols"/>
              <a:buChar char="✔"/>
            </a:pPr>
            <a:r>
              <a:rPr lang="en-US" sz="1400" dirty="0">
                <a:latin typeface="+mn-lt"/>
              </a:rPr>
              <a:t>The factors are extracted from the data</a:t>
            </a:r>
            <a:r>
              <a:rPr lang="en-US" sz="1400" b="1" dirty="0">
                <a:solidFill>
                  <a:srgbClr val="C00000"/>
                </a:solidFill>
                <a:latin typeface="+mn-lt"/>
              </a:rPr>
              <a:t> sequentially</a:t>
            </a:r>
            <a:endParaRPr lang="en-US" sz="1400" dirty="0">
              <a:latin typeface="+mn-lt"/>
            </a:endParaRPr>
          </a:p>
          <a:p>
            <a:pPr marL="214313" indent="-214313" algn="just">
              <a:spcBef>
                <a:spcPts val="0"/>
              </a:spcBef>
              <a:spcAft>
                <a:spcPts val="0"/>
              </a:spcAft>
              <a:buClr>
                <a:schemeClr val="dk1"/>
              </a:buClr>
              <a:buSzPts val="2000"/>
              <a:buFont typeface="Noto Sans Symbols"/>
              <a:buChar char="✔"/>
            </a:pPr>
            <a:r>
              <a:rPr lang="en-US" sz="1400" dirty="0">
                <a:latin typeface="+mn-lt"/>
              </a:rPr>
              <a:t>The factor that explains the highest % of variance is extracted first</a:t>
            </a:r>
          </a:p>
          <a:p>
            <a:pPr marL="214313" indent="-214313" algn="just">
              <a:spcBef>
                <a:spcPts val="0"/>
              </a:spcBef>
              <a:spcAft>
                <a:spcPts val="0"/>
              </a:spcAft>
              <a:buClr>
                <a:schemeClr val="dk1"/>
              </a:buClr>
              <a:buSzPts val="2000"/>
              <a:buFont typeface="Noto Sans Symbols"/>
              <a:buChar char="✔"/>
            </a:pPr>
            <a:r>
              <a:rPr lang="en-US" sz="1400" dirty="0">
                <a:latin typeface="+mn-lt"/>
              </a:rPr>
              <a:t>Then, the factor that explains the second highest % of variance is extracted, and so on</a:t>
            </a:r>
          </a:p>
          <a:p>
            <a:pPr marL="214313" indent="-214313" algn="just">
              <a:spcBef>
                <a:spcPts val="0"/>
              </a:spcBef>
              <a:spcAft>
                <a:spcPts val="0"/>
              </a:spcAft>
              <a:buClr>
                <a:schemeClr val="dk1"/>
              </a:buClr>
              <a:buSzPts val="2000"/>
              <a:buFont typeface="Noto Sans Symbols"/>
              <a:buChar char="✔"/>
            </a:pPr>
            <a:r>
              <a:rPr lang="en-US" sz="1400" dirty="0">
                <a:latin typeface="+mn-lt"/>
              </a:rPr>
              <a:t>The factors are </a:t>
            </a:r>
            <a:r>
              <a:rPr lang="en-US" sz="1400" b="1" dirty="0">
                <a:solidFill>
                  <a:srgbClr val="C00000"/>
                </a:solidFill>
                <a:latin typeface="+mn-lt"/>
              </a:rPr>
              <a:t>orthogonal</a:t>
            </a:r>
            <a:r>
              <a:rPr lang="en-US" sz="1400" dirty="0">
                <a:latin typeface="+mn-lt"/>
              </a:rPr>
              <a:t> to each other</a:t>
            </a:r>
          </a:p>
          <a:p>
            <a:pPr marL="214313" indent="-214313" algn="just">
              <a:spcBef>
                <a:spcPts val="0"/>
              </a:spcBef>
              <a:spcAft>
                <a:spcPts val="0"/>
              </a:spcAft>
              <a:buClr>
                <a:schemeClr val="dk1"/>
              </a:buClr>
              <a:buSzPts val="2000"/>
              <a:buFont typeface="Noto Sans Symbols"/>
              <a:buChar char="✔"/>
            </a:pPr>
            <a:r>
              <a:rPr lang="en-US" sz="1400" dirty="0">
                <a:latin typeface="+mn-lt"/>
              </a:rPr>
              <a:t>They have zero correlation between them, each representing something </a:t>
            </a:r>
            <a:r>
              <a:rPr lang="en-US" sz="1400" b="1" dirty="0">
                <a:solidFill>
                  <a:srgbClr val="C00000"/>
                </a:solidFill>
                <a:latin typeface="+mn-lt"/>
              </a:rPr>
              <a:t>unique</a:t>
            </a:r>
            <a:endParaRPr sz="1400"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2"/>
          <p:cNvSpPr txBox="1">
            <a:spLocks noGrp="1"/>
          </p:cNvSpPr>
          <p:nvPr>
            <p:ph type="title"/>
          </p:nvPr>
        </p:nvSpPr>
        <p:spPr>
          <a:xfrm>
            <a:off x="1421103" y="224161"/>
            <a:ext cx="6172200" cy="47556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400" dirty="0">
                <a:ea typeface="Verdana" panose="020B0604030504040204" pitchFamily="34" charset="0"/>
                <a:cs typeface="Arial"/>
                <a:sym typeface="Arial"/>
              </a:rPr>
              <a:t>Factor </a:t>
            </a:r>
            <a:r>
              <a:rPr lang="es-ES" sz="2400" dirty="0" err="1">
                <a:ea typeface="Verdana" panose="020B0604030504040204" pitchFamily="34" charset="0"/>
                <a:cs typeface="Arial"/>
                <a:sym typeface="Arial"/>
              </a:rPr>
              <a:t>rotation</a:t>
            </a:r>
            <a:endParaRPr sz="2800" dirty="0">
              <a:ea typeface="Verdana" panose="020B0604030504040204" pitchFamily="34" charset="0"/>
            </a:endParaRPr>
          </a:p>
        </p:txBody>
      </p:sp>
      <p:pic>
        <p:nvPicPr>
          <p:cNvPr id="594" name="Google Shape;594;p22"/>
          <p:cNvPicPr preferRelativeResize="0">
            <a:picLocks noGrp="1"/>
          </p:cNvPicPr>
          <p:nvPr>
            <p:ph type="body" idx="1"/>
          </p:nvPr>
        </p:nvPicPr>
        <p:blipFill rotWithShape="1">
          <a:blip r:embed="rId3">
            <a:alphaModFix/>
          </a:blip>
          <a:srcRect/>
          <a:stretch/>
        </p:blipFill>
        <p:spPr>
          <a:xfrm>
            <a:off x="1254880" y="1583101"/>
            <a:ext cx="2644767" cy="2012615"/>
          </a:xfrm>
          <a:prstGeom prst="rect">
            <a:avLst/>
          </a:prstGeom>
          <a:noFill/>
          <a:ln w="88900" cap="sq" cmpd="thickThin">
            <a:solidFill>
              <a:srgbClr val="000000"/>
            </a:solidFill>
            <a:prstDash val="solid"/>
            <a:miter lim="800000"/>
            <a:headEnd type="none" w="sm" len="sm"/>
            <a:tailEnd type="none" w="sm" len="sm"/>
          </a:ln>
        </p:spPr>
      </p:pic>
      <p:pic>
        <p:nvPicPr>
          <p:cNvPr id="595" name="Google Shape;595;p22"/>
          <p:cNvPicPr preferRelativeResize="0"/>
          <p:nvPr/>
        </p:nvPicPr>
        <p:blipFill rotWithShape="1">
          <a:blip r:embed="rId4">
            <a:alphaModFix/>
          </a:blip>
          <a:srcRect/>
          <a:stretch/>
        </p:blipFill>
        <p:spPr>
          <a:xfrm>
            <a:off x="4950042" y="1583101"/>
            <a:ext cx="2643261" cy="2012615"/>
          </a:xfrm>
          <a:prstGeom prst="rect">
            <a:avLst/>
          </a:prstGeom>
          <a:noFill/>
          <a:ln w="88900" cap="sq" cmpd="thickThin">
            <a:solidFill>
              <a:srgbClr val="000000"/>
            </a:solidFill>
            <a:prstDash val="solid"/>
            <a:miter lim="800000"/>
            <a:headEnd type="none" w="sm" len="sm"/>
            <a:tailEnd type="none" w="sm" len="sm"/>
          </a:ln>
        </p:spPr>
      </p:pic>
      <p:sp>
        <p:nvSpPr>
          <p:cNvPr id="596" name="Google Shape;596;p22"/>
          <p:cNvSpPr/>
          <p:nvPr/>
        </p:nvSpPr>
        <p:spPr>
          <a:xfrm>
            <a:off x="1671168" y="993367"/>
            <a:ext cx="1566174" cy="378042"/>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500" dirty="0">
                <a:solidFill>
                  <a:schemeClr val="dk1"/>
                </a:solidFill>
                <a:latin typeface="Century Gothic"/>
                <a:ea typeface="Century Gothic"/>
                <a:cs typeface="Century Gothic"/>
                <a:sym typeface="Century Gothic"/>
              </a:rPr>
              <a:t>Ideal</a:t>
            </a:r>
            <a:endParaRPr dirty="0"/>
          </a:p>
        </p:txBody>
      </p:sp>
      <p:sp>
        <p:nvSpPr>
          <p:cNvPr id="597" name="Google Shape;597;p22"/>
          <p:cNvSpPr/>
          <p:nvPr/>
        </p:nvSpPr>
        <p:spPr>
          <a:xfrm>
            <a:off x="5432831" y="952391"/>
            <a:ext cx="1566174" cy="378042"/>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500" dirty="0">
                <a:solidFill>
                  <a:schemeClr val="dk1"/>
                </a:solidFill>
                <a:latin typeface="Century Gothic"/>
                <a:ea typeface="Century Gothic"/>
                <a:cs typeface="Century Gothic"/>
                <a:sym typeface="Century Gothic"/>
              </a:rPr>
              <a:t>Real</a:t>
            </a:r>
            <a:endParaRPr dirty="0"/>
          </a:p>
        </p:txBody>
      </p:sp>
      <p:sp>
        <p:nvSpPr>
          <p:cNvPr id="598" name="Google Shape;598;p22"/>
          <p:cNvSpPr/>
          <p:nvPr/>
        </p:nvSpPr>
        <p:spPr>
          <a:xfrm>
            <a:off x="1309596" y="4284621"/>
            <a:ext cx="6172199" cy="388945"/>
          </a:xfrm>
          <a:prstGeom prst="roundRect">
            <a:avLst>
              <a:gd name="adj" fmla="val 0"/>
            </a:avLst>
          </a:prstGeom>
          <a:gradFill>
            <a:gsLst>
              <a:gs pos="0">
                <a:srgbClr val="F9F3E1"/>
              </a:gs>
              <a:gs pos="100000">
                <a:srgbClr val="ECD078"/>
              </a:gs>
            </a:gsLst>
            <a:lin ang="5400000" scaled="0"/>
          </a:gradFill>
          <a:ln w="9525" cap="rnd"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US" sz="1400" b="0" i="0" dirty="0">
                <a:solidFill>
                  <a:srgbClr val="374151"/>
                </a:solidFill>
                <a:effectLst/>
                <a:latin typeface="Verdana" panose="020B0604030504040204" pitchFamily="34" charset="0"/>
                <a:ea typeface="Verdana" panose="020B0604030504040204" pitchFamily="34" charset="0"/>
              </a:rPr>
              <a:t>The variables that are weakly related to the component are located near the center of the graph</a:t>
            </a:r>
            <a:endParaRPr sz="1400" b="1" dirty="0">
              <a:solidFill>
                <a:schemeClr val="dk1"/>
              </a:solidFill>
              <a:latin typeface="Verdana" panose="020B0604030504040204" pitchFamily="34" charset="0"/>
              <a:ea typeface="Verdana" panose="020B0604030504040204" pitchFamily="34" charset="0"/>
              <a:cs typeface="Arial"/>
              <a:sym typeface="Arial"/>
            </a:endParaRPr>
          </a:p>
        </p:txBody>
      </p:sp>
      <p:cxnSp>
        <p:nvCxnSpPr>
          <p:cNvPr id="599" name="Google Shape;599;p22"/>
          <p:cNvCxnSpPr>
            <a:cxnSpLocks/>
          </p:cNvCxnSpPr>
          <p:nvPr/>
        </p:nvCxnSpPr>
        <p:spPr>
          <a:xfrm rot="16200000" flipV="1">
            <a:off x="6304433" y="3501445"/>
            <a:ext cx="806195" cy="573132"/>
          </a:xfrm>
          <a:prstGeom prst="bentConnector3">
            <a:avLst>
              <a:gd name="adj1" fmla="val 50000"/>
            </a:avLst>
          </a:prstGeom>
          <a:noFill/>
          <a:ln w="28575" cap="rnd" cmpd="sng">
            <a:solidFill>
              <a:schemeClr val="accent2"/>
            </a:solidFill>
            <a:prstDash val="solid"/>
            <a:round/>
            <a:headEnd type="none" w="sm" len="sm"/>
            <a:tailEnd type="triangle" w="med" len="med"/>
          </a:ln>
          <a:effectLst>
            <a:outerShdw blurRad="38100" dist="25400" dir="5400000" rotWithShape="0">
              <a:srgbClr val="000000">
                <a:alpha val="44705"/>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4"/>
          <p:cNvSpPr txBox="1">
            <a:spLocks noGrp="1"/>
          </p:cNvSpPr>
          <p:nvPr>
            <p:ph type="title"/>
          </p:nvPr>
        </p:nvSpPr>
        <p:spPr>
          <a:xfrm>
            <a:off x="3695328" y="320194"/>
            <a:ext cx="1419597" cy="467681"/>
          </a:xfrm>
          <a:prstGeom prst="rect">
            <a:avLst/>
          </a:prstGeom>
          <a:gradFill>
            <a:gsLst>
              <a:gs pos="0">
                <a:srgbClr val="ECF4DB"/>
              </a:gs>
              <a:gs pos="100000">
                <a:srgbClr val="BFDD74"/>
              </a:gs>
            </a:gsLst>
            <a:lin ang="5400000" scaled="0"/>
          </a:gradFill>
          <a:ln w="9525" cap="rnd" cmpd="sng">
            <a:solidFill>
              <a:schemeClr val="accent1"/>
            </a:solidFill>
            <a:prstDash val="solid"/>
            <a:round/>
            <a:headEnd type="none" w="sm" len="sm"/>
            <a:tailEnd type="none" w="sm" len="sm"/>
          </a:ln>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buClr>
                <a:schemeClr val="dk1"/>
              </a:buClr>
              <a:buSzPts val="2800"/>
            </a:pPr>
            <a:r>
              <a:rPr lang="es-ES" sz="2100" dirty="0" err="1">
                <a:solidFill>
                  <a:schemeClr val="dk1"/>
                </a:solidFill>
                <a:latin typeface="Arial"/>
                <a:ea typeface="Arial"/>
                <a:cs typeface="Arial"/>
                <a:sym typeface="Arial"/>
              </a:rPr>
              <a:t>Loadings</a:t>
            </a:r>
            <a:endParaRPr sz="2100" dirty="0">
              <a:latin typeface="Arial"/>
              <a:ea typeface="Arial"/>
              <a:cs typeface="Arial"/>
              <a:sym typeface="Arial"/>
            </a:endParaRPr>
          </a:p>
        </p:txBody>
      </p:sp>
      <p:pic>
        <p:nvPicPr>
          <p:cNvPr id="612" name="Google Shape;612;p24"/>
          <p:cNvPicPr preferRelativeResize="0">
            <a:picLocks noGrp="1"/>
          </p:cNvPicPr>
          <p:nvPr>
            <p:ph type="body" idx="1"/>
          </p:nvPr>
        </p:nvPicPr>
        <p:blipFill rotWithShape="1">
          <a:blip r:embed="rId3">
            <a:alphaModFix/>
          </a:blip>
          <a:srcRect/>
          <a:stretch/>
        </p:blipFill>
        <p:spPr>
          <a:xfrm>
            <a:off x="5731278" y="514350"/>
            <a:ext cx="3071294" cy="4284211"/>
          </a:xfrm>
          <a:prstGeom prst="rect">
            <a:avLst/>
          </a:prstGeom>
          <a:noFill/>
          <a:ln>
            <a:noFill/>
          </a:ln>
        </p:spPr>
      </p:pic>
      <p:sp>
        <p:nvSpPr>
          <p:cNvPr id="613" name="Google Shape;613;p24"/>
          <p:cNvSpPr/>
          <p:nvPr/>
        </p:nvSpPr>
        <p:spPr>
          <a:xfrm>
            <a:off x="1021080" y="1170115"/>
            <a:ext cx="3641323" cy="992549"/>
          </a:xfrm>
          <a:prstGeom prst="rect">
            <a:avLst/>
          </a:prstGeom>
          <a:gradFill>
            <a:gsLst>
              <a:gs pos="0">
                <a:srgbClr val="F7FCFD"/>
              </a:gs>
              <a:gs pos="100000">
                <a:srgbClr val="A7DEF2"/>
              </a:gs>
            </a:gsLst>
            <a:lin ang="5400000" scaled="0"/>
          </a:gradFill>
          <a:ln w="9525" cap="rnd" cmpd="sng">
            <a:solidFill>
              <a:schemeClr val="accent5"/>
            </a:solidFill>
            <a:prstDash val="solid"/>
            <a:round/>
            <a:headEnd type="none" w="sm" len="sm"/>
            <a:tailEnd type="none" w="sm" len="sm"/>
          </a:ln>
        </p:spPr>
        <p:txBody>
          <a:bodyPr spcFirstLastPara="1" wrap="square" lIns="68569" tIns="34275" rIns="68569" bIns="34275" anchor="t" anchorCtr="0">
            <a:spAutoFit/>
          </a:bodyPr>
          <a:lstStyle/>
          <a:p>
            <a:pPr algn="just">
              <a:spcBef>
                <a:spcPts val="0"/>
              </a:spcBef>
              <a:spcAft>
                <a:spcPts val="0"/>
              </a:spcAft>
            </a:pPr>
            <a:r>
              <a:rPr lang="es-ES" dirty="0">
                <a:solidFill>
                  <a:schemeClr val="dk1"/>
                </a:solidFill>
                <a:latin typeface="Century Gothic"/>
                <a:ea typeface="Century Gothic"/>
                <a:cs typeface="Century Gothic"/>
                <a:sym typeface="Century Gothic"/>
              </a:rPr>
              <a:t>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coefficients</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endParaRPr sz="1400" dirty="0">
              <a:latin typeface="Verdana" panose="020B0604030504040204" pitchFamily="34" charset="0"/>
              <a:ea typeface="Verdana" panose="020B0604030504040204" pitchFamily="34" charset="0"/>
            </a:endParaRPr>
          </a:p>
          <a:p>
            <a:pPr algn="just">
              <a:spcBef>
                <a:spcPts val="0"/>
              </a:spcBef>
              <a:spcAft>
                <a:spcPts val="0"/>
              </a:spcAft>
            </a:pPr>
            <a:r>
              <a:rPr lang="es-ES" sz="1400" dirty="0">
                <a:solidFill>
                  <a:schemeClr val="dk1"/>
                </a:solidFill>
                <a:latin typeface="Verdana" panose="020B0604030504040204" pitchFamily="34" charset="0"/>
                <a:ea typeface="Verdana" panose="020B0604030504040204" pitchFamily="34" charset="0"/>
                <a:cs typeface="Century Gothic"/>
                <a:sym typeface="Century Gothic"/>
              </a:rPr>
              <a:t> -1.0 :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Perfect</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negative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a:t>
            </a:r>
            <a:endParaRPr sz="1400" dirty="0">
              <a:latin typeface="Verdana" panose="020B0604030504040204" pitchFamily="34" charset="0"/>
              <a:ea typeface="Verdana" panose="020B0604030504040204" pitchFamily="34" charset="0"/>
            </a:endParaRPr>
          </a:p>
          <a:p>
            <a:pPr algn="just">
              <a:spcBef>
                <a:spcPts val="0"/>
              </a:spcBef>
              <a:spcAft>
                <a:spcPts val="0"/>
              </a:spcAft>
            </a:pPr>
            <a:r>
              <a:rPr lang="es-ES" sz="1400" dirty="0">
                <a:solidFill>
                  <a:schemeClr val="dk1"/>
                </a:solidFill>
                <a:latin typeface="Verdana" panose="020B0604030504040204" pitchFamily="34" charset="0"/>
                <a:ea typeface="Verdana" panose="020B0604030504040204" pitchFamily="34" charset="0"/>
                <a:cs typeface="Century Gothic"/>
                <a:sym typeface="Century Gothic"/>
              </a:rPr>
              <a:t>  0.0:  No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endParaRPr sz="1400" dirty="0">
              <a:latin typeface="Verdana" panose="020B0604030504040204" pitchFamily="34" charset="0"/>
              <a:ea typeface="Verdana" panose="020B0604030504040204" pitchFamily="34" charset="0"/>
            </a:endParaRPr>
          </a:p>
          <a:p>
            <a:pPr algn="just">
              <a:spcBef>
                <a:spcPts val="0"/>
              </a:spcBef>
              <a:spcAft>
                <a:spcPts val="0"/>
              </a:spcAft>
            </a:pPr>
            <a:r>
              <a:rPr lang="es-ES" sz="1400" dirty="0">
                <a:solidFill>
                  <a:schemeClr val="dk1"/>
                </a:solidFill>
                <a:latin typeface="Verdana" panose="020B0604030504040204" pitchFamily="34" charset="0"/>
                <a:ea typeface="Verdana" panose="020B0604030504040204" pitchFamily="34" charset="0"/>
                <a:cs typeface="Century Gothic"/>
                <a:sym typeface="Century Gothic"/>
              </a:rPr>
              <a:t>  1.0: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Perfect</a:t>
            </a:r>
            <a:r>
              <a:rPr lang="es-ES" sz="1400" dirty="0">
                <a:solidFill>
                  <a:schemeClr val="dk1"/>
                </a:solidFill>
                <a:latin typeface="Verdana" panose="020B0604030504040204" pitchFamily="34" charset="0"/>
                <a:ea typeface="Verdana" panose="020B0604030504040204" pitchFamily="34" charset="0"/>
                <a:cs typeface="Century Gothic"/>
                <a:sym typeface="Century Gothic"/>
              </a:rPr>
              <a:t> positive </a:t>
            </a:r>
            <a:r>
              <a:rPr lang="es-ES" sz="1400" dirty="0" err="1">
                <a:solidFill>
                  <a:schemeClr val="dk1"/>
                </a:solidFill>
                <a:latin typeface="Verdana" panose="020B0604030504040204" pitchFamily="34" charset="0"/>
                <a:ea typeface="Verdana" panose="020B0604030504040204" pitchFamily="34" charset="0"/>
                <a:cs typeface="Century Gothic"/>
                <a:sym typeface="Century Gothic"/>
              </a:rPr>
              <a:t>correlation</a:t>
            </a:r>
            <a:endParaRPr sz="1400" dirty="0">
              <a:latin typeface="Verdana" panose="020B0604030504040204" pitchFamily="34" charset="0"/>
              <a:ea typeface="Verdana" panose="020B0604030504040204" pitchFamily="34" charset="0"/>
            </a:endParaRPr>
          </a:p>
        </p:txBody>
      </p:sp>
      <p:sp>
        <p:nvSpPr>
          <p:cNvPr id="614" name="Google Shape;614;p24"/>
          <p:cNvSpPr/>
          <p:nvPr/>
        </p:nvSpPr>
        <p:spPr>
          <a:xfrm>
            <a:off x="1021080" y="2371795"/>
            <a:ext cx="3641323" cy="346218"/>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t" anchorCtr="0">
            <a:spAutoFit/>
          </a:bodyPr>
          <a:lstStyle/>
          <a:p>
            <a:pPr algn="ctr">
              <a:spcBef>
                <a:spcPts val="0"/>
              </a:spcBef>
              <a:spcAft>
                <a:spcPts val="0"/>
              </a:spcAft>
            </a:pPr>
            <a:r>
              <a:rPr lang="es-ES" dirty="0">
                <a:solidFill>
                  <a:schemeClr val="dk1"/>
                </a:solidFill>
                <a:latin typeface="Century Gothic"/>
                <a:ea typeface="Century Gothic"/>
                <a:cs typeface="Century Gothic"/>
                <a:sym typeface="Century Gothic"/>
              </a:rPr>
              <a:t>        In </a:t>
            </a:r>
            <a:r>
              <a:rPr lang="es-ES" dirty="0" err="1">
                <a:solidFill>
                  <a:schemeClr val="dk1"/>
                </a:solidFill>
                <a:latin typeface="Century Gothic"/>
                <a:ea typeface="Century Gothic"/>
                <a:cs typeface="Century Gothic"/>
                <a:sym typeface="Century Gothic"/>
              </a:rPr>
              <a:t>yellow</a:t>
            </a:r>
            <a:r>
              <a:rPr lang="es-ES" dirty="0">
                <a:solidFill>
                  <a:schemeClr val="dk1"/>
                </a:solidFill>
                <a:latin typeface="Century Gothic"/>
                <a:ea typeface="Century Gothic"/>
                <a:cs typeface="Century Gothic"/>
                <a:sym typeface="Century Gothic"/>
              </a:rPr>
              <a:t>:  </a:t>
            </a:r>
            <a:r>
              <a:rPr lang="es-ES" dirty="0" err="1">
                <a:solidFill>
                  <a:schemeClr val="dk1"/>
                </a:solidFill>
                <a:latin typeface="Century Gothic"/>
                <a:ea typeface="Century Gothic"/>
                <a:cs typeface="Century Gothic"/>
                <a:sym typeface="Century Gothic"/>
              </a:rPr>
              <a:t>Loadings</a:t>
            </a:r>
            <a:r>
              <a:rPr lang="es-ES" dirty="0">
                <a:solidFill>
                  <a:schemeClr val="dk1"/>
                </a:solidFill>
                <a:latin typeface="Century Gothic"/>
                <a:ea typeface="Century Gothic"/>
                <a:cs typeface="Century Gothic"/>
                <a:sym typeface="Century Gothic"/>
              </a:rPr>
              <a:t>&gt;0.5</a:t>
            </a:r>
            <a:endParaRPr dirty="0"/>
          </a:p>
        </p:txBody>
      </p:sp>
      <p:sp>
        <p:nvSpPr>
          <p:cNvPr id="615" name="Google Shape;615;p24"/>
          <p:cNvSpPr/>
          <p:nvPr/>
        </p:nvSpPr>
        <p:spPr>
          <a:xfrm>
            <a:off x="341428" y="3166574"/>
            <a:ext cx="5000625" cy="1177215"/>
          </a:xfrm>
          <a:prstGeom prst="rect">
            <a:avLst/>
          </a:prstGeom>
          <a:gradFill>
            <a:gsLst>
              <a:gs pos="0">
                <a:srgbClr val="F9F3E1"/>
              </a:gs>
              <a:gs pos="100000">
                <a:srgbClr val="ECD078"/>
              </a:gs>
            </a:gsLst>
            <a:lin ang="5400000" scaled="0"/>
          </a:gradFill>
          <a:ln w="9525" cap="rnd" cmpd="sng">
            <a:solidFill>
              <a:schemeClr val="accent2"/>
            </a:solidFill>
            <a:prstDash val="solid"/>
            <a:round/>
            <a:headEnd type="none" w="sm" len="sm"/>
            <a:tailEnd type="none" w="sm" len="sm"/>
          </a:ln>
        </p:spPr>
        <p:txBody>
          <a:bodyPr spcFirstLastPara="1" wrap="square" lIns="68569" tIns="34275" rIns="68569" bIns="34275" anchor="t" anchorCtr="0">
            <a:spAutoFit/>
          </a:bodyPr>
          <a:lstStyle/>
          <a:p>
            <a:pPr algn="ctr">
              <a:spcBef>
                <a:spcPts val="0"/>
              </a:spcBef>
              <a:spcAft>
                <a:spcPts val="0"/>
              </a:spcAft>
            </a:pPr>
            <a:r>
              <a:rPr lang="en-US" b="0" i="0" dirty="0">
                <a:solidFill>
                  <a:srgbClr val="374151"/>
                </a:solidFill>
                <a:effectLst/>
                <a:latin typeface="Söhne"/>
              </a:rPr>
              <a:t>The variables that load strongly on the same factor may share something in common. For example, products C, D, J, and U load strongly on the first factor. In this example, they are antibiotics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3" name="Picture 2">
            <a:extLst>
              <a:ext uri="{FF2B5EF4-FFF2-40B4-BE49-F238E27FC236}">
                <a16:creationId xmlns:a16="http://schemas.microsoft.com/office/drawing/2014/main" id="{D58EBBDF-3D55-8D1C-D0C7-EC7B4921340B}"/>
              </a:ext>
            </a:extLst>
          </p:cNvPr>
          <p:cNvPicPr>
            <a:picLocks noChangeAspect="1"/>
          </p:cNvPicPr>
          <p:nvPr/>
        </p:nvPicPr>
        <p:blipFill>
          <a:blip r:embed="rId3"/>
          <a:stretch>
            <a:fillRect/>
          </a:stretch>
        </p:blipFill>
        <p:spPr>
          <a:xfrm>
            <a:off x="273290" y="1006755"/>
            <a:ext cx="3519932" cy="2173712"/>
          </a:xfrm>
          <a:prstGeom prst="rect">
            <a:avLst/>
          </a:prstGeom>
        </p:spPr>
      </p:pic>
      <p:pic>
        <p:nvPicPr>
          <p:cNvPr id="4" name="Picture 3">
            <a:extLst>
              <a:ext uri="{FF2B5EF4-FFF2-40B4-BE49-F238E27FC236}">
                <a16:creationId xmlns:a16="http://schemas.microsoft.com/office/drawing/2014/main" id="{BDCFCCEA-E186-A6A0-125F-0D29CFCCAA00}"/>
              </a:ext>
            </a:extLst>
          </p:cNvPr>
          <p:cNvPicPr>
            <a:picLocks noChangeAspect="1"/>
          </p:cNvPicPr>
          <p:nvPr/>
        </p:nvPicPr>
        <p:blipFill>
          <a:blip r:embed="rId4"/>
          <a:stretch>
            <a:fillRect/>
          </a:stretch>
        </p:blipFill>
        <p:spPr>
          <a:xfrm>
            <a:off x="5616213" y="474490"/>
            <a:ext cx="2746492" cy="1813936"/>
          </a:xfrm>
          <a:prstGeom prst="rect">
            <a:avLst/>
          </a:prstGeom>
        </p:spPr>
      </p:pic>
      <p:pic>
        <p:nvPicPr>
          <p:cNvPr id="5" name="Picture 4">
            <a:extLst>
              <a:ext uri="{FF2B5EF4-FFF2-40B4-BE49-F238E27FC236}">
                <a16:creationId xmlns:a16="http://schemas.microsoft.com/office/drawing/2014/main" id="{3DA1C9E0-A3B6-7A6D-0F1E-6B24F63D8343}"/>
              </a:ext>
            </a:extLst>
          </p:cNvPr>
          <p:cNvPicPr>
            <a:picLocks noChangeAspect="1"/>
          </p:cNvPicPr>
          <p:nvPr/>
        </p:nvPicPr>
        <p:blipFill>
          <a:blip r:embed="rId5"/>
          <a:stretch>
            <a:fillRect/>
          </a:stretch>
        </p:blipFill>
        <p:spPr>
          <a:xfrm>
            <a:off x="5899030" y="2236674"/>
            <a:ext cx="2956816" cy="2347163"/>
          </a:xfrm>
          <a:prstGeom prst="rect">
            <a:avLst/>
          </a:prstGeom>
        </p:spPr>
      </p:pic>
      <p:pic>
        <p:nvPicPr>
          <p:cNvPr id="6" name="Google Shape;676;p31">
            <a:extLst>
              <a:ext uri="{FF2B5EF4-FFF2-40B4-BE49-F238E27FC236}">
                <a16:creationId xmlns:a16="http://schemas.microsoft.com/office/drawing/2014/main" id="{F02EF139-4125-9838-6358-97040C582C5A}"/>
              </a:ext>
            </a:extLst>
          </p:cNvPr>
          <p:cNvPicPr preferRelativeResize="0"/>
          <p:nvPr/>
        </p:nvPicPr>
        <p:blipFill rotWithShape="1">
          <a:blip r:embed="rId6">
            <a:alphaModFix/>
          </a:blip>
          <a:srcRect/>
          <a:stretch/>
        </p:blipFill>
        <p:spPr>
          <a:xfrm>
            <a:off x="5188141" y="2252690"/>
            <a:ext cx="1327030" cy="845914"/>
          </a:xfrm>
          <a:prstGeom prst="rect">
            <a:avLst/>
          </a:prstGeom>
          <a:noFill/>
          <a:ln>
            <a:noFill/>
          </a:ln>
        </p:spPr>
      </p:pic>
      <p:sp>
        <p:nvSpPr>
          <p:cNvPr id="7" name="Google Shape;672;p31">
            <a:extLst>
              <a:ext uri="{FF2B5EF4-FFF2-40B4-BE49-F238E27FC236}">
                <a16:creationId xmlns:a16="http://schemas.microsoft.com/office/drawing/2014/main" id="{05C87426-44BD-048C-0CB9-76DA324B6BE7}"/>
              </a:ext>
            </a:extLst>
          </p:cNvPr>
          <p:cNvSpPr txBox="1">
            <a:spLocks noGrp="1"/>
          </p:cNvSpPr>
          <p:nvPr>
            <p:ph type="title"/>
          </p:nvPr>
        </p:nvSpPr>
        <p:spPr>
          <a:xfrm>
            <a:off x="1547664" y="131584"/>
            <a:ext cx="5915025" cy="443272"/>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buClr>
                <a:srgbClr val="F2F2F2"/>
              </a:buClr>
              <a:buSzPts val="2800"/>
            </a:pPr>
            <a:r>
              <a:rPr lang="es-ES" sz="2400" b="1" dirty="0" err="1">
                <a:solidFill>
                  <a:schemeClr val="tx1"/>
                </a:solidFill>
                <a:ea typeface="Verdana" panose="020B0604030504040204" pitchFamily="34" charset="0"/>
                <a:cs typeface="Arial"/>
                <a:sym typeface="Arial"/>
              </a:rPr>
              <a:t>Outlier</a:t>
            </a:r>
            <a:r>
              <a:rPr lang="es-ES" sz="2400" b="1" dirty="0">
                <a:solidFill>
                  <a:schemeClr val="tx1"/>
                </a:solidFill>
                <a:ea typeface="Verdana" panose="020B0604030504040204" pitchFamily="34" charset="0"/>
                <a:cs typeface="Arial"/>
                <a:sym typeface="Arial"/>
              </a:rPr>
              <a:t> </a:t>
            </a:r>
            <a:r>
              <a:rPr lang="es-ES" sz="2400" b="1" dirty="0" err="1">
                <a:solidFill>
                  <a:schemeClr val="tx1"/>
                </a:solidFill>
                <a:ea typeface="Verdana" panose="020B0604030504040204" pitchFamily="34" charset="0"/>
                <a:cs typeface="Arial"/>
                <a:sym typeface="Arial"/>
              </a:rPr>
              <a:t>detection</a:t>
            </a:r>
            <a:endParaRPr sz="2400" dirty="0">
              <a:solidFill>
                <a:schemeClr val="tx1"/>
              </a:solidFill>
              <a:ea typeface="Verdana" panose="020B0604030504040204" pitchFamily="34" charset="0"/>
            </a:endParaRPr>
          </a:p>
        </p:txBody>
      </p:sp>
      <p:sp>
        <p:nvSpPr>
          <p:cNvPr id="8" name="Google Shape;674;p31">
            <a:extLst>
              <a:ext uri="{FF2B5EF4-FFF2-40B4-BE49-F238E27FC236}">
                <a16:creationId xmlns:a16="http://schemas.microsoft.com/office/drawing/2014/main" id="{F1B975EA-E6FD-5721-F410-009ED3F63A6C}"/>
              </a:ext>
            </a:extLst>
          </p:cNvPr>
          <p:cNvSpPr/>
          <p:nvPr/>
        </p:nvSpPr>
        <p:spPr>
          <a:xfrm>
            <a:off x="5851656" y="306071"/>
            <a:ext cx="3019054" cy="122338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s-ES" sz="1500" b="1" dirty="0">
                <a:solidFill>
                  <a:schemeClr val="lt1"/>
                </a:solidFill>
                <a:latin typeface="Arial"/>
                <a:ea typeface="Arial"/>
                <a:cs typeface="Arial"/>
                <a:sym typeface="Arial"/>
              </a:rPr>
              <a:t>La distancia de </a:t>
            </a:r>
            <a:r>
              <a:rPr lang="es-ES" sz="1500" b="1" dirty="0">
                <a:solidFill>
                  <a:srgbClr val="00B050"/>
                </a:solidFill>
                <a:latin typeface="Arial"/>
                <a:ea typeface="Arial"/>
                <a:cs typeface="Arial"/>
                <a:sym typeface="Arial"/>
              </a:rPr>
              <a:t>Hotelling </a:t>
            </a:r>
            <a:r>
              <a:rPr lang="es-ES" sz="1500" b="1" dirty="0" err="1">
                <a:solidFill>
                  <a:srgbClr val="00B050"/>
                </a:solidFill>
                <a:latin typeface="Arial"/>
                <a:ea typeface="Arial"/>
                <a:cs typeface="Arial"/>
                <a:sym typeface="Arial"/>
              </a:rPr>
              <a:t>or</a:t>
            </a:r>
            <a:r>
              <a:rPr lang="es-ES" sz="1500" b="1" dirty="0">
                <a:solidFill>
                  <a:srgbClr val="00B050"/>
                </a:solidFill>
                <a:latin typeface="Arial"/>
                <a:ea typeface="Arial"/>
                <a:cs typeface="Arial"/>
                <a:sym typeface="Arial"/>
              </a:rPr>
              <a:t> T2 </a:t>
            </a:r>
            <a:r>
              <a:rPr lang="es-ES" sz="1500" b="1" dirty="0">
                <a:solidFill>
                  <a:schemeClr val="lt1"/>
                </a:solidFill>
                <a:latin typeface="Arial"/>
                <a:ea typeface="Arial"/>
                <a:cs typeface="Arial"/>
                <a:sym typeface="Arial"/>
              </a:rPr>
              <a:t>corresponde a la distancia entre la proyección del individuo sobre el modelo y el centro del modelo </a:t>
            </a:r>
            <a:endParaRPr sz="1500" b="1" dirty="0">
              <a:solidFill>
                <a:schemeClr val="lt1"/>
              </a:solidFill>
              <a:latin typeface="Arial"/>
              <a:ea typeface="Arial"/>
              <a:cs typeface="Arial"/>
              <a:sym typeface="Arial"/>
            </a:endParaRPr>
          </a:p>
        </p:txBody>
      </p:sp>
      <p:sp>
        <p:nvSpPr>
          <p:cNvPr id="9" name="Google Shape;678;p31">
            <a:extLst>
              <a:ext uri="{FF2B5EF4-FFF2-40B4-BE49-F238E27FC236}">
                <a16:creationId xmlns:a16="http://schemas.microsoft.com/office/drawing/2014/main" id="{71AE2B45-488F-CED7-BC1D-702997381BBA}"/>
              </a:ext>
            </a:extLst>
          </p:cNvPr>
          <p:cNvSpPr/>
          <p:nvPr/>
        </p:nvSpPr>
        <p:spPr>
          <a:xfrm>
            <a:off x="5540970" y="2358321"/>
            <a:ext cx="3843438" cy="300052"/>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s-ES" sz="1500" b="1" dirty="0">
                <a:solidFill>
                  <a:schemeClr val="lt1"/>
                </a:solidFill>
                <a:latin typeface="Arial"/>
                <a:ea typeface="Arial"/>
                <a:cs typeface="Arial"/>
                <a:sym typeface="Arial"/>
              </a:rPr>
              <a:t>La distancia </a:t>
            </a:r>
            <a:r>
              <a:rPr lang="es-ES" sz="1500" b="1" dirty="0">
                <a:solidFill>
                  <a:srgbClr val="00B050"/>
                </a:solidFill>
                <a:latin typeface="Arial"/>
                <a:ea typeface="Arial"/>
                <a:cs typeface="Arial"/>
                <a:sym typeface="Arial"/>
              </a:rPr>
              <a:t>Q </a:t>
            </a:r>
            <a:r>
              <a:rPr lang="es-ES" sz="1500" b="1" dirty="0" err="1">
                <a:solidFill>
                  <a:srgbClr val="00B050"/>
                </a:solidFill>
                <a:latin typeface="Arial"/>
                <a:ea typeface="Arial"/>
                <a:cs typeface="Arial"/>
                <a:sym typeface="Arial"/>
              </a:rPr>
              <a:t>or</a:t>
            </a:r>
            <a:r>
              <a:rPr lang="es-ES" sz="1500" b="1" dirty="0">
                <a:solidFill>
                  <a:srgbClr val="00B050"/>
                </a:solidFill>
                <a:latin typeface="Arial"/>
                <a:ea typeface="Arial"/>
                <a:cs typeface="Arial"/>
                <a:sym typeface="Arial"/>
              </a:rPr>
              <a:t> residual </a:t>
            </a:r>
            <a:endParaRPr sz="1500" b="1" dirty="0">
              <a:latin typeface="Arial"/>
              <a:ea typeface="Arial"/>
              <a:cs typeface="Arial"/>
              <a:sym typeface="Arial"/>
            </a:endParaRPr>
          </a:p>
        </p:txBody>
      </p:sp>
      <p:sp>
        <p:nvSpPr>
          <p:cNvPr id="2" name="Rectangle 1">
            <a:extLst>
              <a:ext uri="{FF2B5EF4-FFF2-40B4-BE49-F238E27FC236}">
                <a16:creationId xmlns:a16="http://schemas.microsoft.com/office/drawing/2014/main" id="{C7847BD0-0C81-87FB-555B-7026AFDAFF66}"/>
              </a:ext>
            </a:extLst>
          </p:cNvPr>
          <p:cNvSpPr/>
          <p:nvPr/>
        </p:nvSpPr>
        <p:spPr>
          <a:xfrm>
            <a:off x="322632" y="3249253"/>
            <a:ext cx="5432611" cy="122686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l"/>
            <a:r>
              <a:rPr lang="en-US" sz="1200" b="0" i="1" dirty="0">
                <a:solidFill>
                  <a:srgbClr val="575760"/>
                </a:solidFill>
                <a:effectLst/>
                <a:latin typeface="Verdana" panose="020B0604030504040204" pitchFamily="34" charset="0"/>
                <a:ea typeface="Verdana" panose="020B0604030504040204" pitchFamily="34" charset="0"/>
              </a:rPr>
              <a:t>“The</a:t>
            </a:r>
            <a:r>
              <a:rPr lang="en-US" sz="1200" b="1" i="1" dirty="0">
                <a:solidFill>
                  <a:srgbClr val="575760"/>
                </a:solidFill>
                <a:effectLst/>
                <a:latin typeface="Verdana" panose="020B0604030504040204" pitchFamily="34" charset="0"/>
                <a:ea typeface="Verdana" panose="020B0604030504040204" pitchFamily="34" charset="0"/>
              </a:rPr>
              <a:t> test hypotheses</a:t>
            </a:r>
            <a:r>
              <a:rPr lang="en-US" sz="1200" b="0" i="1" dirty="0">
                <a:solidFill>
                  <a:srgbClr val="575760"/>
                </a:solidFill>
                <a:effectLst/>
                <a:latin typeface="Verdana" panose="020B0604030504040204" pitchFamily="34" charset="0"/>
                <a:ea typeface="Verdana" panose="020B0604030504040204" pitchFamily="34" charset="0"/>
              </a:rPr>
              <a:t> are:</a:t>
            </a:r>
          </a:p>
          <a:p>
            <a:pPr algn="l">
              <a:buFont typeface="Arial" panose="020B0604020202020204" pitchFamily="34" charset="0"/>
              <a:buChar char="•"/>
            </a:pPr>
            <a:r>
              <a:rPr lang="en-US" sz="1200" b="1" i="1" u="none" strike="noStrike" dirty="0">
                <a:solidFill>
                  <a:srgbClr val="005C85"/>
                </a:solidFill>
                <a:effectLst/>
                <a:latin typeface="Verdana" panose="020B0604030504040204" pitchFamily="34" charset="0"/>
                <a:ea typeface="Verdana" panose="020B0604030504040204" pitchFamily="34" charset="0"/>
                <a:hlinkClick r:id="rId7"/>
              </a:rPr>
              <a:t>Null hypothesis</a:t>
            </a:r>
            <a:r>
              <a:rPr lang="en-US" sz="1200" b="0" i="1" dirty="0">
                <a:solidFill>
                  <a:srgbClr val="575760"/>
                </a:solidFill>
                <a:effectLst/>
                <a:latin typeface="Verdana" panose="020B0604030504040204" pitchFamily="34" charset="0"/>
                <a:ea typeface="Verdana" panose="020B0604030504040204" pitchFamily="34" charset="0"/>
              </a:rPr>
              <a:t> (H</a:t>
            </a:r>
            <a:r>
              <a:rPr lang="en-US" sz="1200" b="0" i="1" baseline="-25000" dirty="0">
                <a:solidFill>
                  <a:srgbClr val="575760"/>
                </a:solidFill>
                <a:effectLst/>
                <a:latin typeface="Verdana" panose="020B0604030504040204" pitchFamily="34" charset="0"/>
                <a:ea typeface="Verdana" panose="020B0604030504040204" pitchFamily="34" charset="0"/>
              </a:rPr>
              <a:t>0</a:t>
            </a:r>
            <a:r>
              <a:rPr lang="en-US" sz="1200" b="0" i="1" dirty="0">
                <a:solidFill>
                  <a:srgbClr val="575760"/>
                </a:solidFill>
                <a:effectLst/>
                <a:latin typeface="Verdana" panose="020B0604030504040204" pitchFamily="34" charset="0"/>
                <a:ea typeface="Verdana" panose="020B0604030504040204" pitchFamily="34" charset="0"/>
              </a:rPr>
              <a:t>): the two samples are from populations with the same multivariate mean</a:t>
            </a:r>
          </a:p>
          <a:p>
            <a:pPr algn="l">
              <a:buFont typeface="Arial" panose="020B0604020202020204" pitchFamily="34" charset="0"/>
              <a:buChar char="•"/>
            </a:pPr>
            <a:r>
              <a:rPr lang="en-US" sz="1200" b="1" i="1" u="none" strike="noStrike" dirty="0">
                <a:solidFill>
                  <a:srgbClr val="005C85"/>
                </a:solidFill>
                <a:effectLst/>
                <a:latin typeface="Verdana" panose="020B0604030504040204" pitchFamily="34" charset="0"/>
                <a:ea typeface="Verdana" panose="020B0604030504040204" pitchFamily="34" charset="0"/>
                <a:hlinkClick r:id="rId8"/>
              </a:rPr>
              <a:t>Alternate hypothesis</a:t>
            </a:r>
            <a:r>
              <a:rPr lang="en-US" sz="1200" b="0" i="1" u="none" strike="noStrike" dirty="0">
                <a:solidFill>
                  <a:srgbClr val="005C85"/>
                </a:solidFill>
                <a:effectLst/>
                <a:latin typeface="Verdana" panose="020B0604030504040204" pitchFamily="34" charset="0"/>
                <a:ea typeface="Verdana" panose="020B0604030504040204" pitchFamily="34" charset="0"/>
                <a:hlinkClick r:id="rId8"/>
              </a:rPr>
              <a:t> </a:t>
            </a:r>
            <a:r>
              <a:rPr lang="en-US" sz="1200" b="0" i="1" dirty="0">
                <a:solidFill>
                  <a:srgbClr val="575760"/>
                </a:solidFill>
                <a:effectLst/>
                <a:latin typeface="Verdana" panose="020B0604030504040204" pitchFamily="34" charset="0"/>
                <a:ea typeface="Verdana" panose="020B0604030504040204" pitchFamily="34" charset="0"/>
              </a:rPr>
              <a:t>(H</a:t>
            </a:r>
            <a:r>
              <a:rPr lang="en-US" sz="1200" b="0" i="1" baseline="-25000" dirty="0">
                <a:solidFill>
                  <a:srgbClr val="575760"/>
                </a:solidFill>
                <a:effectLst/>
                <a:latin typeface="Verdana" panose="020B0604030504040204" pitchFamily="34" charset="0"/>
                <a:ea typeface="Verdana" panose="020B0604030504040204" pitchFamily="34" charset="0"/>
              </a:rPr>
              <a:t>1</a:t>
            </a:r>
            <a:r>
              <a:rPr lang="en-US" sz="1200" b="0" i="1" dirty="0">
                <a:solidFill>
                  <a:srgbClr val="575760"/>
                </a:solidFill>
                <a:effectLst/>
                <a:latin typeface="Verdana" panose="020B0604030504040204" pitchFamily="34" charset="0"/>
                <a:ea typeface="Verdana" panose="020B0604030504040204" pitchFamily="34" charset="0"/>
              </a:rPr>
              <a:t>): the two samples are from populations with different multivariate means” https://www.statisticshowto.com/hotellings-t-squared/</a:t>
            </a:r>
          </a:p>
        </p:txBody>
      </p:sp>
      <p:pic>
        <p:nvPicPr>
          <p:cNvPr id="11" name="Picture 10">
            <a:extLst>
              <a:ext uri="{FF2B5EF4-FFF2-40B4-BE49-F238E27FC236}">
                <a16:creationId xmlns:a16="http://schemas.microsoft.com/office/drawing/2014/main" id="{3EEC4A8F-7788-0108-8C70-887C404135B0}"/>
              </a:ext>
            </a:extLst>
          </p:cNvPr>
          <p:cNvPicPr>
            <a:picLocks noChangeAspect="1"/>
          </p:cNvPicPr>
          <p:nvPr/>
        </p:nvPicPr>
        <p:blipFill>
          <a:blip r:embed="rId9"/>
          <a:stretch>
            <a:fillRect/>
          </a:stretch>
        </p:blipFill>
        <p:spPr>
          <a:xfrm>
            <a:off x="5726685" y="4583837"/>
            <a:ext cx="2837066" cy="3879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2" name="Text Placeholder 1">
            <a:extLst>
              <a:ext uri="{FF2B5EF4-FFF2-40B4-BE49-F238E27FC236}">
                <a16:creationId xmlns:a16="http://schemas.microsoft.com/office/drawing/2014/main" id="{6EDE2203-D5E2-8A81-FB85-32B6F09E4538}"/>
              </a:ext>
            </a:extLst>
          </p:cNvPr>
          <p:cNvSpPr>
            <a:spLocks noGrp="1"/>
          </p:cNvSpPr>
          <p:nvPr>
            <p:ph type="body" sz="quarter" idx="10"/>
          </p:nvPr>
        </p:nvSpPr>
        <p:spPr>
          <a:xfrm>
            <a:off x="493200" y="914474"/>
            <a:ext cx="8398800" cy="3092400"/>
          </a:xfrm>
        </p:spPr>
        <p:txBody>
          <a:bodyPr/>
          <a:lstStyle/>
          <a:p>
            <a:r>
              <a:rPr lang="nl-NL" sz="1400" dirty="0"/>
              <a:t>We </a:t>
            </a:r>
            <a:r>
              <a:rPr lang="nl-NL" sz="1400" dirty="0" err="1"/>
              <a:t>pick</a:t>
            </a:r>
            <a:r>
              <a:rPr lang="nl-NL" sz="1400" dirty="0"/>
              <a:t> a column at random, </a:t>
            </a:r>
            <a:r>
              <a:rPr lang="nl-NL" sz="1400" dirty="0" err="1"/>
              <a:t>and</a:t>
            </a:r>
            <a:r>
              <a:rPr lang="nl-NL" sz="1400" dirty="0"/>
              <a:t> we select </a:t>
            </a:r>
            <a:r>
              <a:rPr lang="nl-NL" sz="1400" dirty="0" err="1"/>
              <a:t>an</a:t>
            </a:r>
            <a:r>
              <a:rPr lang="nl-NL" sz="1400" dirty="0"/>
              <a:t> </a:t>
            </a:r>
            <a:r>
              <a:rPr lang="nl-NL" sz="1400" dirty="0" err="1"/>
              <a:t>arbitrary</a:t>
            </a:r>
            <a:r>
              <a:rPr lang="nl-NL" sz="1400" dirty="0"/>
              <a:t> </a:t>
            </a:r>
            <a:r>
              <a:rPr lang="nl-NL" sz="1400" dirty="0" err="1"/>
              <a:t>threshold</a:t>
            </a:r>
            <a:r>
              <a:rPr lang="nl-NL" sz="1400" dirty="0"/>
              <a:t> </a:t>
            </a:r>
            <a:r>
              <a:rPr lang="nl-NL" sz="1400" dirty="0" err="1"/>
              <a:t>within</a:t>
            </a:r>
            <a:r>
              <a:rPr lang="nl-NL" sz="1400" dirty="0"/>
              <a:t> </a:t>
            </a:r>
            <a:r>
              <a:rPr lang="nl-NL" sz="1400" dirty="0" err="1"/>
              <a:t>its</a:t>
            </a:r>
            <a:r>
              <a:rPr lang="nl-NL" sz="1400" dirty="0"/>
              <a:t> range</a:t>
            </a:r>
          </a:p>
          <a:p>
            <a:r>
              <a:rPr lang="nl-NL" sz="1400" dirty="0"/>
              <a:t>We </a:t>
            </a:r>
            <a:r>
              <a:rPr lang="nl-NL" sz="1400" dirty="0" err="1"/>
              <a:t>divide</a:t>
            </a:r>
            <a:r>
              <a:rPr lang="nl-NL" sz="1400" dirty="0"/>
              <a:t> </a:t>
            </a:r>
            <a:r>
              <a:rPr lang="nl-NL" sz="1400" dirty="0" err="1"/>
              <a:t>all</a:t>
            </a:r>
            <a:r>
              <a:rPr lang="nl-NL" sz="1400" dirty="0"/>
              <a:t> </a:t>
            </a:r>
            <a:r>
              <a:rPr lang="nl-NL" sz="1400" dirty="0" err="1"/>
              <a:t>the</a:t>
            </a:r>
            <a:r>
              <a:rPr lang="nl-NL" sz="1400" dirty="0"/>
              <a:t> samples into </a:t>
            </a:r>
            <a:r>
              <a:rPr lang="nl-NL" sz="1400" dirty="0" err="1"/>
              <a:t>two</a:t>
            </a:r>
            <a:r>
              <a:rPr lang="nl-NL" sz="1400" dirty="0"/>
              <a:t> </a:t>
            </a:r>
            <a:r>
              <a:rPr lang="nl-NL" sz="1400" dirty="0" err="1"/>
              <a:t>groups</a:t>
            </a:r>
            <a:r>
              <a:rPr lang="nl-NL" sz="1400" dirty="0"/>
              <a:t> </a:t>
            </a:r>
            <a:r>
              <a:rPr lang="nl-NL" sz="1400" dirty="0" err="1"/>
              <a:t>according</a:t>
            </a:r>
            <a:r>
              <a:rPr lang="nl-NL" sz="1400" dirty="0"/>
              <a:t> </a:t>
            </a:r>
            <a:r>
              <a:rPr lang="nl-NL" sz="1400" dirty="0" err="1"/>
              <a:t>to</a:t>
            </a:r>
            <a:r>
              <a:rPr lang="nl-NL" sz="1400" dirty="0"/>
              <a:t> </a:t>
            </a:r>
            <a:r>
              <a:rPr lang="nl-NL" sz="1400" dirty="0" err="1"/>
              <a:t>that</a:t>
            </a:r>
            <a:r>
              <a:rPr lang="nl-NL" sz="1400" dirty="0"/>
              <a:t> </a:t>
            </a:r>
            <a:r>
              <a:rPr lang="nl-NL" sz="1400" dirty="0" err="1"/>
              <a:t>threshold</a:t>
            </a:r>
            <a:endParaRPr lang="nl-NL" sz="1400" dirty="0"/>
          </a:p>
          <a:p>
            <a:r>
              <a:rPr lang="nl-NL" sz="1400" dirty="0" err="1"/>
              <a:t>There</a:t>
            </a:r>
            <a:r>
              <a:rPr lang="nl-NL" sz="1400" dirty="0"/>
              <a:t> is a </a:t>
            </a:r>
            <a:r>
              <a:rPr lang="nl-NL" sz="1400" dirty="0" err="1"/>
              <a:t>higher</a:t>
            </a:r>
            <a:r>
              <a:rPr lang="nl-NL" sz="1400" dirty="0"/>
              <a:t> chance </a:t>
            </a:r>
            <a:r>
              <a:rPr lang="nl-NL" sz="1400" dirty="0" err="1"/>
              <a:t>that</a:t>
            </a:r>
            <a:r>
              <a:rPr lang="nl-NL" sz="1400" dirty="0"/>
              <a:t> </a:t>
            </a:r>
            <a:r>
              <a:rPr lang="nl-NL" sz="1400" dirty="0" err="1"/>
              <a:t>the</a:t>
            </a:r>
            <a:r>
              <a:rPr lang="nl-NL" sz="1400" dirty="0"/>
              <a:t> </a:t>
            </a:r>
            <a:r>
              <a:rPr lang="nl-NL" sz="1400" dirty="0" err="1"/>
              <a:t>outlier</a:t>
            </a:r>
            <a:r>
              <a:rPr lang="nl-NL" sz="1400" dirty="0"/>
              <a:t> point </a:t>
            </a:r>
            <a:r>
              <a:rPr lang="nl-NL" sz="1400" dirty="0" err="1"/>
              <a:t>would</a:t>
            </a:r>
            <a:r>
              <a:rPr lang="nl-NL" sz="1400" dirty="0"/>
              <a:t> end up in </a:t>
            </a:r>
            <a:r>
              <a:rPr lang="nl-NL" sz="1400" dirty="0" err="1"/>
              <a:t>the</a:t>
            </a:r>
            <a:r>
              <a:rPr lang="nl-NL" sz="1400" dirty="0"/>
              <a:t> smaller </a:t>
            </a:r>
            <a:r>
              <a:rPr lang="nl-NL" sz="1400" dirty="0" err="1"/>
              <a:t>group</a:t>
            </a:r>
            <a:r>
              <a:rPr lang="nl-NL" sz="1400" dirty="0"/>
              <a:t> or </a:t>
            </a:r>
            <a:r>
              <a:rPr lang="nl-NL" sz="1400" dirty="0" err="1"/>
              <a:t>alone</a:t>
            </a:r>
            <a:endParaRPr lang="nl-NL" sz="1400" dirty="0"/>
          </a:p>
          <a:p>
            <a:r>
              <a:rPr lang="nl-NL" sz="1400" dirty="0" err="1"/>
              <a:t>This</a:t>
            </a:r>
            <a:r>
              <a:rPr lang="nl-NL" sz="1400" dirty="0"/>
              <a:t> </a:t>
            </a:r>
            <a:r>
              <a:rPr lang="nl-NL" sz="1400" dirty="0" err="1"/>
              <a:t>randomized</a:t>
            </a:r>
            <a:r>
              <a:rPr lang="nl-NL" sz="1400" dirty="0"/>
              <a:t> </a:t>
            </a:r>
            <a:r>
              <a:rPr lang="nl-NL" sz="1400" dirty="0" err="1"/>
              <a:t>splitting</a:t>
            </a:r>
            <a:r>
              <a:rPr lang="nl-NL" sz="1400" dirty="0"/>
              <a:t> </a:t>
            </a:r>
            <a:r>
              <a:rPr lang="nl-NL" sz="1400" dirty="0" err="1"/>
              <a:t>process</a:t>
            </a:r>
            <a:r>
              <a:rPr lang="nl-NL" sz="1400" dirty="0"/>
              <a:t> is </a:t>
            </a:r>
            <a:r>
              <a:rPr lang="nl-NL" sz="1400" dirty="0" err="1"/>
              <a:t>repeated</a:t>
            </a:r>
            <a:r>
              <a:rPr lang="nl-NL" sz="1400" dirty="0"/>
              <a:t> </a:t>
            </a:r>
            <a:r>
              <a:rPr lang="nl-NL" sz="1400" dirty="0" err="1"/>
              <a:t>recursively</a:t>
            </a:r>
            <a:endParaRPr lang="nl-NL" sz="1400" dirty="0"/>
          </a:p>
          <a:p>
            <a:r>
              <a:rPr lang="nl-NL" sz="1400" dirty="0"/>
              <a:t>The more common </a:t>
            </a:r>
            <a:r>
              <a:rPr lang="nl-NL" sz="1400" dirty="0" err="1"/>
              <a:t>the</a:t>
            </a:r>
            <a:r>
              <a:rPr lang="nl-NL" sz="1400" dirty="0"/>
              <a:t> point is, </a:t>
            </a:r>
            <a:r>
              <a:rPr lang="nl-NL" sz="1400" dirty="0" err="1"/>
              <a:t>the</a:t>
            </a:r>
            <a:r>
              <a:rPr lang="nl-NL" sz="1400" dirty="0"/>
              <a:t> more splits </a:t>
            </a:r>
            <a:r>
              <a:rPr lang="nl-NL" sz="1400" dirty="0" err="1"/>
              <a:t>it</a:t>
            </a:r>
            <a:r>
              <a:rPr lang="nl-NL" sz="1400" dirty="0"/>
              <a:t> </a:t>
            </a:r>
            <a:r>
              <a:rPr lang="nl-NL" sz="1400" dirty="0" err="1"/>
              <a:t>will</a:t>
            </a:r>
            <a:r>
              <a:rPr lang="nl-NL" sz="1400" dirty="0"/>
              <a:t> take </a:t>
            </a:r>
            <a:r>
              <a:rPr lang="nl-NL" sz="1400" dirty="0" err="1"/>
              <a:t>to</a:t>
            </a:r>
            <a:r>
              <a:rPr lang="nl-NL" sz="1400" dirty="0"/>
              <a:t> </a:t>
            </a:r>
            <a:r>
              <a:rPr lang="nl-NL" sz="1400" dirty="0" err="1"/>
              <a:t>be</a:t>
            </a:r>
            <a:r>
              <a:rPr lang="nl-NL" sz="1400" dirty="0"/>
              <a:t> </a:t>
            </a:r>
            <a:r>
              <a:rPr lang="nl-NL" sz="1400" dirty="0" err="1"/>
              <a:t>isolated</a:t>
            </a:r>
            <a:endParaRPr lang="nl-NL" sz="1400" dirty="0"/>
          </a:p>
        </p:txBody>
      </p:sp>
      <p:sp>
        <p:nvSpPr>
          <p:cNvPr id="7" name="Google Shape;672;p31">
            <a:extLst>
              <a:ext uri="{FF2B5EF4-FFF2-40B4-BE49-F238E27FC236}">
                <a16:creationId xmlns:a16="http://schemas.microsoft.com/office/drawing/2014/main" id="{05C87426-44BD-048C-0CB9-76DA324B6BE7}"/>
              </a:ext>
            </a:extLst>
          </p:cNvPr>
          <p:cNvSpPr txBox="1">
            <a:spLocks noGrp="1"/>
          </p:cNvSpPr>
          <p:nvPr>
            <p:ph type="title"/>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buClr>
                <a:srgbClr val="F2F2F2"/>
              </a:buClr>
              <a:buSzPts val="2800"/>
            </a:pPr>
            <a:r>
              <a:rPr lang="es-ES" sz="2400" b="1" dirty="0">
                <a:solidFill>
                  <a:schemeClr val="tx1"/>
                </a:solidFill>
                <a:ea typeface="Verdana" panose="020B0604030504040204" pitchFamily="34" charset="0"/>
                <a:cs typeface="Arial"/>
                <a:sym typeface="Arial"/>
              </a:rPr>
              <a:t> </a:t>
            </a:r>
            <a:r>
              <a:rPr lang="es-ES" sz="2400" b="1" dirty="0" err="1">
                <a:solidFill>
                  <a:schemeClr val="tx1"/>
                </a:solidFill>
                <a:ea typeface="Verdana" panose="020B0604030504040204" pitchFamily="34" charset="0"/>
                <a:cs typeface="Arial"/>
                <a:sym typeface="Arial"/>
              </a:rPr>
              <a:t>Isolation</a:t>
            </a:r>
            <a:r>
              <a:rPr lang="es-ES" sz="2400" b="1" dirty="0">
                <a:solidFill>
                  <a:schemeClr val="tx1"/>
                </a:solidFill>
                <a:ea typeface="Verdana" panose="020B0604030504040204" pitchFamily="34" charset="0"/>
                <a:cs typeface="Arial"/>
                <a:sym typeface="Arial"/>
              </a:rPr>
              <a:t> Forest</a:t>
            </a:r>
            <a:endParaRPr sz="2400" dirty="0">
              <a:solidFill>
                <a:schemeClr val="tx1"/>
              </a:solidFill>
              <a:ea typeface="Verdana" panose="020B0604030504040204" pitchFamily="34" charset="0"/>
            </a:endParaRPr>
          </a:p>
        </p:txBody>
      </p:sp>
      <p:sp>
        <p:nvSpPr>
          <p:cNvPr id="10" name="Rectangle 9">
            <a:extLst>
              <a:ext uri="{FF2B5EF4-FFF2-40B4-BE49-F238E27FC236}">
                <a16:creationId xmlns:a16="http://schemas.microsoft.com/office/drawing/2014/main" id="{D8BFC826-D455-6D22-A72C-514B43E0760E}"/>
              </a:ext>
            </a:extLst>
          </p:cNvPr>
          <p:cNvSpPr/>
          <p:nvPr/>
        </p:nvSpPr>
        <p:spPr>
          <a:xfrm>
            <a:off x="1183341" y="3596545"/>
            <a:ext cx="6777317" cy="334313"/>
          </a:xfrm>
          <a:prstGeom prst="rect">
            <a:avLst/>
          </a:prstGeom>
          <a:ln/>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Isolation</a:t>
            </a:r>
            <a:r>
              <a:rPr lang="nl-NL" sz="1400" dirty="0">
                <a:solidFill>
                  <a:schemeClr val="tx1"/>
                </a:solidFill>
              </a:rPr>
              <a:t> </a:t>
            </a:r>
            <a:r>
              <a:rPr lang="nl-NL" sz="1400" dirty="0" err="1">
                <a:solidFill>
                  <a:schemeClr val="tx1"/>
                </a:solidFill>
              </a:rPr>
              <a:t>depth</a:t>
            </a:r>
            <a:r>
              <a:rPr lang="nl-NL" sz="1400" dirty="0">
                <a:solidFill>
                  <a:schemeClr val="tx1"/>
                </a:solidFill>
              </a:rPr>
              <a:t>: </a:t>
            </a:r>
            <a:r>
              <a:rPr lang="nl-NL" sz="1400" dirty="0" err="1">
                <a:solidFill>
                  <a:schemeClr val="tx1"/>
                </a:solidFill>
              </a:rPr>
              <a:t>Number</a:t>
            </a:r>
            <a:r>
              <a:rPr lang="nl-NL" sz="1400" dirty="0">
                <a:solidFill>
                  <a:schemeClr val="tx1"/>
                </a:solidFill>
              </a:rPr>
              <a:t> of </a:t>
            </a:r>
            <a:r>
              <a:rPr lang="nl-NL" sz="1400" dirty="0" err="1">
                <a:solidFill>
                  <a:schemeClr val="tx1"/>
                </a:solidFill>
              </a:rPr>
              <a:t>partitions</a:t>
            </a:r>
            <a:r>
              <a:rPr lang="nl-NL" sz="1400" dirty="0">
                <a:solidFill>
                  <a:schemeClr val="tx1"/>
                </a:solidFill>
              </a:rPr>
              <a:t> </a:t>
            </a:r>
            <a:r>
              <a:rPr lang="nl-NL" sz="1400" dirty="0" err="1">
                <a:solidFill>
                  <a:schemeClr val="tx1"/>
                </a:solidFill>
              </a:rPr>
              <a:t>that</a:t>
            </a:r>
            <a:r>
              <a:rPr lang="nl-NL" sz="1400" dirty="0">
                <a:solidFill>
                  <a:schemeClr val="tx1"/>
                </a:solidFill>
              </a:rPr>
              <a:t> </a:t>
            </a:r>
            <a:r>
              <a:rPr lang="nl-NL" sz="1400" dirty="0" err="1">
                <a:solidFill>
                  <a:schemeClr val="tx1"/>
                </a:solidFill>
              </a:rPr>
              <a:t>it</a:t>
            </a:r>
            <a:r>
              <a:rPr lang="nl-NL" sz="1400" dirty="0">
                <a:solidFill>
                  <a:schemeClr val="tx1"/>
                </a:solidFill>
              </a:rPr>
              <a:t> takes </a:t>
            </a:r>
            <a:r>
              <a:rPr lang="nl-NL" sz="1400" dirty="0" err="1">
                <a:solidFill>
                  <a:schemeClr val="tx1"/>
                </a:solidFill>
              </a:rPr>
              <a:t>to</a:t>
            </a:r>
            <a:r>
              <a:rPr lang="nl-NL" sz="1400" dirty="0">
                <a:solidFill>
                  <a:schemeClr val="tx1"/>
                </a:solidFill>
              </a:rPr>
              <a:t> </a:t>
            </a:r>
            <a:r>
              <a:rPr lang="nl-NL" sz="1400" dirty="0" err="1">
                <a:solidFill>
                  <a:schemeClr val="tx1"/>
                </a:solidFill>
              </a:rPr>
              <a:t>isolate</a:t>
            </a:r>
            <a:r>
              <a:rPr lang="nl-NL" sz="1400" dirty="0">
                <a:solidFill>
                  <a:schemeClr val="tx1"/>
                </a:solidFill>
              </a:rPr>
              <a:t> a point</a:t>
            </a:r>
          </a:p>
        </p:txBody>
      </p:sp>
      <p:sp>
        <p:nvSpPr>
          <p:cNvPr id="11" name="Rectangle 10">
            <a:extLst>
              <a:ext uri="{FF2B5EF4-FFF2-40B4-BE49-F238E27FC236}">
                <a16:creationId xmlns:a16="http://schemas.microsoft.com/office/drawing/2014/main" id="{516AE6A2-FFDE-A69D-9880-AFC010A7ABF5}"/>
              </a:ext>
            </a:extLst>
          </p:cNvPr>
          <p:cNvSpPr/>
          <p:nvPr/>
        </p:nvSpPr>
        <p:spPr>
          <a:xfrm>
            <a:off x="2178000" y="4222080"/>
            <a:ext cx="2205318" cy="54975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One</a:t>
            </a:r>
            <a:r>
              <a:rPr lang="nl-NL" sz="1400" dirty="0">
                <a:solidFill>
                  <a:schemeClr val="tx1"/>
                </a:solidFill>
              </a:rPr>
              <a:t> tree has a lot of </a:t>
            </a:r>
            <a:r>
              <a:rPr lang="nl-NL" sz="1400" dirty="0" err="1">
                <a:solidFill>
                  <a:schemeClr val="tx1"/>
                </a:solidFill>
              </a:rPr>
              <a:t>variability</a:t>
            </a:r>
            <a:endParaRPr lang="nl-NL" sz="1400" dirty="0">
              <a:solidFill>
                <a:schemeClr val="tx1"/>
              </a:solidFill>
            </a:endParaRPr>
          </a:p>
        </p:txBody>
      </p:sp>
      <p:sp>
        <p:nvSpPr>
          <p:cNvPr id="12" name="Rectangle 11">
            <a:extLst>
              <a:ext uri="{FF2B5EF4-FFF2-40B4-BE49-F238E27FC236}">
                <a16:creationId xmlns:a16="http://schemas.microsoft.com/office/drawing/2014/main" id="{F6434FBA-425F-B808-0D40-DD026DD121A3}"/>
              </a:ext>
            </a:extLst>
          </p:cNvPr>
          <p:cNvSpPr/>
          <p:nvPr/>
        </p:nvSpPr>
        <p:spPr>
          <a:xfrm>
            <a:off x="4975836" y="4222080"/>
            <a:ext cx="3361766" cy="549757"/>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A </a:t>
            </a:r>
            <a:r>
              <a:rPr lang="nl-NL" sz="1400" dirty="0" err="1">
                <a:solidFill>
                  <a:schemeClr val="tx1"/>
                </a:solidFill>
              </a:rPr>
              <a:t>final</a:t>
            </a:r>
            <a:r>
              <a:rPr lang="nl-NL" sz="1400" dirty="0">
                <a:solidFill>
                  <a:schemeClr val="tx1"/>
                </a:solidFill>
              </a:rPr>
              <a:t> score is </a:t>
            </a:r>
            <a:r>
              <a:rPr lang="nl-NL" sz="1400" dirty="0" err="1">
                <a:solidFill>
                  <a:schemeClr val="tx1"/>
                </a:solidFill>
              </a:rPr>
              <a:t>obtained</a:t>
            </a:r>
            <a:r>
              <a:rPr lang="nl-NL" sz="1400" dirty="0">
                <a:solidFill>
                  <a:schemeClr val="tx1"/>
                </a:solidFill>
              </a:rPr>
              <a:t> </a:t>
            </a:r>
            <a:r>
              <a:rPr lang="nl-NL" sz="1400" dirty="0" err="1">
                <a:solidFill>
                  <a:schemeClr val="tx1"/>
                </a:solidFill>
              </a:rPr>
              <a:t>by</a:t>
            </a:r>
            <a:r>
              <a:rPr lang="nl-NL" sz="1400" dirty="0">
                <a:solidFill>
                  <a:schemeClr val="tx1"/>
                </a:solidFill>
              </a:rPr>
              <a:t> </a:t>
            </a:r>
            <a:r>
              <a:rPr lang="nl-NL" sz="1400" dirty="0" err="1">
                <a:solidFill>
                  <a:schemeClr val="tx1"/>
                </a:solidFill>
              </a:rPr>
              <a:t>averaging</a:t>
            </a:r>
            <a:r>
              <a:rPr lang="nl-NL" sz="1400" dirty="0">
                <a:solidFill>
                  <a:schemeClr val="tx1"/>
                </a:solidFill>
              </a:rPr>
              <a:t> </a:t>
            </a:r>
            <a:r>
              <a:rPr lang="nl-NL" sz="1400" dirty="0" err="1">
                <a:solidFill>
                  <a:schemeClr val="tx1"/>
                </a:solidFill>
              </a:rPr>
              <a:t>results</a:t>
            </a:r>
            <a:r>
              <a:rPr lang="nl-NL" sz="1400" dirty="0">
                <a:solidFill>
                  <a:schemeClr val="tx1"/>
                </a:solidFill>
              </a:rPr>
              <a:t> of </a:t>
            </a:r>
            <a:r>
              <a:rPr lang="nl-NL" sz="1400" dirty="0" err="1">
                <a:solidFill>
                  <a:schemeClr val="tx1"/>
                </a:solidFill>
              </a:rPr>
              <a:t>many</a:t>
            </a:r>
            <a:r>
              <a:rPr lang="nl-NL" sz="1400" dirty="0">
                <a:solidFill>
                  <a:schemeClr val="tx1"/>
                </a:solidFill>
              </a:rPr>
              <a:t> trees</a:t>
            </a:r>
          </a:p>
        </p:txBody>
      </p:sp>
      <p:cxnSp>
        <p:nvCxnSpPr>
          <p:cNvPr id="14" name="Straight Arrow Connector 13">
            <a:extLst>
              <a:ext uri="{FF2B5EF4-FFF2-40B4-BE49-F238E27FC236}">
                <a16:creationId xmlns:a16="http://schemas.microsoft.com/office/drawing/2014/main" id="{331690BD-BDDF-7803-375A-E361456943B2}"/>
              </a:ext>
            </a:extLst>
          </p:cNvPr>
          <p:cNvCxnSpPr>
            <a:cxnSpLocks/>
            <a:stCxn id="11" idx="3"/>
            <a:endCxn id="12" idx="1"/>
          </p:cNvCxnSpPr>
          <p:nvPr/>
        </p:nvCxnSpPr>
        <p:spPr>
          <a:xfrm>
            <a:off x="4383318" y="4496959"/>
            <a:ext cx="5925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60478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497205" y="2423013"/>
            <a:ext cx="8330400" cy="549925"/>
          </a:xfrm>
        </p:spPr>
        <p:txBody>
          <a:bodyPr/>
          <a:lstStyle/>
          <a:p>
            <a:r>
              <a:rPr lang="en-US" dirty="0"/>
              <a:t>Part 3: Pretreatments on Raw Spectra</a:t>
            </a:r>
            <a:br>
              <a:rPr lang="en-US" sz="2000" dirty="0"/>
            </a:br>
            <a:br>
              <a:rPr lang="en-US" dirty="0"/>
            </a:b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26</a:t>
            </a:fld>
            <a:endParaRPr lang="nl-NL"/>
          </a:p>
        </p:txBody>
      </p:sp>
      <p:sp>
        <p:nvSpPr>
          <p:cNvPr id="5" name="TextBox 4">
            <a:extLst>
              <a:ext uri="{FF2B5EF4-FFF2-40B4-BE49-F238E27FC236}">
                <a16:creationId xmlns:a16="http://schemas.microsoft.com/office/drawing/2014/main" id="{C2AA752A-24C7-34BD-9CDB-71949D9EFCD9}"/>
              </a:ext>
            </a:extLst>
          </p:cNvPr>
          <p:cNvSpPr txBox="1"/>
          <p:nvPr/>
        </p:nvSpPr>
        <p:spPr>
          <a:xfrm>
            <a:off x="2286000" y="2386147"/>
            <a:ext cx="4572000" cy="369332"/>
          </a:xfrm>
          <a:prstGeom prst="rect">
            <a:avLst/>
          </a:prstGeom>
          <a:noFill/>
        </p:spPr>
        <p:txBody>
          <a:bodyPr wrap="square">
            <a:spAutoFit/>
          </a:bodyPr>
          <a:lstStyle/>
          <a:p>
            <a:r>
              <a:rPr lang="nl-NL" b="0" dirty="0">
                <a:effectLst/>
              </a:rPr>
              <a:t> </a:t>
            </a:r>
            <a:endParaRPr lang="en-GB" dirty="0"/>
          </a:p>
        </p:txBody>
      </p:sp>
      <p:sp>
        <p:nvSpPr>
          <p:cNvPr id="7" name="TextBox 6">
            <a:extLst>
              <a:ext uri="{FF2B5EF4-FFF2-40B4-BE49-F238E27FC236}">
                <a16:creationId xmlns:a16="http://schemas.microsoft.com/office/drawing/2014/main" id="{E4291EF3-7120-C508-40F6-E0E597AD848A}"/>
              </a:ext>
            </a:extLst>
          </p:cNvPr>
          <p:cNvSpPr txBox="1"/>
          <p:nvPr/>
        </p:nvSpPr>
        <p:spPr>
          <a:xfrm>
            <a:off x="2286000" y="2386147"/>
            <a:ext cx="4572000" cy="369332"/>
          </a:xfrm>
          <a:prstGeom prst="rect">
            <a:avLst/>
          </a:prstGeom>
          <a:noFill/>
        </p:spPr>
        <p:txBody>
          <a:bodyPr wrap="square">
            <a:spAutoFit/>
          </a:bodyPr>
          <a:lstStyle/>
          <a:p>
            <a:r>
              <a:rPr lang="nl-NL" b="0" dirty="0">
                <a:effectLst/>
              </a:rPr>
              <a:t> </a:t>
            </a:r>
            <a:endParaRPr lang="en-GB" dirty="0"/>
          </a:p>
        </p:txBody>
      </p:sp>
    </p:spTree>
    <p:extLst>
      <p:ext uri="{BB962C8B-B14F-4D97-AF65-F5344CB8AC3E}">
        <p14:creationId xmlns:p14="http://schemas.microsoft.com/office/powerpoint/2010/main" val="872624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title"/>
          </p:nvPr>
        </p:nvSpPr>
        <p:spPr>
          <a:xfrm>
            <a:off x="1478108" y="275307"/>
            <a:ext cx="5915025" cy="753178"/>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buClr>
                <a:srgbClr val="262626"/>
              </a:buClr>
              <a:buSzPts val="2800"/>
            </a:pPr>
            <a:r>
              <a:rPr lang="en-CA" sz="2100" dirty="0">
                <a:latin typeface="Arial"/>
                <a:ea typeface="Arial"/>
                <a:cs typeface="Arial"/>
                <a:sym typeface="Arial"/>
              </a:rPr>
              <a:t>Near Infrared Spectroscopy </a:t>
            </a:r>
            <a:br>
              <a:rPr lang="en-CA" sz="2100" dirty="0">
                <a:latin typeface="Arial"/>
                <a:ea typeface="Arial"/>
                <a:cs typeface="Arial"/>
                <a:sym typeface="Arial"/>
              </a:rPr>
            </a:br>
            <a:endParaRPr sz="2100" dirty="0">
              <a:latin typeface="Arial"/>
              <a:ea typeface="Arial"/>
              <a:cs typeface="Arial"/>
              <a:sym typeface="Arial"/>
            </a:endParaRPr>
          </a:p>
        </p:txBody>
      </p:sp>
      <p:sp>
        <p:nvSpPr>
          <p:cNvPr id="154" name="Google Shape;154;p6"/>
          <p:cNvSpPr txBox="1">
            <a:spLocks noGrp="1"/>
          </p:cNvSpPr>
          <p:nvPr>
            <p:ph type="body" idx="1"/>
          </p:nvPr>
        </p:nvSpPr>
        <p:spPr>
          <a:xfrm>
            <a:off x="1341727" y="1678029"/>
            <a:ext cx="6187787" cy="2439451"/>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0" indent="0" algn="just">
              <a:lnSpc>
                <a:spcPct val="100000"/>
              </a:lnSpc>
              <a:spcBef>
                <a:spcPts val="0"/>
              </a:spcBef>
              <a:spcAft>
                <a:spcPts val="0"/>
              </a:spcAft>
              <a:buSzPts val="1800"/>
              <a:buNone/>
            </a:pPr>
            <a:endParaRPr b="1" dirty="0">
              <a:solidFill>
                <a:srgbClr val="FF0000"/>
              </a:solidFill>
            </a:endParaRPr>
          </a:p>
          <a:p>
            <a:pPr marL="0" indent="0" algn="just">
              <a:lnSpc>
                <a:spcPct val="100000"/>
              </a:lnSpc>
              <a:spcBef>
                <a:spcPts val="675"/>
              </a:spcBef>
              <a:spcAft>
                <a:spcPts val="0"/>
              </a:spcAft>
              <a:buSzPts val="1950"/>
              <a:buNone/>
            </a:pPr>
            <a:r>
              <a:rPr lang="en-CA" sz="1463" dirty="0"/>
              <a:t>.</a:t>
            </a:r>
            <a:endParaRPr dirty="0"/>
          </a:p>
        </p:txBody>
      </p:sp>
      <p:pic>
        <p:nvPicPr>
          <p:cNvPr id="155" name="Google Shape;155;p6"/>
          <p:cNvPicPr preferRelativeResize="0"/>
          <p:nvPr/>
        </p:nvPicPr>
        <p:blipFill rotWithShape="1">
          <a:blip r:embed="rId3">
            <a:alphaModFix/>
          </a:blip>
          <a:srcRect/>
          <a:stretch/>
        </p:blipFill>
        <p:spPr>
          <a:xfrm>
            <a:off x="186148" y="1425807"/>
            <a:ext cx="2172522" cy="478692"/>
          </a:xfrm>
          <a:prstGeom prst="rect">
            <a:avLst/>
          </a:prstGeom>
          <a:noFill/>
          <a:ln>
            <a:noFill/>
          </a:ln>
        </p:spPr>
      </p:pic>
      <p:sp>
        <p:nvSpPr>
          <p:cNvPr id="158" name="Google Shape;158;p6"/>
          <p:cNvSpPr/>
          <p:nvPr/>
        </p:nvSpPr>
        <p:spPr>
          <a:xfrm>
            <a:off x="2358670" y="1499523"/>
            <a:ext cx="1954305" cy="357011"/>
          </a:xfrm>
          <a:prstGeom prst="roundRect">
            <a:avLst>
              <a:gd name="adj" fmla="val 16667"/>
            </a:avLst>
          </a:prstGeom>
          <a:gradFill>
            <a:gsLst>
              <a:gs pos="0">
                <a:srgbClr val="B8DAF2"/>
              </a:gs>
              <a:gs pos="100000">
                <a:srgbClr val="9FCEEE"/>
              </a:gs>
            </a:gsLst>
            <a:lin ang="5400000" scaled="0"/>
          </a:gradFill>
          <a:ln w="9525" cap="flat" cmpd="sng">
            <a:solidFill>
              <a:schemeClr val="accent1"/>
            </a:solidFill>
            <a:prstDash val="solid"/>
            <a:round/>
            <a:headEnd type="none" w="sm" len="sm"/>
            <a:tailEnd type="none" w="sm" len="sm"/>
          </a:ln>
        </p:spPr>
        <p:txBody>
          <a:bodyPr spcFirstLastPara="1" wrap="square" lIns="51431" tIns="25706" rIns="51431" bIns="25706" anchor="ctr" anchorCtr="0">
            <a:noAutofit/>
          </a:bodyPr>
          <a:lstStyle/>
          <a:p>
            <a:pPr algn="ctr">
              <a:spcBef>
                <a:spcPts val="0"/>
              </a:spcBef>
              <a:spcAft>
                <a:spcPts val="0"/>
              </a:spcAft>
            </a:pPr>
            <a:r>
              <a:rPr lang="en-CA" sz="1350" dirty="0">
                <a:solidFill>
                  <a:schemeClr val="dk1"/>
                </a:solidFill>
                <a:latin typeface="Arial"/>
                <a:ea typeface="Arial"/>
                <a:cs typeface="Arial"/>
                <a:sym typeface="Arial"/>
              </a:rPr>
              <a:t>Lambert-Beer Law</a:t>
            </a:r>
            <a:endParaRPr sz="1350" dirty="0">
              <a:solidFill>
                <a:schemeClr val="dk1"/>
              </a:solidFill>
              <a:latin typeface="Arial"/>
              <a:ea typeface="Arial"/>
              <a:cs typeface="Arial"/>
              <a:sym typeface="Arial"/>
            </a:endParaRPr>
          </a:p>
        </p:txBody>
      </p:sp>
      <p:sp>
        <p:nvSpPr>
          <p:cNvPr id="159" name="Google Shape;159;p6"/>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27</a:t>
            </a:fld>
            <a:endParaRPr/>
          </a:p>
        </p:txBody>
      </p:sp>
      <p:cxnSp>
        <p:nvCxnSpPr>
          <p:cNvPr id="3" name="Straight Connector 2">
            <a:extLst>
              <a:ext uri="{FF2B5EF4-FFF2-40B4-BE49-F238E27FC236}">
                <a16:creationId xmlns:a16="http://schemas.microsoft.com/office/drawing/2014/main" id="{1563688F-9F50-3A7C-D31B-D32EBC146464}"/>
              </a:ext>
            </a:extLst>
          </p:cNvPr>
          <p:cNvCxnSpPr>
            <a:cxnSpLocks/>
          </p:cNvCxnSpPr>
          <p:nvPr/>
        </p:nvCxnSpPr>
        <p:spPr>
          <a:xfrm>
            <a:off x="4572000" y="1260178"/>
            <a:ext cx="0" cy="2646415"/>
          </a:xfrm>
          <a:prstGeom prst="line">
            <a:avLst/>
          </a:prstGeom>
          <a:ln/>
        </p:spPr>
        <p:style>
          <a:lnRef idx="3">
            <a:schemeClr val="dk1"/>
          </a:lnRef>
          <a:fillRef idx="0">
            <a:schemeClr val="dk1"/>
          </a:fillRef>
          <a:effectRef idx="2">
            <a:schemeClr val="dk1"/>
          </a:effectRef>
          <a:fontRef idx="minor">
            <a:schemeClr val="tx1"/>
          </a:fontRef>
        </p:style>
      </p:cxnSp>
      <p:pic>
        <p:nvPicPr>
          <p:cNvPr id="4" name="Google Shape;167;p7">
            <a:extLst>
              <a:ext uri="{FF2B5EF4-FFF2-40B4-BE49-F238E27FC236}">
                <a16:creationId xmlns:a16="http://schemas.microsoft.com/office/drawing/2014/main" id="{1C1ACBB7-7DD2-6E5E-8FDF-3FEABCBC10E1}"/>
              </a:ext>
            </a:extLst>
          </p:cNvPr>
          <p:cNvPicPr preferRelativeResize="0"/>
          <p:nvPr/>
        </p:nvPicPr>
        <p:blipFill rotWithShape="1">
          <a:blip r:embed="rId4">
            <a:alphaModFix/>
          </a:blip>
          <a:srcRect/>
          <a:stretch/>
        </p:blipFill>
        <p:spPr>
          <a:xfrm>
            <a:off x="5572167" y="1392207"/>
            <a:ext cx="2295929" cy="761692"/>
          </a:xfrm>
          <a:prstGeom prst="rect">
            <a:avLst/>
          </a:prstGeom>
          <a:noFill/>
          <a:ln>
            <a:noFill/>
          </a:ln>
        </p:spPr>
      </p:pic>
      <p:pic>
        <p:nvPicPr>
          <p:cNvPr id="7" name="Picture 6">
            <a:extLst>
              <a:ext uri="{FF2B5EF4-FFF2-40B4-BE49-F238E27FC236}">
                <a16:creationId xmlns:a16="http://schemas.microsoft.com/office/drawing/2014/main" id="{80D7DA8A-42B0-4C7A-819B-E596D4DDDF1A}"/>
              </a:ext>
            </a:extLst>
          </p:cNvPr>
          <p:cNvPicPr>
            <a:picLocks noChangeAspect="1"/>
          </p:cNvPicPr>
          <p:nvPr/>
        </p:nvPicPr>
        <p:blipFill>
          <a:blip r:embed="rId5"/>
          <a:stretch>
            <a:fillRect/>
          </a:stretch>
        </p:blipFill>
        <p:spPr>
          <a:xfrm>
            <a:off x="5021277" y="2234137"/>
            <a:ext cx="3255415" cy="2054121"/>
          </a:xfrm>
          <a:prstGeom prst="rect">
            <a:avLst/>
          </a:prstGeom>
        </p:spPr>
      </p:pic>
      <p:sp>
        <p:nvSpPr>
          <p:cNvPr id="8" name="TextBox 7">
            <a:extLst>
              <a:ext uri="{FF2B5EF4-FFF2-40B4-BE49-F238E27FC236}">
                <a16:creationId xmlns:a16="http://schemas.microsoft.com/office/drawing/2014/main" id="{69967A6B-07D7-B67E-1B20-CD88FA0CB141}"/>
              </a:ext>
            </a:extLst>
          </p:cNvPr>
          <p:cNvSpPr txBox="1"/>
          <p:nvPr/>
        </p:nvSpPr>
        <p:spPr>
          <a:xfrm>
            <a:off x="1352750" y="957466"/>
            <a:ext cx="1612942" cy="302712"/>
          </a:xfrm>
          <a:prstGeom prst="rect">
            <a:avLst/>
          </a:prstGeom>
          <a:noFill/>
        </p:spPr>
        <p:txBody>
          <a:bodyPr wrap="none" rtlCol="0">
            <a:spAutoFit/>
          </a:bodyPr>
          <a:lstStyle/>
          <a:p>
            <a:pPr>
              <a:lnSpc>
                <a:spcPts val="1800"/>
              </a:lnSpc>
            </a:pPr>
            <a:r>
              <a:rPr lang="en-GB" sz="1400" dirty="0">
                <a:latin typeface="Verdana" pitchFamily="34" charset="0"/>
              </a:rPr>
              <a:t>Ideal conditions</a:t>
            </a:r>
          </a:p>
        </p:txBody>
      </p:sp>
      <p:sp>
        <p:nvSpPr>
          <p:cNvPr id="9" name="TextBox 8">
            <a:extLst>
              <a:ext uri="{FF2B5EF4-FFF2-40B4-BE49-F238E27FC236}">
                <a16:creationId xmlns:a16="http://schemas.microsoft.com/office/drawing/2014/main" id="{9CFD6466-7D0B-6AD7-22AB-0D032EB0728C}"/>
              </a:ext>
            </a:extLst>
          </p:cNvPr>
          <p:cNvSpPr txBox="1"/>
          <p:nvPr/>
        </p:nvSpPr>
        <p:spPr>
          <a:xfrm>
            <a:off x="5875953" y="957466"/>
            <a:ext cx="1546064" cy="302712"/>
          </a:xfrm>
          <a:prstGeom prst="rect">
            <a:avLst/>
          </a:prstGeom>
          <a:noFill/>
        </p:spPr>
        <p:txBody>
          <a:bodyPr wrap="none" rtlCol="0">
            <a:spAutoFit/>
          </a:bodyPr>
          <a:lstStyle/>
          <a:p>
            <a:pPr>
              <a:lnSpc>
                <a:spcPts val="1800"/>
              </a:lnSpc>
            </a:pPr>
            <a:r>
              <a:rPr lang="en-GB" sz="1400" dirty="0">
                <a:latin typeface="Verdana" pitchFamily="34" charset="0"/>
              </a:rPr>
              <a:t>Real conditions</a:t>
            </a:r>
          </a:p>
        </p:txBody>
      </p:sp>
      <p:pic>
        <p:nvPicPr>
          <p:cNvPr id="5" name="Picture 4">
            <a:extLst>
              <a:ext uri="{FF2B5EF4-FFF2-40B4-BE49-F238E27FC236}">
                <a16:creationId xmlns:a16="http://schemas.microsoft.com/office/drawing/2014/main" id="{E1FEE4CE-FA10-8578-39F4-8840B3BD74A8}"/>
              </a:ext>
            </a:extLst>
          </p:cNvPr>
          <p:cNvPicPr>
            <a:picLocks noChangeAspect="1"/>
          </p:cNvPicPr>
          <p:nvPr/>
        </p:nvPicPr>
        <p:blipFill>
          <a:blip r:embed="rId6"/>
          <a:stretch>
            <a:fillRect/>
          </a:stretch>
        </p:blipFill>
        <p:spPr>
          <a:xfrm>
            <a:off x="170896" y="2115384"/>
            <a:ext cx="3400938" cy="2180601"/>
          </a:xfrm>
          <a:prstGeom prst="rect">
            <a:avLst/>
          </a:prstGeom>
        </p:spPr>
      </p:pic>
      <p:sp>
        <p:nvSpPr>
          <p:cNvPr id="6" name="TextBox 5">
            <a:extLst>
              <a:ext uri="{FF2B5EF4-FFF2-40B4-BE49-F238E27FC236}">
                <a16:creationId xmlns:a16="http://schemas.microsoft.com/office/drawing/2014/main" id="{654145F5-2540-FA8A-18C6-6DF997DE3E1C}"/>
              </a:ext>
            </a:extLst>
          </p:cNvPr>
          <p:cNvSpPr txBox="1"/>
          <p:nvPr/>
        </p:nvSpPr>
        <p:spPr>
          <a:xfrm>
            <a:off x="1909011" y="4368497"/>
            <a:ext cx="6303611" cy="523220"/>
          </a:xfrm>
          <a:prstGeom prst="rect">
            <a:avLst/>
          </a:prstGeom>
          <a:noFill/>
        </p:spPr>
        <p:txBody>
          <a:bodyPr wrap="square">
            <a:spAutoFit/>
          </a:bodyPr>
          <a:lstStyle/>
          <a:p>
            <a:pPr algn="ctr"/>
            <a:r>
              <a:rPr lang="en-US" sz="1400" dirty="0">
                <a:solidFill>
                  <a:srgbClr val="FF0000"/>
                </a:solidFill>
                <a:latin typeface="Verdana" panose="020B0604030504040204" pitchFamily="34" charset="0"/>
                <a:ea typeface="Verdana" panose="020B0604030504040204" pitchFamily="34" charset="0"/>
              </a:rPr>
              <a:t>Pretreatments eliminate spectral deformations to approach the pure contribution of the studied parameter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1384713" y="804835"/>
            <a:ext cx="6172200" cy="367934"/>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rgbClr val="262626"/>
              </a:buClr>
              <a:buSzPts val="2800"/>
            </a:pPr>
            <a:r>
              <a:rPr lang="en-CA" sz="2100" dirty="0"/>
              <a:t>Real spectrum may be influenced by:</a:t>
            </a:r>
            <a:endParaRPr sz="2100" dirty="0"/>
          </a:p>
        </p:txBody>
      </p:sp>
      <p:pic>
        <p:nvPicPr>
          <p:cNvPr id="245" name="Google Shape;245;p16"/>
          <p:cNvPicPr preferRelativeResize="0"/>
          <p:nvPr/>
        </p:nvPicPr>
        <p:blipFill rotWithShape="1">
          <a:blip r:embed="rId3">
            <a:alphaModFix/>
          </a:blip>
          <a:srcRect/>
          <a:stretch/>
        </p:blipFill>
        <p:spPr>
          <a:xfrm>
            <a:off x="2697309" y="4479739"/>
            <a:ext cx="3794070" cy="395639"/>
          </a:xfrm>
          <a:prstGeom prst="rect">
            <a:avLst/>
          </a:prstGeom>
          <a:noFill/>
          <a:ln>
            <a:noFill/>
          </a:ln>
        </p:spPr>
      </p:pic>
      <p:sp>
        <p:nvSpPr>
          <p:cNvPr id="246" name="Google Shape;246;p16"/>
          <p:cNvSpPr/>
          <p:nvPr/>
        </p:nvSpPr>
        <p:spPr>
          <a:xfrm>
            <a:off x="2421439" y="207843"/>
            <a:ext cx="4345809" cy="482408"/>
          </a:xfrm>
          <a:prstGeom prst="rect">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Century Gothic"/>
                <a:ea typeface="Century Gothic"/>
                <a:cs typeface="Century Gothic"/>
                <a:sym typeface="Century Gothic"/>
              </a:rPr>
              <a:t>Multiplicative and additive effects</a:t>
            </a:r>
            <a:endParaRPr dirty="0">
              <a:solidFill>
                <a:schemeClr val="dk1"/>
              </a:solidFill>
              <a:latin typeface="Century Gothic"/>
              <a:ea typeface="Century Gothic"/>
              <a:cs typeface="Century Gothic"/>
              <a:sym typeface="Century Gothic"/>
            </a:endParaRPr>
          </a:p>
        </p:txBody>
      </p:sp>
      <p:sp>
        <p:nvSpPr>
          <p:cNvPr id="247" name="Google Shape;247;p16"/>
          <p:cNvSpPr/>
          <p:nvPr/>
        </p:nvSpPr>
        <p:spPr>
          <a:xfrm>
            <a:off x="5178165" y="1390472"/>
            <a:ext cx="2268252" cy="580169"/>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Century Gothic"/>
                <a:ea typeface="Century Gothic"/>
                <a:cs typeface="Century Gothic"/>
                <a:sym typeface="Century Gothic"/>
              </a:rPr>
              <a:t>Measurement noise</a:t>
            </a:r>
            <a:endParaRPr dirty="0">
              <a:solidFill>
                <a:schemeClr val="dk1"/>
              </a:solidFill>
              <a:latin typeface="Century Gothic"/>
              <a:ea typeface="Century Gothic"/>
              <a:cs typeface="Century Gothic"/>
              <a:sym typeface="Century Gothic"/>
            </a:endParaRPr>
          </a:p>
        </p:txBody>
      </p:sp>
      <p:sp>
        <p:nvSpPr>
          <p:cNvPr id="249" name="Google Shape;249;p16"/>
          <p:cNvSpPr/>
          <p:nvPr/>
        </p:nvSpPr>
        <p:spPr>
          <a:xfrm>
            <a:off x="974361" y="2518610"/>
            <a:ext cx="3435621" cy="1788285"/>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marL="171450" indent="-171450">
              <a:spcBef>
                <a:spcPts val="0"/>
              </a:spcBef>
              <a:spcAft>
                <a:spcPts val="0"/>
              </a:spcAft>
              <a:buClr>
                <a:schemeClr val="dk1"/>
              </a:buClr>
              <a:buSzPts val="2000"/>
              <a:buFont typeface="Arial"/>
              <a:buAutoNum type="arabicParenR"/>
            </a:pPr>
            <a:r>
              <a:rPr lang="en-CA" sz="1500" dirty="0">
                <a:solidFill>
                  <a:schemeClr val="dk1"/>
                </a:solidFill>
                <a:latin typeface="Century Gothic"/>
                <a:ea typeface="Century Gothic"/>
                <a:cs typeface="Century Gothic"/>
                <a:sym typeface="Century Gothic"/>
              </a:rPr>
              <a:t> Enlarges the medium length of the optical path by factor </a:t>
            </a:r>
            <a:r>
              <a:rPr lang="en-CA" sz="1500" b="1" dirty="0">
                <a:solidFill>
                  <a:srgbClr val="C00000"/>
                </a:solidFill>
                <a:latin typeface="Century Gothic"/>
                <a:ea typeface="Century Gothic"/>
                <a:cs typeface="Century Gothic"/>
                <a:sym typeface="Century Gothic"/>
              </a:rPr>
              <a:t>k</a:t>
            </a:r>
            <a:r>
              <a:rPr lang="en-CA" sz="1500" dirty="0">
                <a:solidFill>
                  <a:srgbClr val="C00000"/>
                </a:solidFill>
                <a:latin typeface="Century Gothic"/>
                <a:ea typeface="Century Gothic"/>
                <a:cs typeface="Century Gothic"/>
                <a:sym typeface="Century Gothic"/>
              </a:rPr>
              <a:t>  </a:t>
            </a:r>
            <a:endParaRPr dirty="0">
              <a:solidFill>
                <a:srgbClr val="C00000"/>
              </a:solidFill>
            </a:endParaRPr>
          </a:p>
          <a:p>
            <a:pPr>
              <a:spcBef>
                <a:spcPts val="0"/>
              </a:spcBef>
              <a:spcAft>
                <a:spcPts val="0"/>
              </a:spcAft>
            </a:pPr>
            <a:endParaRPr lang="en-CA" sz="1500" dirty="0">
              <a:solidFill>
                <a:schemeClr val="dk1"/>
              </a:solidFill>
              <a:latin typeface="Century Gothic"/>
              <a:ea typeface="Century Gothic"/>
              <a:cs typeface="Century Gothic"/>
              <a:sym typeface="Century Gothic"/>
            </a:endParaRPr>
          </a:p>
          <a:p>
            <a:pPr>
              <a:spcBef>
                <a:spcPts val="0"/>
              </a:spcBef>
              <a:spcAft>
                <a:spcPts val="0"/>
              </a:spcAft>
            </a:pPr>
            <a:r>
              <a:rPr lang="en-CA" sz="1500" dirty="0">
                <a:solidFill>
                  <a:schemeClr val="dk1"/>
                </a:solidFill>
                <a:latin typeface="Century Gothic"/>
                <a:ea typeface="Century Gothic"/>
                <a:cs typeface="Century Gothic"/>
                <a:sym typeface="Century Gothic"/>
              </a:rPr>
              <a:t>2) </a:t>
            </a:r>
            <a:r>
              <a:rPr lang="en-US" sz="1500" dirty="0">
                <a:solidFill>
                  <a:schemeClr val="dk1"/>
                </a:solidFill>
                <a:latin typeface="Century Gothic"/>
                <a:ea typeface="Century Gothic"/>
                <a:cs typeface="Century Gothic"/>
                <a:sym typeface="Century Gothic"/>
              </a:rPr>
              <a:t>Will cause a certain number of photons to escape from the captor, creating a leak term</a:t>
            </a:r>
            <a:endParaRPr dirty="0"/>
          </a:p>
          <a:p>
            <a:pPr marL="171450" indent="-85725">
              <a:spcBef>
                <a:spcPts val="0"/>
              </a:spcBef>
              <a:spcAft>
                <a:spcPts val="0"/>
              </a:spcAft>
              <a:buClr>
                <a:schemeClr val="dk1"/>
              </a:buClr>
              <a:buSzPts val="1800"/>
            </a:pPr>
            <a:endParaRPr sz="1350" dirty="0">
              <a:solidFill>
                <a:schemeClr val="dk1"/>
              </a:solidFill>
              <a:latin typeface="Century Gothic"/>
              <a:ea typeface="Century Gothic"/>
              <a:cs typeface="Century Gothic"/>
              <a:sym typeface="Century Gothic"/>
            </a:endParaRPr>
          </a:p>
        </p:txBody>
      </p:sp>
      <p:sp>
        <p:nvSpPr>
          <p:cNvPr id="250" name="Google Shape;250;p16"/>
          <p:cNvSpPr/>
          <p:nvPr/>
        </p:nvSpPr>
        <p:spPr>
          <a:xfrm>
            <a:off x="2400275" y="1976519"/>
            <a:ext cx="594066" cy="480284"/>
          </a:xfrm>
          <a:prstGeom prst="downArrow">
            <a:avLst>
              <a:gd name="adj1" fmla="val 50000"/>
              <a:gd name="adj2" fmla="val 50000"/>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sp>
        <p:nvSpPr>
          <p:cNvPr id="251" name="Google Shape;251;p16"/>
          <p:cNvSpPr/>
          <p:nvPr/>
        </p:nvSpPr>
        <p:spPr>
          <a:xfrm>
            <a:off x="5178165" y="2576506"/>
            <a:ext cx="2472177" cy="960909"/>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US" sz="1400" dirty="0">
                <a:solidFill>
                  <a:schemeClr val="dk1"/>
                </a:solidFill>
                <a:latin typeface="Verdana" panose="020B0604030504040204" pitchFamily="34" charset="0"/>
                <a:ea typeface="Verdana" panose="020B0604030504040204" pitchFamily="34" charset="0"/>
                <a:cs typeface="Arial"/>
                <a:sym typeface="Arial"/>
              </a:rPr>
              <a:t>It is due to a set of random phenomena present throughout the measurement chain</a:t>
            </a:r>
            <a:endParaRPr sz="1400" dirty="0">
              <a:solidFill>
                <a:schemeClr val="dk1"/>
              </a:solidFill>
              <a:latin typeface="Verdana" panose="020B0604030504040204" pitchFamily="34" charset="0"/>
              <a:ea typeface="Verdana" panose="020B0604030504040204" pitchFamily="34" charset="0"/>
              <a:cs typeface="Arial"/>
              <a:sym typeface="Arial"/>
            </a:endParaRPr>
          </a:p>
        </p:txBody>
      </p:sp>
      <p:cxnSp>
        <p:nvCxnSpPr>
          <p:cNvPr id="252" name="Google Shape;252;p16"/>
          <p:cNvCxnSpPr/>
          <p:nvPr/>
        </p:nvCxnSpPr>
        <p:spPr>
          <a:xfrm flipH="1">
            <a:off x="6300192" y="3610081"/>
            <a:ext cx="432048" cy="797873"/>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253" name="Google Shape;253;p16"/>
          <p:cNvSpPr/>
          <p:nvPr/>
        </p:nvSpPr>
        <p:spPr>
          <a:xfrm>
            <a:off x="6732240" y="3657766"/>
            <a:ext cx="972108" cy="797873"/>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a:solidFill>
                  <a:schemeClr val="dk1"/>
                </a:solidFill>
                <a:latin typeface="Century Gothic"/>
                <a:ea typeface="Century Gothic"/>
                <a:cs typeface="Century Gothic"/>
                <a:sym typeface="Century Gothic"/>
              </a:rPr>
              <a:t>Efecto aditivo</a:t>
            </a:r>
            <a:endParaRPr>
              <a:solidFill>
                <a:schemeClr val="dk1"/>
              </a:solidFill>
              <a:latin typeface="Century Gothic"/>
              <a:ea typeface="Century Gothic"/>
              <a:cs typeface="Century Gothic"/>
              <a:sym typeface="Century Gothic"/>
            </a:endParaRPr>
          </a:p>
        </p:txBody>
      </p:sp>
      <p:sp>
        <p:nvSpPr>
          <p:cNvPr id="254" name="Google Shape;254;p16"/>
          <p:cNvSpPr/>
          <p:nvPr/>
        </p:nvSpPr>
        <p:spPr>
          <a:xfrm>
            <a:off x="6015258" y="2069935"/>
            <a:ext cx="594066" cy="480284"/>
          </a:xfrm>
          <a:prstGeom prst="downArrow">
            <a:avLst>
              <a:gd name="adj1" fmla="val 50000"/>
              <a:gd name="adj2" fmla="val 50000"/>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cxnSp>
        <p:nvCxnSpPr>
          <p:cNvPr id="255" name="Google Shape;255;p16"/>
          <p:cNvCxnSpPr>
            <a:cxnSpLocks/>
          </p:cNvCxnSpPr>
          <p:nvPr/>
        </p:nvCxnSpPr>
        <p:spPr>
          <a:xfrm>
            <a:off x="3716857" y="3056960"/>
            <a:ext cx="24681" cy="1519030"/>
          </a:xfrm>
          <a:prstGeom prst="straightConnector1">
            <a:avLst/>
          </a:prstGeom>
          <a:noFill/>
          <a:ln w="19050" cap="flat" cmpd="sng">
            <a:solidFill>
              <a:schemeClr val="accent1"/>
            </a:solidFill>
            <a:prstDash val="solid"/>
            <a:round/>
            <a:headEnd type="none" w="sm" len="sm"/>
            <a:tailEnd type="triangle" w="med" len="med"/>
          </a:ln>
          <a:effectLst>
            <a:outerShdw blurRad="38100" dist="12700" dir="5400000" algn="ctr" rotWithShape="0">
              <a:srgbClr val="000000">
                <a:alpha val="62745"/>
              </a:srgbClr>
            </a:outerShdw>
          </a:effectLst>
        </p:spPr>
      </p:cxnSp>
      <p:cxnSp>
        <p:nvCxnSpPr>
          <p:cNvPr id="256" name="Google Shape;256;p16"/>
          <p:cNvCxnSpPr>
            <a:cxnSpLocks/>
          </p:cNvCxnSpPr>
          <p:nvPr/>
        </p:nvCxnSpPr>
        <p:spPr>
          <a:xfrm>
            <a:off x="3842459" y="3681867"/>
            <a:ext cx="1305376" cy="894123"/>
          </a:xfrm>
          <a:prstGeom prst="straightConnector1">
            <a:avLst/>
          </a:prstGeom>
          <a:noFill/>
          <a:ln w="19050" cap="flat" cmpd="sng">
            <a:solidFill>
              <a:schemeClr val="accent3"/>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257" name="Google Shape;257;p16"/>
          <p:cNvSpPr/>
          <p:nvPr/>
        </p:nvSpPr>
        <p:spPr>
          <a:xfrm>
            <a:off x="6812783" y="3778117"/>
            <a:ext cx="972108" cy="797873"/>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a:solidFill>
                  <a:schemeClr val="dk1"/>
                </a:solidFill>
                <a:latin typeface="Century Gothic"/>
                <a:ea typeface="Century Gothic"/>
                <a:cs typeface="Century Gothic"/>
                <a:sym typeface="Century Gothic"/>
              </a:rPr>
              <a:t>Efecto aditivo</a:t>
            </a:r>
            <a:endParaRPr>
              <a:solidFill>
                <a:schemeClr val="dk1"/>
              </a:solidFill>
              <a:latin typeface="Century Gothic"/>
              <a:ea typeface="Century Gothic"/>
              <a:cs typeface="Century Gothic"/>
              <a:sym typeface="Century Gothic"/>
            </a:endParaRPr>
          </a:p>
        </p:txBody>
      </p:sp>
      <p:sp>
        <p:nvSpPr>
          <p:cNvPr id="258" name="Google Shape;258;p16"/>
          <p:cNvSpPr/>
          <p:nvPr/>
        </p:nvSpPr>
        <p:spPr>
          <a:xfrm>
            <a:off x="6711862" y="3879685"/>
            <a:ext cx="1198631" cy="797873"/>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err="1">
                <a:solidFill>
                  <a:schemeClr val="dk1"/>
                </a:solidFill>
                <a:latin typeface="Century Gothic"/>
                <a:ea typeface="Century Gothic"/>
                <a:cs typeface="Century Gothic"/>
                <a:sym typeface="Century Gothic"/>
              </a:rPr>
              <a:t>Addiive</a:t>
            </a:r>
            <a:r>
              <a:rPr lang="en-CA" dirty="0">
                <a:solidFill>
                  <a:schemeClr val="dk1"/>
                </a:solidFill>
                <a:latin typeface="Century Gothic"/>
                <a:ea typeface="Century Gothic"/>
                <a:cs typeface="Century Gothic"/>
                <a:sym typeface="Century Gothic"/>
              </a:rPr>
              <a:t> effect</a:t>
            </a:r>
            <a:endParaRPr dirty="0">
              <a:solidFill>
                <a:schemeClr val="dk1"/>
              </a:solidFill>
              <a:latin typeface="Century Gothic"/>
              <a:ea typeface="Century Gothic"/>
              <a:cs typeface="Century Gothic"/>
              <a:sym typeface="Century Gothic"/>
            </a:endParaRPr>
          </a:p>
        </p:txBody>
      </p:sp>
      <p:sp>
        <p:nvSpPr>
          <p:cNvPr id="259" name="Google Shape;259;p16"/>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28</a:t>
            </a:fld>
            <a:endParaRPr/>
          </a:p>
        </p:txBody>
      </p:sp>
      <p:sp>
        <p:nvSpPr>
          <p:cNvPr id="2" name="Google Shape;247;p16">
            <a:extLst>
              <a:ext uri="{FF2B5EF4-FFF2-40B4-BE49-F238E27FC236}">
                <a16:creationId xmlns:a16="http://schemas.microsoft.com/office/drawing/2014/main" id="{3D59C2E3-86BF-9DC3-85AF-BDE354DA0500}"/>
              </a:ext>
            </a:extLst>
          </p:cNvPr>
          <p:cNvSpPr/>
          <p:nvPr/>
        </p:nvSpPr>
        <p:spPr>
          <a:xfrm>
            <a:off x="1563182" y="1334543"/>
            <a:ext cx="2268252" cy="580169"/>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Century Gothic"/>
                <a:ea typeface="Century Gothic"/>
                <a:cs typeface="Century Gothic"/>
                <a:sym typeface="Century Gothic"/>
              </a:rPr>
              <a:t>Photon diffusion</a:t>
            </a:r>
            <a:endParaRPr dirty="0">
              <a:solidFill>
                <a:schemeClr val="dk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29</a:t>
            </a:fld>
            <a:endParaRPr/>
          </a:p>
        </p:txBody>
      </p:sp>
      <p:pic>
        <p:nvPicPr>
          <p:cNvPr id="2" name="Picture 1">
            <a:extLst>
              <a:ext uri="{FF2B5EF4-FFF2-40B4-BE49-F238E27FC236}">
                <a16:creationId xmlns:a16="http://schemas.microsoft.com/office/drawing/2014/main" id="{FA3DA566-04E1-785B-D7CB-124E4746EB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060" y="1889734"/>
            <a:ext cx="3597598" cy="25359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8F7E2BAB-9C44-3FD4-B880-F735D05A907B}"/>
              </a:ext>
            </a:extLst>
          </p:cNvPr>
          <p:cNvSpPr txBox="1"/>
          <p:nvPr/>
        </p:nvSpPr>
        <p:spPr>
          <a:xfrm>
            <a:off x="57859" y="1040846"/>
            <a:ext cx="4572000" cy="523220"/>
          </a:xfrm>
          <a:prstGeom prst="rect">
            <a:avLst/>
          </a:prstGeom>
          <a:noFill/>
        </p:spPr>
        <p:txBody>
          <a:bodyPr wrap="square">
            <a:spAutoFit/>
          </a:bodyPr>
          <a:lstStyle/>
          <a:p>
            <a:pPr algn="ctr"/>
            <a:r>
              <a:rPr lang="en-US" sz="1400" dirty="0">
                <a:latin typeface="Verdana" panose="020B0604030504040204" pitchFamily="34" charset="0"/>
                <a:ea typeface="Verdana" panose="020B0604030504040204" pitchFamily="34" charset="0"/>
              </a:rPr>
              <a:t>NIR  spectra of water and oil mixtures showing a multiplicative effect. Source: WUR.</a:t>
            </a:r>
            <a:endParaRPr lang="nl-NL" sz="1400"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0DA8E65F-D41D-8DFA-6F7A-730494D57D43}"/>
              </a:ext>
            </a:extLst>
          </p:cNvPr>
          <p:cNvPicPr>
            <a:picLocks noChangeAspect="1"/>
          </p:cNvPicPr>
          <p:nvPr/>
        </p:nvPicPr>
        <p:blipFill rotWithShape="1">
          <a:blip r:embed="rId4">
            <a:extLst>
              <a:ext uri="{28A0092B-C50C-407E-A947-70E740481C1C}">
                <a14:useLocalDpi xmlns:a14="http://schemas.microsoft.com/office/drawing/2010/main" val="0"/>
              </a:ext>
            </a:extLst>
          </a:blip>
          <a:srcRect t="6841"/>
          <a:stretch/>
        </p:blipFill>
        <p:spPr bwMode="auto">
          <a:xfrm>
            <a:off x="4826833" y="1860770"/>
            <a:ext cx="3946619" cy="2533726"/>
          </a:xfrm>
          <a:prstGeom prst="rect">
            <a:avLst/>
          </a:prstGeom>
          <a:solidFill>
            <a:srgbClr val="FFFFFF">
              <a:shade val="85000"/>
            </a:srgbClr>
          </a:solidFill>
          <a:ln w="190500" cap="rnd" cmpd="sng" algn="ctr">
            <a:solidFill>
              <a:srgbClr val="FFFFFF"/>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8A05DB27-ACCB-AD87-6AB9-9FF6EEEC278E}"/>
              </a:ext>
            </a:extLst>
          </p:cNvPr>
          <p:cNvSpPr txBox="1"/>
          <p:nvPr/>
        </p:nvSpPr>
        <p:spPr>
          <a:xfrm>
            <a:off x="4514141" y="1040846"/>
            <a:ext cx="4572000" cy="523220"/>
          </a:xfrm>
          <a:prstGeom prst="rect">
            <a:avLst/>
          </a:prstGeom>
          <a:noFill/>
        </p:spPr>
        <p:txBody>
          <a:bodyPr wrap="square">
            <a:spAutoFit/>
          </a:bodyPr>
          <a:lstStyle/>
          <a:p>
            <a:pPr algn="ctr"/>
            <a:r>
              <a:rPr lang="en-US" sz="1400" dirty="0">
                <a:latin typeface="Verdana" panose="020B0604030504040204" pitchFamily="34" charset="0"/>
                <a:ea typeface="Verdana" panose="020B0604030504040204" pitchFamily="34" charset="0"/>
              </a:rPr>
              <a:t>NIR spectra showing an additive effect. </a:t>
            </a:r>
          </a:p>
          <a:p>
            <a:pPr algn="ctr"/>
            <a:r>
              <a:rPr lang="en-US" sz="1400" dirty="0">
                <a:latin typeface="Verdana" panose="020B0604030504040204" pitchFamily="34" charset="0"/>
                <a:ea typeface="Verdana" panose="020B0604030504040204" pitchFamily="34" charset="0"/>
              </a:rPr>
              <a:t>Source: WUR.</a:t>
            </a:r>
            <a:endParaRPr lang="nl-NL" sz="1400" dirty="0">
              <a:latin typeface="Verdana" panose="020B0604030504040204" pitchFamily="34" charset="0"/>
              <a:ea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548721" y="1584550"/>
            <a:ext cx="8330400" cy="516966"/>
          </a:xfrm>
        </p:spPr>
        <p:txBody>
          <a:bodyPr/>
          <a:lstStyle/>
          <a:p>
            <a:r>
              <a:rPr lang="en-US" dirty="0"/>
              <a:t>Part 1: Introduction</a:t>
            </a: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3</a:t>
            </a:fld>
            <a:endParaRPr lang="nl-NL"/>
          </a:p>
        </p:txBody>
      </p:sp>
    </p:spTree>
    <p:extLst>
      <p:ext uri="{BB962C8B-B14F-4D97-AF65-F5344CB8AC3E}">
        <p14:creationId xmlns:p14="http://schemas.microsoft.com/office/powerpoint/2010/main" val="2973155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30</a:t>
            </a:fld>
            <a:endParaRPr/>
          </a:p>
        </p:txBody>
      </p:sp>
      <p:pic>
        <p:nvPicPr>
          <p:cNvPr id="3" name="Picture 2">
            <a:extLst>
              <a:ext uri="{FF2B5EF4-FFF2-40B4-BE49-F238E27FC236}">
                <a16:creationId xmlns:a16="http://schemas.microsoft.com/office/drawing/2014/main" id="{ED21BA2D-0320-1226-B571-1CEE23C90C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366" y="1797078"/>
            <a:ext cx="3777521" cy="2842022"/>
          </a:xfrm>
          <a:prstGeom prst="rect">
            <a:avLst/>
          </a:prstGeom>
          <a:noFill/>
          <a:ln>
            <a:noFill/>
          </a:ln>
        </p:spPr>
      </p:pic>
      <p:sp>
        <p:nvSpPr>
          <p:cNvPr id="8" name="TextBox 7">
            <a:extLst>
              <a:ext uri="{FF2B5EF4-FFF2-40B4-BE49-F238E27FC236}">
                <a16:creationId xmlns:a16="http://schemas.microsoft.com/office/drawing/2014/main" id="{4DD0C25D-3A67-7B10-6E21-983F69B5054A}"/>
              </a:ext>
            </a:extLst>
          </p:cNvPr>
          <p:cNvSpPr txBox="1"/>
          <p:nvPr/>
        </p:nvSpPr>
        <p:spPr>
          <a:xfrm>
            <a:off x="202366" y="504400"/>
            <a:ext cx="4572000" cy="1190069"/>
          </a:xfrm>
          <a:prstGeom prst="rect">
            <a:avLst/>
          </a:prstGeom>
          <a:noFill/>
        </p:spPr>
        <p:txBody>
          <a:bodyPr wrap="square">
            <a:spAutoFit/>
          </a:bodyPr>
          <a:lstStyle/>
          <a:p>
            <a:pPr algn="just">
              <a:lnSpc>
                <a:spcPct val="150000"/>
              </a:lnSpc>
              <a:spcAft>
                <a:spcPts val="800"/>
              </a:spcAft>
            </a:pPr>
            <a:r>
              <a:rPr lang="en-GB" sz="2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2000" dirty="0">
              <a:effectLst/>
              <a:latin typeface="Verdana" panose="020B0604030504040204" pitchFamily="34" charset="0"/>
              <a:ea typeface="Calibri" panose="020F0502020204030204" pitchFamily="34" charset="0"/>
              <a:cs typeface="Times New Roman" panose="02020603050405020304" pitchFamily="18" charset="0"/>
            </a:endParaRPr>
          </a:p>
          <a:p>
            <a:pPr algn="just">
              <a:spcAft>
                <a:spcPts val="800"/>
              </a:spcAft>
            </a:pPr>
            <a:r>
              <a:rPr lang="en-GB" sz="1400" dirty="0">
                <a:effectLst/>
                <a:latin typeface="Verdana" panose="020B0604030504040204" pitchFamily="34" charset="0"/>
                <a:ea typeface="Calibri" panose="020F0502020204030204" pitchFamily="34" charset="0"/>
                <a:cs typeface="Times New Roman" panose="02020603050405020304" pitchFamily="18" charset="0"/>
              </a:rPr>
              <a:t>(Fictional) example of an additive effect of</a:t>
            </a:r>
          </a:p>
          <a:p>
            <a:pPr algn="just">
              <a:spcAft>
                <a:spcPts val="800"/>
              </a:spcAft>
            </a:pPr>
            <a:r>
              <a:rPr lang="en-GB" sz="1400" dirty="0">
                <a:effectLst/>
                <a:latin typeface="Verdana" panose="020B0604030504040204" pitchFamily="34" charset="0"/>
                <a:ea typeface="Calibri" panose="020F0502020204030204" pitchFamily="34" charset="0"/>
                <a:cs typeface="Times New Roman" panose="02020603050405020304" pitchFamily="18" charset="0"/>
              </a:rPr>
              <a:t> a rising baseline. </a:t>
            </a:r>
            <a:r>
              <a:rPr lang="en-GB" sz="1000" dirty="0">
                <a:effectLst/>
                <a:latin typeface="Verdana" panose="020B0604030504040204" pitchFamily="34" charset="0"/>
                <a:ea typeface="Calibri" panose="020F0502020204030204" pitchFamily="34" charset="0"/>
                <a:cs typeface="Times New Roman" panose="02020603050405020304" pitchFamily="18" charset="0"/>
              </a:rPr>
              <a:t>Source: IRSTEA Montpellier </a:t>
            </a:r>
            <a:endParaRPr lang="nl-NL" sz="10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E7821AFA-C28B-C3F4-322F-E4A0BF809D38}"/>
              </a:ext>
            </a:extLst>
          </p:cNvPr>
          <p:cNvPicPr>
            <a:picLocks noChangeAspect="1"/>
          </p:cNvPicPr>
          <p:nvPr/>
        </p:nvPicPr>
        <p:blipFill>
          <a:blip r:embed="rId4" cstate="print">
            <a:extLst>
              <a:ext uri="{28A0092B-C50C-407E-A947-70E740481C1C}">
                <a14:useLocalDpi xmlns:a14="http://schemas.microsoft.com/office/drawing/2010/main" val="0"/>
              </a:ext>
            </a:extLst>
          </a:blip>
          <a:srcRect r="11646"/>
          <a:stretch>
            <a:fillRect/>
          </a:stretch>
        </p:blipFill>
        <p:spPr bwMode="auto">
          <a:xfrm>
            <a:off x="4774366" y="2197704"/>
            <a:ext cx="3777521" cy="22014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C89D3DEA-34CA-2D2B-D8BE-571D2179686A}"/>
              </a:ext>
            </a:extLst>
          </p:cNvPr>
          <p:cNvSpPr txBox="1"/>
          <p:nvPr/>
        </p:nvSpPr>
        <p:spPr>
          <a:xfrm>
            <a:off x="4377126" y="1126125"/>
            <a:ext cx="4572000" cy="677108"/>
          </a:xfrm>
          <a:prstGeom prst="rect">
            <a:avLst/>
          </a:prstGeom>
          <a:noFill/>
        </p:spPr>
        <p:txBody>
          <a:bodyPr wrap="square">
            <a:spAutoFit/>
          </a:bodyPr>
          <a:lstStyle/>
          <a:p>
            <a:pPr algn="ctr"/>
            <a:r>
              <a:rPr lang="en-GB" sz="1400" dirty="0">
                <a:effectLst/>
                <a:latin typeface="Verdana" panose="020B0604030504040204" pitchFamily="34" charset="0"/>
                <a:ea typeface="Calibri" panose="020F0502020204030204" pitchFamily="34" charset="0"/>
                <a:cs typeface="Times New Roman" panose="02020603050405020304" pitchFamily="18" charset="0"/>
              </a:rPr>
              <a:t>Handmade example of NIR spectra with combined effect (additive and multiplicative)  </a:t>
            </a:r>
            <a:r>
              <a:rPr lang="en-GB" sz="1000" dirty="0">
                <a:effectLst/>
                <a:latin typeface="Verdana" panose="020B0604030504040204" pitchFamily="34" charset="0"/>
                <a:ea typeface="Calibri" panose="020F0502020204030204" pitchFamily="34" charset="0"/>
                <a:cs typeface="Times New Roman" panose="02020603050405020304" pitchFamily="18" charset="0"/>
              </a:rPr>
              <a:t>Source: WUR</a:t>
            </a:r>
            <a:endParaRPr lang="nl-NL" sz="1000" dirty="0"/>
          </a:p>
        </p:txBody>
      </p:sp>
    </p:spTree>
    <p:extLst>
      <p:ext uri="{BB962C8B-B14F-4D97-AF65-F5344CB8AC3E}">
        <p14:creationId xmlns:p14="http://schemas.microsoft.com/office/powerpoint/2010/main" val="2409338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31</a:t>
            </a:fld>
            <a:endParaRPr/>
          </a:p>
        </p:txBody>
      </p:sp>
      <p:sp>
        <p:nvSpPr>
          <p:cNvPr id="8" name="TextBox 7">
            <a:extLst>
              <a:ext uri="{FF2B5EF4-FFF2-40B4-BE49-F238E27FC236}">
                <a16:creationId xmlns:a16="http://schemas.microsoft.com/office/drawing/2014/main" id="{4DD0C25D-3A67-7B10-6E21-983F69B5054A}"/>
              </a:ext>
            </a:extLst>
          </p:cNvPr>
          <p:cNvSpPr txBox="1"/>
          <p:nvPr/>
        </p:nvSpPr>
        <p:spPr>
          <a:xfrm>
            <a:off x="202366" y="504400"/>
            <a:ext cx="4572000" cy="491738"/>
          </a:xfrm>
          <a:prstGeom prst="rect">
            <a:avLst/>
          </a:prstGeom>
          <a:noFill/>
        </p:spPr>
        <p:txBody>
          <a:bodyPr wrap="square">
            <a:spAutoFit/>
          </a:bodyPr>
          <a:lstStyle/>
          <a:p>
            <a:pPr algn="just">
              <a:lnSpc>
                <a:spcPct val="150000"/>
              </a:lnSpc>
              <a:spcAft>
                <a:spcPts val="800"/>
              </a:spcAft>
            </a:pPr>
            <a:r>
              <a:rPr lang="en-GB" sz="2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20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6B25D69-C668-909F-CCB8-B99909688B57}"/>
              </a:ext>
            </a:extLst>
          </p:cNvPr>
          <p:cNvPicPr>
            <a:picLocks noChangeAspect="1"/>
          </p:cNvPicPr>
          <p:nvPr/>
        </p:nvPicPr>
        <p:blipFill>
          <a:blip r:embed="rId3">
            <a:extLst>
              <a:ext uri="{28A0092B-C50C-407E-A947-70E740481C1C}">
                <a14:useLocalDpi xmlns:a14="http://schemas.microsoft.com/office/drawing/2010/main" val="0"/>
              </a:ext>
            </a:extLst>
          </a:blip>
          <a:srcRect r="9642"/>
          <a:stretch>
            <a:fillRect/>
          </a:stretch>
        </p:blipFill>
        <p:spPr bwMode="auto">
          <a:xfrm>
            <a:off x="716904" y="2079356"/>
            <a:ext cx="3410628" cy="23347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a:extLst>
              <a:ext uri="{FF2B5EF4-FFF2-40B4-BE49-F238E27FC236}">
                <a16:creationId xmlns:a16="http://schemas.microsoft.com/office/drawing/2014/main" id="{F310C879-52C9-33D7-AC87-B2859D919F31}"/>
              </a:ext>
            </a:extLst>
          </p:cNvPr>
          <p:cNvPicPr>
            <a:picLocks noChangeAspect="1"/>
          </p:cNvPicPr>
          <p:nvPr/>
        </p:nvPicPr>
        <p:blipFill>
          <a:blip r:embed="rId4" cstate="print">
            <a:extLst>
              <a:ext uri="{28A0092B-C50C-407E-A947-70E740481C1C}">
                <a14:useLocalDpi xmlns:a14="http://schemas.microsoft.com/office/drawing/2010/main" val="0"/>
              </a:ext>
            </a:extLst>
          </a:blip>
          <a:srcRect r="10332"/>
          <a:stretch>
            <a:fillRect/>
          </a:stretch>
        </p:blipFill>
        <p:spPr bwMode="auto">
          <a:xfrm>
            <a:off x="5016469" y="2065423"/>
            <a:ext cx="3724777" cy="23347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8C050D5B-0CF0-A264-6774-A8A9C2958EE5}"/>
              </a:ext>
            </a:extLst>
          </p:cNvPr>
          <p:cNvSpPr txBox="1"/>
          <p:nvPr/>
        </p:nvSpPr>
        <p:spPr>
          <a:xfrm>
            <a:off x="202366" y="1168415"/>
            <a:ext cx="4572000" cy="738664"/>
          </a:xfrm>
          <a:prstGeom prst="rect">
            <a:avLst/>
          </a:prstGeom>
          <a:noFill/>
        </p:spPr>
        <p:txBody>
          <a:bodyPr wrap="square">
            <a:spAutoFit/>
          </a:bodyPr>
          <a:lstStyle/>
          <a:p>
            <a:pPr algn="just">
              <a:spcAft>
                <a:spcPts val="0"/>
              </a:spcAft>
            </a:pPr>
            <a:r>
              <a:rPr lang="en-GB" sz="1400" dirty="0">
                <a:effectLst/>
                <a:latin typeface="Verdana" panose="020B0604030504040204" pitchFamily="34" charset="0"/>
                <a:ea typeface="Verdana" panose="020B0604030504040204" pitchFamily="34" charset="0"/>
                <a:cs typeface="Times New Roman" panose="02020603050405020304" pitchFamily="18" charset="0"/>
              </a:rPr>
              <a:t>A millefeuille shape observed when plotting NIR spectra with additive effect versus the mean spectrum. </a:t>
            </a:r>
            <a:r>
              <a:rPr lang="en-GB" sz="1000" dirty="0">
                <a:effectLst/>
                <a:latin typeface="Verdana" panose="020B0604030504040204" pitchFamily="34" charset="0"/>
                <a:ea typeface="Verdana" panose="020B0604030504040204" pitchFamily="34" charset="0"/>
                <a:cs typeface="Times New Roman" panose="02020603050405020304" pitchFamily="18" charset="0"/>
              </a:rPr>
              <a:t>Source: WUR</a:t>
            </a:r>
            <a:r>
              <a:rPr lang="en-GB" sz="1000" b="1" dirty="0">
                <a:effectLst/>
                <a:latin typeface="Verdana" panose="020B0604030504040204" pitchFamily="34" charset="0"/>
                <a:ea typeface="Verdana" panose="020B0604030504040204" pitchFamily="34" charset="0"/>
                <a:cs typeface="Times New Roman" panose="02020603050405020304" pitchFamily="18" charset="0"/>
              </a:rPr>
              <a:t>.</a:t>
            </a:r>
            <a:endParaRPr lang="nl-NL" sz="1000"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1E0EFE16-01A6-16A9-E613-FF64FF5158FC}"/>
              </a:ext>
            </a:extLst>
          </p:cNvPr>
          <p:cNvSpPr txBox="1"/>
          <p:nvPr/>
        </p:nvSpPr>
        <p:spPr>
          <a:xfrm>
            <a:off x="4824947" y="1136671"/>
            <a:ext cx="4572000" cy="738664"/>
          </a:xfrm>
          <a:prstGeom prst="rect">
            <a:avLst/>
          </a:prstGeom>
          <a:noFill/>
        </p:spPr>
        <p:txBody>
          <a:bodyPr wrap="square">
            <a:spAutoFit/>
          </a:bodyPr>
          <a:lstStyle/>
          <a:p>
            <a:pPr algn="just"/>
            <a:r>
              <a:rPr lang="en-GB" sz="1400" dirty="0">
                <a:effectLst/>
                <a:latin typeface="Verdana" panose="020B0604030504040204" pitchFamily="34" charset="0"/>
                <a:ea typeface="Calibri" panose="020F0502020204030204" pitchFamily="34" charset="0"/>
                <a:cs typeface="Times New Roman" panose="02020603050405020304" pitchFamily="18" charset="0"/>
              </a:rPr>
              <a:t>A cone shape observed when plotting</a:t>
            </a:r>
          </a:p>
          <a:p>
            <a:pPr algn="just"/>
            <a:r>
              <a:rPr lang="en-GB" sz="1400" dirty="0">
                <a:effectLst/>
                <a:latin typeface="Verdana" panose="020B0604030504040204" pitchFamily="34" charset="0"/>
                <a:ea typeface="Calibri" panose="020F0502020204030204" pitchFamily="34" charset="0"/>
                <a:cs typeface="Times New Roman" panose="02020603050405020304" pitchFamily="18" charset="0"/>
              </a:rPr>
              <a:t> spectra </a:t>
            </a:r>
            <a:r>
              <a:rPr lang="en-GB" sz="1400" dirty="0">
                <a:latin typeface="Verdana" panose="020B0604030504040204" pitchFamily="34" charset="0"/>
                <a:ea typeface="Calibri" panose="020F0502020204030204" pitchFamily="34" charset="0"/>
                <a:cs typeface="Times New Roman" panose="02020603050405020304" pitchFamily="18" charset="0"/>
              </a:rPr>
              <a:t>with multiplicative </a:t>
            </a:r>
            <a:r>
              <a:rPr lang="en-GB" sz="1400" dirty="0">
                <a:effectLst/>
                <a:latin typeface="Verdana" panose="020B0604030504040204" pitchFamily="34" charset="0"/>
                <a:ea typeface="Calibri" panose="020F0502020204030204" pitchFamily="34" charset="0"/>
                <a:cs typeface="Times New Roman" panose="02020603050405020304" pitchFamily="18" charset="0"/>
              </a:rPr>
              <a:t>versus their </a:t>
            </a:r>
          </a:p>
          <a:p>
            <a:pPr algn="just"/>
            <a:r>
              <a:rPr lang="en-GB" sz="1400" dirty="0">
                <a:effectLst/>
                <a:latin typeface="Verdana" panose="020B0604030504040204" pitchFamily="34" charset="0"/>
                <a:ea typeface="Calibri" panose="020F0502020204030204" pitchFamily="34" charset="0"/>
                <a:cs typeface="Times New Roman" panose="02020603050405020304" pitchFamily="18" charset="0"/>
              </a:rPr>
              <a:t>mean spectrum. </a:t>
            </a:r>
            <a:r>
              <a:rPr lang="en-GB" sz="1000" dirty="0">
                <a:effectLst/>
                <a:latin typeface="Verdana" panose="020B0604030504040204" pitchFamily="34" charset="0"/>
                <a:ea typeface="Calibri" panose="020F0502020204030204" pitchFamily="34" charset="0"/>
                <a:cs typeface="Times New Roman" panose="02020603050405020304" pitchFamily="18" charset="0"/>
              </a:rPr>
              <a:t>Source: from author</a:t>
            </a:r>
            <a:endParaRPr lang="nl-NL" sz="1000" dirty="0"/>
          </a:p>
        </p:txBody>
      </p:sp>
    </p:spTree>
    <p:extLst>
      <p:ext uri="{BB962C8B-B14F-4D97-AF65-F5344CB8AC3E}">
        <p14:creationId xmlns:p14="http://schemas.microsoft.com/office/powerpoint/2010/main" val="1346081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rmAutofit fontScale="90000"/>
          </a:bodyPr>
          <a:lstStyle/>
          <a:p>
            <a:pPr algn="ctr">
              <a:lnSpc>
                <a:spcPct val="90000"/>
              </a:lnSpc>
              <a:spcBef>
                <a:spcPts val="0"/>
              </a:spcBef>
              <a:spcAft>
                <a:spcPts val="0"/>
              </a:spcAft>
              <a:buClr>
                <a:srgbClr val="262626"/>
              </a:buClr>
              <a:buSzPts val="2800"/>
            </a:pPr>
            <a:r>
              <a:rPr lang="en-US" sz="2100" dirty="0">
                <a:ea typeface="Verdana" panose="020B0604030504040204" pitchFamily="34" charset="0"/>
                <a:cs typeface="Arial"/>
                <a:sym typeface="Arial"/>
              </a:rPr>
              <a:t>How to distinguish additive and multiplicative effects</a:t>
            </a:r>
            <a:endParaRPr sz="2100" dirty="0">
              <a:ea typeface="Verdana" panose="020B0604030504040204" pitchFamily="34" charset="0"/>
              <a:cs typeface="Arial"/>
              <a:sym typeface="Arial"/>
            </a:endParaRPr>
          </a:p>
        </p:txBody>
      </p:sp>
      <p:sp>
        <p:nvSpPr>
          <p:cNvPr id="269" name="Google Shape;269;p1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32</a:t>
            </a:fld>
            <a:endParaRPr/>
          </a:p>
        </p:txBody>
      </p:sp>
      <p:sp>
        <p:nvSpPr>
          <p:cNvPr id="8" name="TextBox 7">
            <a:extLst>
              <a:ext uri="{FF2B5EF4-FFF2-40B4-BE49-F238E27FC236}">
                <a16:creationId xmlns:a16="http://schemas.microsoft.com/office/drawing/2014/main" id="{4DD0C25D-3A67-7B10-6E21-983F69B5054A}"/>
              </a:ext>
            </a:extLst>
          </p:cNvPr>
          <p:cNvSpPr txBox="1"/>
          <p:nvPr/>
        </p:nvSpPr>
        <p:spPr>
          <a:xfrm>
            <a:off x="202366" y="504400"/>
            <a:ext cx="4572000" cy="491738"/>
          </a:xfrm>
          <a:prstGeom prst="rect">
            <a:avLst/>
          </a:prstGeom>
          <a:noFill/>
        </p:spPr>
        <p:txBody>
          <a:bodyPr wrap="square">
            <a:spAutoFit/>
          </a:bodyPr>
          <a:lstStyle/>
          <a:p>
            <a:pPr algn="just">
              <a:lnSpc>
                <a:spcPct val="150000"/>
              </a:lnSpc>
              <a:spcAft>
                <a:spcPts val="800"/>
              </a:spcAft>
            </a:pPr>
            <a:r>
              <a:rPr lang="en-GB" sz="2000" dirty="0">
                <a:effectLst/>
                <a:latin typeface="Verdana" panose="020B0604030504040204" pitchFamily="34" charset="0"/>
                <a:ea typeface="Calibri" panose="020F0502020204030204" pitchFamily="34" charset="0"/>
                <a:cs typeface="Times New Roman" panose="02020603050405020304" pitchFamily="18" charset="0"/>
              </a:rPr>
              <a:t> </a:t>
            </a:r>
            <a:endParaRPr lang="nl-NL" sz="20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1675D1E-1669-CDC2-3C50-AB6251FE3C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228" y="2268051"/>
            <a:ext cx="2710907" cy="18210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74D93DD8-A8C5-5A8B-2EE2-788639C5A5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1236" y="1825423"/>
            <a:ext cx="3732418" cy="1255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CD58A561-FDEA-01F8-23A3-8AE90816B23B}"/>
              </a:ext>
            </a:extLst>
          </p:cNvPr>
          <p:cNvPicPr>
            <a:picLocks noChangeAspect="1"/>
          </p:cNvPicPr>
          <p:nvPr/>
        </p:nvPicPr>
        <p:blipFill>
          <a:blip r:embed="rId5" cstate="print">
            <a:extLst>
              <a:ext uri="{28A0092B-C50C-407E-A947-70E740481C1C}">
                <a14:useLocalDpi xmlns:a14="http://schemas.microsoft.com/office/drawing/2010/main" val="0"/>
              </a:ext>
            </a:extLst>
          </a:blip>
          <a:srcRect r="8896"/>
          <a:stretch>
            <a:fillRect/>
          </a:stretch>
        </p:blipFill>
        <p:spPr bwMode="auto">
          <a:xfrm>
            <a:off x="4093792" y="3621775"/>
            <a:ext cx="4107305" cy="12417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DF2DEED9-FFD4-85A0-60B5-AD4BCA7437FC}"/>
              </a:ext>
            </a:extLst>
          </p:cNvPr>
          <p:cNvSpPr txBox="1"/>
          <p:nvPr/>
        </p:nvSpPr>
        <p:spPr>
          <a:xfrm>
            <a:off x="202366" y="1132901"/>
            <a:ext cx="3365293" cy="830997"/>
          </a:xfrm>
          <a:prstGeom prst="rect">
            <a:avLst/>
          </a:prstGeom>
          <a:noFill/>
        </p:spPr>
        <p:txBody>
          <a:bodyPr wrap="square">
            <a:spAutoFit/>
          </a:bodyPr>
          <a:lstStyle/>
          <a:p>
            <a:pPr algn="just"/>
            <a:r>
              <a:rPr lang="en-GB" sz="1200" dirty="0">
                <a:effectLst/>
                <a:latin typeface="Verdana" panose="020B0604030504040204" pitchFamily="34" charset="0"/>
                <a:ea typeface="Calibri" panose="020F0502020204030204" pitchFamily="34" charset="0"/>
                <a:cs typeface="Times New Roman" panose="02020603050405020304" pitchFamily="18" charset="0"/>
              </a:rPr>
              <a:t>No clear cone neither millefeuille shape shown; difficult to tell if there is additive or multiplicative effect present in spectra</a:t>
            </a:r>
            <a:r>
              <a:rPr lang="en-GB" sz="1000" dirty="0">
                <a:effectLst/>
                <a:latin typeface="Verdana" panose="020B0604030504040204" pitchFamily="34" charset="0"/>
                <a:ea typeface="Calibri" panose="020F0502020204030204" pitchFamily="34" charset="0"/>
                <a:cs typeface="Times New Roman" panose="02020603050405020304" pitchFamily="18" charset="0"/>
              </a:rPr>
              <a:t>. Source: WUR</a:t>
            </a:r>
            <a:endParaRPr lang="nl-NL" sz="1000" dirty="0"/>
          </a:p>
        </p:txBody>
      </p:sp>
      <p:sp>
        <p:nvSpPr>
          <p:cNvPr id="11" name="TextBox 10">
            <a:extLst>
              <a:ext uri="{FF2B5EF4-FFF2-40B4-BE49-F238E27FC236}">
                <a16:creationId xmlns:a16="http://schemas.microsoft.com/office/drawing/2014/main" id="{6F3D329F-FA12-2ED0-60AD-72A5D2212B86}"/>
              </a:ext>
            </a:extLst>
          </p:cNvPr>
          <p:cNvSpPr txBox="1"/>
          <p:nvPr/>
        </p:nvSpPr>
        <p:spPr>
          <a:xfrm>
            <a:off x="3862285" y="947135"/>
            <a:ext cx="5079349" cy="615553"/>
          </a:xfrm>
          <a:prstGeom prst="rect">
            <a:avLst/>
          </a:prstGeom>
          <a:noFill/>
        </p:spPr>
        <p:txBody>
          <a:bodyPr wrap="square">
            <a:spAutoFit/>
          </a:bodyPr>
          <a:lstStyle/>
          <a:p>
            <a:r>
              <a:rPr lang="en-GB" sz="1200" dirty="0">
                <a:effectLst/>
                <a:latin typeface="Verdana" panose="020B0604030504040204" pitchFamily="34" charset="0"/>
                <a:ea typeface="Calibri" panose="020F0502020204030204" pitchFamily="34" charset="0"/>
                <a:cs typeface="Times New Roman" panose="02020603050405020304" pitchFamily="18" charset="0"/>
              </a:rPr>
              <a:t>Intensities from the  black rectangle </a:t>
            </a:r>
            <a:r>
              <a:rPr lang="en-GB" sz="1200" dirty="0">
                <a:latin typeface="Verdana" panose="020B0604030504040204" pitchFamily="34" charset="0"/>
                <a:ea typeface="Calibri" panose="020F0502020204030204" pitchFamily="34" charset="0"/>
                <a:cs typeface="Times New Roman" panose="02020603050405020304" pitchFamily="18" charset="0"/>
              </a:rPr>
              <a:t>can</a:t>
            </a:r>
            <a:r>
              <a:rPr lang="en-GB" sz="1200" dirty="0">
                <a:effectLst/>
                <a:latin typeface="Verdana" panose="020B0604030504040204" pitchFamily="34" charset="0"/>
                <a:ea typeface="Calibri" panose="020F0502020204030204" pitchFamily="34" charset="0"/>
                <a:cs typeface="Times New Roman" panose="02020603050405020304" pitchFamily="18" charset="0"/>
              </a:rPr>
              <a:t> be plotted versus their mean spectrum,  to understand the type of effect present</a:t>
            </a:r>
            <a:r>
              <a:rPr lang="en-GB" sz="1000" dirty="0">
                <a:effectLst/>
                <a:latin typeface="Verdana" panose="020B0604030504040204" pitchFamily="34" charset="0"/>
                <a:ea typeface="Calibri" panose="020F0502020204030204" pitchFamily="34" charset="0"/>
                <a:cs typeface="Times New Roman" panose="02020603050405020304" pitchFamily="18" charset="0"/>
              </a:rPr>
              <a:t>. Source: WUR</a:t>
            </a:r>
            <a:endParaRPr lang="nl-NL" sz="1000" dirty="0"/>
          </a:p>
        </p:txBody>
      </p:sp>
      <p:sp>
        <p:nvSpPr>
          <p:cNvPr id="13" name="TextBox 12">
            <a:extLst>
              <a:ext uri="{FF2B5EF4-FFF2-40B4-BE49-F238E27FC236}">
                <a16:creationId xmlns:a16="http://schemas.microsoft.com/office/drawing/2014/main" id="{AF8F0A43-15C6-AA3E-778A-7EC07F89EDBD}"/>
              </a:ext>
            </a:extLst>
          </p:cNvPr>
          <p:cNvSpPr txBox="1"/>
          <p:nvPr/>
        </p:nvSpPr>
        <p:spPr>
          <a:xfrm>
            <a:off x="3607771" y="3160922"/>
            <a:ext cx="5079348" cy="592342"/>
          </a:xfrm>
          <a:prstGeom prst="rect">
            <a:avLst/>
          </a:prstGeom>
          <a:noFill/>
        </p:spPr>
        <p:txBody>
          <a:bodyPr wrap="square">
            <a:spAutoFit/>
          </a:bodyPr>
          <a:lstStyle/>
          <a:p>
            <a:pPr algn="just">
              <a:lnSpc>
                <a:spcPct val="125000"/>
              </a:lnSpc>
              <a:spcAft>
                <a:spcPts val="800"/>
              </a:spcAft>
            </a:pPr>
            <a:r>
              <a:rPr lang="en-GB" sz="1000" b="1" dirty="0">
                <a:effectLst/>
                <a:latin typeface="Verdana" panose="020B0604030504040204" pitchFamily="34" charset="0"/>
                <a:ea typeface="Calibri" panose="020F0502020204030204" pitchFamily="34" charset="0"/>
                <a:cs typeface="Times New Roman" panose="02020603050405020304" pitchFamily="18" charset="0"/>
              </a:rPr>
              <a:t>This shows an additive effect in that spectral range. Source: WUR.</a:t>
            </a:r>
            <a:endParaRPr lang="nl-NL" sz="10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GB" sz="12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200" dirty="0">
              <a:effectLst/>
              <a:latin typeface="Verdan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3919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9" name="Google Shape;539;p41"/>
          <p:cNvPicPr preferRelativeResize="0">
            <a:picLocks noGrp="1"/>
          </p:cNvPicPr>
          <p:nvPr>
            <p:ph type="body" idx="1"/>
          </p:nvPr>
        </p:nvPicPr>
        <p:blipFill rotWithShape="1">
          <a:blip r:embed="rId3">
            <a:alphaModFix/>
          </a:blip>
          <a:srcRect/>
          <a:stretch/>
        </p:blipFill>
        <p:spPr>
          <a:xfrm>
            <a:off x="155088" y="2400074"/>
            <a:ext cx="2876320" cy="2352308"/>
          </a:xfrm>
          <a:prstGeom prst="rect">
            <a:avLst/>
          </a:prstGeom>
          <a:noFill/>
          <a:ln>
            <a:noFill/>
          </a:ln>
        </p:spPr>
      </p:pic>
      <p:pic>
        <p:nvPicPr>
          <p:cNvPr id="540" name="Google Shape;540;p41"/>
          <p:cNvPicPr preferRelativeResize="0"/>
          <p:nvPr/>
        </p:nvPicPr>
        <p:blipFill rotWithShape="1">
          <a:blip r:embed="rId4">
            <a:alphaModFix/>
          </a:blip>
          <a:srcRect/>
          <a:stretch/>
        </p:blipFill>
        <p:spPr>
          <a:xfrm>
            <a:off x="4976956" y="963196"/>
            <a:ext cx="2214563" cy="1464469"/>
          </a:xfrm>
          <a:prstGeom prst="rect">
            <a:avLst/>
          </a:prstGeom>
          <a:noFill/>
          <a:ln>
            <a:noFill/>
          </a:ln>
        </p:spPr>
      </p:pic>
      <p:pic>
        <p:nvPicPr>
          <p:cNvPr id="541" name="Google Shape;541;p41"/>
          <p:cNvPicPr preferRelativeResize="0"/>
          <p:nvPr/>
        </p:nvPicPr>
        <p:blipFill rotWithShape="1">
          <a:blip r:embed="rId5">
            <a:alphaModFix/>
          </a:blip>
          <a:srcRect/>
          <a:stretch/>
        </p:blipFill>
        <p:spPr>
          <a:xfrm>
            <a:off x="4874773" y="3060059"/>
            <a:ext cx="2376264" cy="1769880"/>
          </a:xfrm>
          <a:prstGeom prst="rect">
            <a:avLst/>
          </a:prstGeom>
          <a:noFill/>
          <a:ln>
            <a:noFill/>
          </a:ln>
        </p:spPr>
      </p:pic>
      <p:cxnSp>
        <p:nvCxnSpPr>
          <p:cNvPr id="542" name="Google Shape;542;p41"/>
          <p:cNvCxnSpPr>
            <a:cxnSpLocks/>
          </p:cNvCxnSpPr>
          <p:nvPr/>
        </p:nvCxnSpPr>
        <p:spPr>
          <a:xfrm flipV="1">
            <a:off x="2849418" y="1945002"/>
            <a:ext cx="2093314" cy="1423500"/>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cxnSp>
        <p:nvCxnSpPr>
          <p:cNvPr id="543" name="Google Shape;543;p41"/>
          <p:cNvCxnSpPr>
            <a:cxnSpLocks/>
          </p:cNvCxnSpPr>
          <p:nvPr/>
        </p:nvCxnSpPr>
        <p:spPr>
          <a:xfrm>
            <a:off x="2849418" y="3305727"/>
            <a:ext cx="2025355" cy="942196"/>
          </a:xfrm>
          <a:prstGeom prst="straightConnector1">
            <a:avLst/>
          </a:prstGeom>
          <a:noFill/>
          <a:ln w="19050" cap="flat" cmpd="sng">
            <a:solidFill>
              <a:schemeClr val="accent2"/>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544" name="Google Shape;544;p41"/>
          <p:cNvSpPr/>
          <p:nvPr/>
        </p:nvSpPr>
        <p:spPr>
          <a:xfrm>
            <a:off x="3031408" y="2152728"/>
            <a:ext cx="1135637" cy="352699"/>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Logarithm</a:t>
            </a:r>
            <a:endParaRPr sz="1500" dirty="0">
              <a:solidFill>
                <a:schemeClr val="dk1"/>
              </a:solidFill>
              <a:latin typeface="Century Gothic"/>
              <a:ea typeface="Century Gothic"/>
              <a:cs typeface="Century Gothic"/>
              <a:sym typeface="Century Gothic"/>
            </a:endParaRPr>
          </a:p>
        </p:txBody>
      </p:sp>
      <p:sp>
        <p:nvSpPr>
          <p:cNvPr id="545" name="Google Shape;545;p41"/>
          <p:cNvSpPr/>
          <p:nvPr/>
        </p:nvSpPr>
        <p:spPr>
          <a:xfrm>
            <a:off x="2869177" y="3866152"/>
            <a:ext cx="1558863" cy="354554"/>
          </a:xfrm>
          <a:prstGeom prst="rect">
            <a:avLst/>
          </a:prstGeom>
          <a:solidFill>
            <a:schemeClr val="lt1"/>
          </a:solidFill>
          <a:ln w="12700"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Normalization</a:t>
            </a:r>
            <a:endParaRPr sz="1500" dirty="0">
              <a:solidFill>
                <a:schemeClr val="dk1"/>
              </a:solidFill>
              <a:latin typeface="Century Gothic"/>
              <a:ea typeface="Century Gothic"/>
              <a:cs typeface="Century Gothic"/>
              <a:sym typeface="Century Gothic"/>
            </a:endParaRPr>
          </a:p>
        </p:txBody>
      </p:sp>
      <p:sp>
        <p:nvSpPr>
          <p:cNvPr id="546" name="Google Shape;546;p41"/>
          <p:cNvSpPr/>
          <p:nvPr/>
        </p:nvSpPr>
        <p:spPr>
          <a:xfrm>
            <a:off x="5380541" y="2678898"/>
            <a:ext cx="2376264" cy="293481"/>
          </a:xfrm>
          <a:prstGeom prst="roundRect">
            <a:avLst>
              <a:gd name="adj" fmla="val 16667"/>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1350">
                <a:solidFill>
                  <a:schemeClr val="dk1"/>
                </a:solidFill>
                <a:latin typeface="Century Gothic"/>
                <a:ea typeface="Century Gothic"/>
                <a:cs typeface="Century Gothic"/>
                <a:sym typeface="Century Gothic"/>
              </a:rPr>
              <a:t>+ Detrend</a:t>
            </a:r>
            <a:endParaRPr sz="1350">
              <a:solidFill>
                <a:schemeClr val="dk1"/>
              </a:solidFill>
              <a:latin typeface="Century Gothic"/>
              <a:ea typeface="Century Gothic"/>
              <a:cs typeface="Century Gothic"/>
              <a:sym typeface="Century Gothic"/>
            </a:endParaRPr>
          </a:p>
        </p:txBody>
      </p:sp>
      <p:cxnSp>
        <p:nvCxnSpPr>
          <p:cNvPr id="547" name="Google Shape;547;p41"/>
          <p:cNvCxnSpPr>
            <a:cxnSpLocks/>
          </p:cNvCxnSpPr>
          <p:nvPr/>
        </p:nvCxnSpPr>
        <p:spPr>
          <a:xfrm>
            <a:off x="4255376" y="2327309"/>
            <a:ext cx="1108053" cy="520978"/>
          </a:xfrm>
          <a:prstGeom prst="bentConnector3">
            <a:avLst>
              <a:gd name="adj1" fmla="val 50000"/>
            </a:avLst>
          </a:prstGeom>
          <a:noFill/>
          <a:ln w="9525" cap="flat" cmpd="sng">
            <a:solidFill>
              <a:schemeClr val="accent1"/>
            </a:solidFill>
            <a:prstDash val="solid"/>
            <a:round/>
            <a:headEnd type="none" w="sm" len="sm"/>
            <a:tailEnd type="triangle" w="med" len="med"/>
          </a:ln>
        </p:spPr>
      </p:cxnSp>
      <p:sp>
        <p:nvSpPr>
          <p:cNvPr id="548" name="Google Shape;548;p41"/>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33</a:t>
            </a:fld>
            <a:endParaRPr/>
          </a:p>
        </p:txBody>
      </p:sp>
      <p:sp>
        <p:nvSpPr>
          <p:cNvPr id="2" name="Google Shape;519;p40">
            <a:extLst>
              <a:ext uri="{FF2B5EF4-FFF2-40B4-BE49-F238E27FC236}">
                <a16:creationId xmlns:a16="http://schemas.microsoft.com/office/drawing/2014/main" id="{2BEE4E5B-29B1-064F-8616-7E67A5C5E25C}"/>
              </a:ext>
            </a:extLst>
          </p:cNvPr>
          <p:cNvSpPr/>
          <p:nvPr/>
        </p:nvSpPr>
        <p:spPr>
          <a:xfrm>
            <a:off x="1159338" y="357756"/>
            <a:ext cx="6423346" cy="500415"/>
          </a:xfrm>
          <a:prstGeom prst="rect">
            <a:avLst/>
          </a:prstGeom>
          <a:gradFill>
            <a:gsLst>
              <a:gs pos="0">
                <a:srgbClr val="B6C9BA"/>
              </a:gs>
              <a:gs pos="100000">
                <a:srgbClr val="A4BCA9"/>
              </a:gs>
            </a:gsLst>
            <a:lin ang="5400000" scaled="0"/>
          </a:gradFill>
          <a:ln w="9525" cap="flat" cmpd="sng">
            <a:solidFill>
              <a:schemeClr val="accent5"/>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Verdana" panose="020B0604030504040204" pitchFamily="34" charset="0"/>
                <a:ea typeface="Verdana" panose="020B0604030504040204" pitchFamily="34" charset="0"/>
                <a:cs typeface="Arial"/>
                <a:sym typeface="Arial"/>
              </a:rPr>
              <a:t>How to reduce a multiplicative effect (</a:t>
            </a:r>
            <a:r>
              <a:rPr lang="en-CA" b="1" i="1" dirty="0">
                <a:solidFill>
                  <a:srgbClr val="FF0000"/>
                </a:solidFill>
                <a:latin typeface="Verdana" panose="020B0604030504040204" pitchFamily="34" charset="0"/>
                <a:ea typeface="Verdana" panose="020B0604030504040204" pitchFamily="34" charset="0"/>
                <a:cs typeface="Arial"/>
                <a:sym typeface="Arial"/>
              </a:rPr>
              <a:t>k</a:t>
            </a:r>
            <a:r>
              <a:rPr lang="en-CA" i="1" dirty="0">
                <a:latin typeface="Verdana" panose="020B0604030504040204" pitchFamily="34" charset="0"/>
                <a:ea typeface="Verdana" panose="020B0604030504040204" pitchFamily="34" charset="0"/>
                <a:cs typeface="Arial"/>
                <a:sym typeface="Arial"/>
              </a:rPr>
              <a:t>)?</a:t>
            </a:r>
            <a:endParaRPr i="1" dirty="0">
              <a:latin typeface="Verdana" panose="020B0604030504040204" pitchFamily="34" charset="0"/>
              <a:ea typeface="Verdana" panose="020B0604030504040204" pitchFamily="34" charset="0"/>
              <a:cs typeface="Arial"/>
              <a:sym typeface="Arial"/>
            </a:endParaRPr>
          </a:p>
        </p:txBody>
      </p:sp>
      <p:sp>
        <p:nvSpPr>
          <p:cNvPr id="6" name="TextBox 5">
            <a:extLst>
              <a:ext uri="{FF2B5EF4-FFF2-40B4-BE49-F238E27FC236}">
                <a16:creationId xmlns:a16="http://schemas.microsoft.com/office/drawing/2014/main" id="{C57AA944-2537-79CA-6EB4-38E175F27915}"/>
              </a:ext>
            </a:extLst>
          </p:cNvPr>
          <p:cNvSpPr txBox="1"/>
          <p:nvPr/>
        </p:nvSpPr>
        <p:spPr>
          <a:xfrm>
            <a:off x="5276812" y="4798586"/>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pic>
        <p:nvPicPr>
          <p:cNvPr id="5" name="Picture 4">
            <a:extLst>
              <a:ext uri="{FF2B5EF4-FFF2-40B4-BE49-F238E27FC236}">
                <a16:creationId xmlns:a16="http://schemas.microsoft.com/office/drawing/2014/main" id="{14EC57C3-701B-564E-AB01-3BCE5F291985}"/>
              </a:ext>
            </a:extLst>
          </p:cNvPr>
          <p:cNvPicPr>
            <a:picLocks noChangeAspect="1"/>
          </p:cNvPicPr>
          <p:nvPr/>
        </p:nvPicPr>
        <p:blipFill>
          <a:blip r:embed="rId6"/>
          <a:stretch>
            <a:fillRect/>
          </a:stretch>
        </p:blipFill>
        <p:spPr>
          <a:xfrm>
            <a:off x="173902" y="1009938"/>
            <a:ext cx="3346994" cy="438950"/>
          </a:xfrm>
          <a:prstGeom prst="rect">
            <a:avLst/>
          </a:prstGeom>
        </p:spPr>
      </p:pic>
      <p:pic>
        <p:nvPicPr>
          <p:cNvPr id="7" name="Picture 6">
            <a:extLst>
              <a:ext uri="{FF2B5EF4-FFF2-40B4-BE49-F238E27FC236}">
                <a16:creationId xmlns:a16="http://schemas.microsoft.com/office/drawing/2014/main" id="{FA57A0AE-1604-B5B6-ADC1-A577AC499586}"/>
              </a:ext>
            </a:extLst>
          </p:cNvPr>
          <p:cNvPicPr>
            <a:picLocks noChangeAspect="1"/>
          </p:cNvPicPr>
          <p:nvPr/>
        </p:nvPicPr>
        <p:blipFill>
          <a:blip r:embed="rId7"/>
          <a:stretch>
            <a:fillRect/>
          </a:stretch>
        </p:blipFill>
        <p:spPr>
          <a:xfrm>
            <a:off x="1159338" y="1463399"/>
            <a:ext cx="2615411" cy="560881"/>
          </a:xfrm>
          <a:prstGeom prst="rect">
            <a:avLst/>
          </a:prstGeom>
        </p:spPr>
      </p:pic>
      <p:pic>
        <p:nvPicPr>
          <p:cNvPr id="8" name="Google Shape;523;p40">
            <a:extLst>
              <a:ext uri="{FF2B5EF4-FFF2-40B4-BE49-F238E27FC236}">
                <a16:creationId xmlns:a16="http://schemas.microsoft.com/office/drawing/2014/main" id="{99000B37-83C9-FA37-BED3-426306A9A28A}"/>
              </a:ext>
            </a:extLst>
          </p:cNvPr>
          <p:cNvPicPr preferRelativeResize="0"/>
          <p:nvPr/>
        </p:nvPicPr>
        <p:blipFill rotWithShape="1">
          <a:blip r:embed="rId8">
            <a:alphaModFix/>
          </a:blip>
          <a:srcRect/>
          <a:stretch/>
        </p:blipFill>
        <p:spPr>
          <a:xfrm>
            <a:off x="243019" y="1514659"/>
            <a:ext cx="713889" cy="5502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1"/>
          <p:cNvSpPr/>
          <p:nvPr/>
        </p:nvSpPr>
        <p:spPr>
          <a:xfrm>
            <a:off x="1326186" y="288237"/>
            <a:ext cx="2741105" cy="579240"/>
          </a:xfrm>
          <a:prstGeom prst="rect">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Arial"/>
                <a:ea typeface="Arial"/>
                <a:cs typeface="Arial"/>
                <a:sym typeface="Arial"/>
              </a:rPr>
              <a:t>To remove noise</a:t>
            </a:r>
            <a:endParaRPr dirty="0">
              <a:solidFill>
                <a:schemeClr val="dk1"/>
              </a:solidFill>
              <a:latin typeface="Arial"/>
              <a:ea typeface="Arial"/>
              <a:cs typeface="Arial"/>
              <a:sym typeface="Arial"/>
            </a:endParaRPr>
          </a:p>
        </p:txBody>
      </p:sp>
      <p:pic>
        <p:nvPicPr>
          <p:cNvPr id="320" name="Google Shape;320;p21"/>
          <p:cNvPicPr preferRelativeResize="0"/>
          <p:nvPr/>
        </p:nvPicPr>
        <p:blipFill rotWithShape="1">
          <a:blip r:embed="rId3">
            <a:alphaModFix/>
          </a:blip>
          <a:srcRect/>
          <a:stretch/>
        </p:blipFill>
        <p:spPr>
          <a:xfrm>
            <a:off x="4117859" y="115601"/>
            <a:ext cx="1157492" cy="915226"/>
          </a:xfrm>
          <a:prstGeom prst="rect">
            <a:avLst/>
          </a:prstGeom>
          <a:noFill/>
          <a:ln>
            <a:noFill/>
          </a:ln>
        </p:spPr>
      </p:pic>
      <p:sp>
        <p:nvSpPr>
          <p:cNvPr id="321" name="Google Shape;321;p21"/>
          <p:cNvSpPr/>
          <p:nvPr/>
        </p:nvSpPr>
        <p:spPr>
          <a:xfrm>
            <a:off x="6138174" y="347555"/>
            <a:ext cx="1674185" cy="432048"/>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700">
                <a:solidFill>
                  <a:schemeClr val="dk1"/>
                </a:solidFill>
                <a:latin typeface="Century Gothic"/>
                <a:ea typeface="Century Gothic"/>
                <a:cs typeface="Century Gothic"/>
                <a:sym typeface="Century Gothic"/>
              </a:rPr>
              <a:t>Detrend</a:t>
            </a:r>
            <a:endParaRPr sz="2700">
              <a:solidFill>
                <a:schemeClr val="dk1"/>
              </a:solidFill>
              <a:latin typeface="Century Gothic"/>
              <a:ea typeface="Century Gothic"/>
              <a:cs typeface="Century Gothic"/>
              <a:sym typeface="Century Gothic"/>
            </a:endParaRPr>
          </a:p>
        </p:txBody>
      </p:sp>
      <p:sp>
        <p:nvSpPr>
          <p:cNvPr id="322" name="Google Shape;322;p21"/>
          <p:cNvSpPr/>
          <p:nvPr/>
        </p:nvSpPr>
        <p:spPr>
          <a:xfrm>
            <a:off x="5275351" y="288236"/>
            <a:ext cx="702078" cy="569954"/>
          </a:xfrm>
          <a:prstGeom prst="rightArrow">
            <a:avLst>
              <a:gd name="adj1" fmla="val 50000"/>
              <a:gd name="adj2" fmla="val 50000"/>
            </a:avLst>
          </a:prstGeom>
          <a:gradFill>
            <a:gsLst>
              <a:gs pos="0">
                <a:srgbClr val="B8DAF2"/>
              </a:gs>
              <a:gs pos="100000">
                <a:srgbClr val="9FCEEE"/>
              </a:gs>
            </a:gsLst>
            <a:lin ang="5400000" scaled="0"/>
          </a:gradFill>
          <a:ln w="952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entury Gothic"/>
              <a:ea typeface="Century Gothic"/>
              <a:cs typeface="Century Gothic"/>
              <a:sym typeface="Century Gothic"/>
            </a:endParaRPr>
          </a:p>
        </p:txBody>
      </p:sp>
      <p:pic>
        <p:nvPicPr>
          <p:cNvPr id="323" name="Google Shape;323;p21"/>
          <p:cNvPicPr preferRelativeResize="0"/>
          <p:nvPr/>
        </p:nvPicPr>
        <p:blipFill rotWithShape="1">
          <a:blip r:embed="rId4">
            <a:alphaModFix/>
          </a:blip>
          <a:srcRect t="7911"/>
          <a:stretch/>
        </p:blipFill>
        <p:spPr>
          <a:xfrm>
            <a:off x="899217" y="1581307"/>
            <a:ext cx="2969433" cy="2140451"/>
          </a:xfrm>
          <a:prstGeom prst="rect">
            <a:avLst/>
          </a:prstGeom>
          <a:noFill/>
          <a:ln>
            <a:noFill/>
          </a:ln>
        </p:spPr>
      </p:pic>
      <p:sp>
        <p:nvSpPr>
          <p:cNvPr id="324" name="Google Shape;324;p21"/>
          <p:cNvSpPr/>
          <p:nvPr/>
        </p:nvSpPr>
        <p:spPr>
          <a:xfrm>
            <a:off x="5437108" y="1418059"/>
            <a:ext cx="2457278" cy="941997"/>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1400" dirty="0">
                <a:solidFill>
                  <a:schemeClr val="tx1"/>
                </a:solidFill>
                <a:latin typeface="Verdana" panose="020B0604030504040204" pitchFamily="34" charset="0"/>
                <a:ea typeface="Verdana" panose="020B0604030504040204" pitchFamily="34" charset="0"/>
                <a:cs typeface="Century Gothic"/>
                <a:sym typeface="Century Gothic"/>
              </a:rPr>
              <a:t>Delete the global tendency from the spectrum, modeled by a </a:t>
            </a:r>
            <a:r>
              <a:rPr lang="en-CA" sz="1400" dirty="0" err="1">
                <a:solidFill>
                  <a:schemeClr val="tx1"/>
                </a:solidFill>
                <a:latin typeface="Verdana" panose="020B0604030504040204" pitchFamily="34" charset="0"/>
                <a:ea typeface="Verdana" panose="020B0604030504040204" pitchFamily="34" charset="0"/>
                <a:cs typeface="Century Gothic"/>
                <a:sym typeface="Century Gothic"/>
              </a:rPr>
              <a:t>polynomium</a:t>
            </a:r>
            <a:endParaRPr sz="1400" dirty="0">
              <a:solidFill>
                <a:schemeClr val="tx1"/>
              </a:solidFill>
              <a:latin typeface="Verdana" panose="020B0604030504040204" pitchFamily="34" charset="0"/>
              <a:ea typeface="Verdana" panose="020B0604030504040204" pitchFamily="34" charset="0"/>
              <a:cs typeface="Century Gothic"/>
              <a:sym typeface="Century Gothic"/>
            </a:endParaRPr>
          </a:p>
        </p:txBody>
      </p:sp>
      <p:cxnSp>
        <p:nvCxnSpPr>
          <p:cNvPr id="325" name="Google Shape;325;p21"/>
          <p:cNvCxnSpPr>
            <a:endCxn id="324" idx="0"/>
          </p:cNvCxnSpPr>
          <p:nvPr/>
        </p:nvCxnSpPr>
        <p:spPr>
          <a:xfrm flipH="1">
            <a:off x="6665747" y="709759"/>
            <a:ext cx="607500" cy="708300"/>
          </a:xfrm>
          <a:prstGeom prst="straightConnector1">
            <a:avLst/>
          </a:prstGeom>
          <a:noFill/>
          <a:ln w="19050" cap="flat" cmpd="sng">
            <a:solidFill>
              <a:schemeClr val="accent5"/>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326" name="Google Shape;326;p21"/>
          <p:cNvSpPr/>
          <p:nvPr/>
        </p:nvSpPr>
        <p:spPr>
          <a:xfrm>
            <a:off x="4724763" y="3230757"/>
            <a:ext cx="966525" cy="631567"/>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Order 0</a:t>
            </a:r>
            <a:endParaRPr sz="1500" dirty="0">
              <a:solidFill>
                <a:schemeClr val="dk1"/>
              </a:solidFill>
              <a:latin typeface="Century Gothic"/>
              <a:ea typeface="Century Gothic"/>
              <a:cs typeface="Century Gothic"/>
              <a:sym typeface="Century Gothic"/>
            </a:endParaRPr>
          </a:p>
          <a:p>
            <a:pPr algn="ctr">
              <a:spcBef>
                <a:spcPts val="0"/>
              </a:spcBef>
              <a:spcAft>
                <a:spcPts val="0"/>
              </a:spcAft>
            </a:pPr>
            <a:r>
              <a:rPr lang="en-CA" sz="1500" dirty="0">
                <a:solidFill>
                  <a:schemeClr val="dk1"/>
                </a:solidFill>
                <a:latin typeface="Century Gothic"/>
                <a:ea typeface="Century Gothic"/>
                <a:cs typeface="Century Gothic"/>
                <a:sym typeface="Century Gothic"/>
              </a:rPr>
              <a:t>Average</a:t>
            </a:r>
            <a:endParaRPr sz="1500" dirty="0">
              <a:solidFill>
                <a:schemeClr val="dk1"/>
              </a:solidFill>
              <a:latin typeface="Century Gothic"/>
              <a:ea typeface="Century Gothic"/>
              <a:cs typeface="Century Gothic"/>
              <a:sym typeface="Century Gothic"/>
            </a:endParaRPr>
          </a:p>
        </p:txBody>
      </p:sp>
      <p:sp>
        <p:nvSpPr>
          <p:cNvPr id="327" name="Google Shape;327;p21"/>
          <p:cNvSpPr/>
          <p:nvPr/>
        </p:nvSpPr>
        <p:spPr>
          <a:xfrm>
            <a:off x="6116953" y="3269161"/>
            <a:ext cx="1033501" cy="534129"/>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Orden 1</a:t>
            </a:r>
            <a:endParaRPr dirty="0"/>
          </a:p>
          <a:p>
            <a:pPr algn="ctr">
              <a:spcBef>
                <a:spcPts val="0"/>
              </a:spcBef>
              <a:spcAft>
                <a:spcPts val="0"/>
              </a:spcAft>
            </a:pPr>
            <a:r>
              <a:rPr lang="en-CA" sz="1500" dirty="0">
                <a:solidFill>
                  <a:schemeClr val="dk1"/>
                </a:solidFill>
                <a:latin typeface="Century Gothic"/>
                <a:ea typeface="Century Gothic"/>
                <a:cs typeface="Century Gothic"/>
                <a:sym typeface="Century Gothic"/>
              </a:rPr>
              <a:t>Line </a:t>
            </a:r>
            <a:endParaRPr dirty="0"/>
          </a:p>
        </p:txBody>
      </p:sp>
      <p:sp>
        <p:nvSpPr>
          <p:cNvPr id="328" name="Google Shape;328;p21"/>
          <p:cNvSpPr/>
          <p:nvPr/>
        </p:nvSpPr>
        <p:spPr>
          <a:xfrm>
            <a:off x="7422017" y="3348198"/>
            <a:ext cx="1082999" cy="534129"/>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1500" dirty="0">
                <a:solidFill>
                  <a:schemeClr val="dk1"/>
                </a:solidFill>
                <a:latin typeface="Century Gothic"/>
                <a:ea typeface="Century Gothic"/>
                <a:cs typeface="Century Gothic"/>
                <a:sym typeface="Century Gothic"/>
              </a:rPr>
              <a:t>Orden 2</a:t>
            </a:r>
            <a:endParaRPr dirty="0"/>
          </a:p>
          <a:p>
            <a:pPr algn="ctr">
              <a:spcBef>
                <a:spcPts val="0"/>
              </a:spcBef>
              <a:spcAft>
                <a:spcPts val="0"/>
              </a:spcAft>
            </a:pPr>
            <a:r>
              <a:rPr lang="en-CA" sz="1500" dirty="0">
                <a:solidFill>
                  <a:schemeClr val="dk1"/>
                </a:solidFill>
                <a:latin typeface="Century Gothic"/>
                <a:ea typeface="Century Gothic"/>
                <a:cs typeface="Century Gothic"/>
                <a:sym typeface="Century Gothic"/>
              </a:rPr>
              <a:t>Parabola</a:t>
            </a:r>
            <a:endParaRPr sz="1500" dirty="0">
              <a:solidFill>
                <a:schemeClr val="dk1"/>
              </a:solidFill>
              <a:latin typeface="Century Gothic"/>
              <a:ea typeface="Century Gothic"/>
              <a:cs typeface="Century Gothic"/>
              <a:sym typeface="Century Gothic"/>
            </a:endParaRPr>
          </a:p>
        </p:txBody>
      </p:sp>
      <p:cxnSp>
        <p:nvCxnSpPr>
          <p:cNvPr id="329" name="Google Shape;329;p21"/>
          <p:cNvCxnSpPr/>
          <p:nvPr/>
        </p:nvCxnSpPr>
        <p:spPr>
          <a:xfrm flipH="1">
            <a:off x="5496362" y="2375831"/>
            <a:ext cx="1110131" cy="810090"/>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330" name="Google Shape;330;p21"/>
          <p:cNvCxnSpPr>
            <a:cxnSpLocks/>
            <a:stCxn id="324" idx="2"/>
          </p:cNvCxnSpPr>
          <p:nvPr/>
        </p:nvCxnSpPr>
        <p:spPr>
          <a:xfrm>
            <a:off x="6665747" y="2360056"/>
            <a:ext cx="18179" cy="870701"/>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331" name="Google Shape;331;p21"/>
          <p:cNvCxnSpPr>
            <a:cxnSpLocks/>
            <a:stCxn id="324" idx="2"/>
            <a:endCxn id="328" idx="0"/>
          </p:cNvCxnSpPr>
          <p:nvPr/>
        </p:nvCxnSpPr>
        <p:spPr>
          <a:xfrm>
            <a:off x="6665747" y="2360056"/>
            <a:ext cx="1297770" cy="988142"/>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sp>
        <p:nvSpPr>
          <p:cNvPr id="332" name="Google Shape;332;p21"/>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34</a:t>
            </a:fld>
            <a:endParaRPr/>
          </a:p>
        </p:txBody>
      </p:sp>
      <p:sp>
        <p:nvSpPr>
          <p:cNvPr id="333" name="Google Shape;333;p21"/>
          <p:cNvSpPr/>
          <p:nvPr/>
        </p:nvSpPr>
        <p:spPr>
          <a:xfrm>
            <a:off x="629542" y="4052968"/>
            <a:ext cx="7884915" cy="500107"/>
          </a:xfrm>
          <a:prstGeom prst="rect">
            <a:avLst/>
          </a:prstGeom>
          <a:noFill/>
          <a:ln>
            <a:noFill/>
          </a:ln>
        </p:spPr>
        <p:txBody>
          <a:bodyPr spcFirstLastPara="1" wrap="square" lIns="68569" tIns="34275" rIns="68569" bIns="34275" anchor="t" anchorCtr="0">
            <a:spAutoFit/>
          </a:bodyPr>
          <a:lstStyle/>
          <a:p>
            <a:pPr algn="ctr">
              <a:spcBef>
                <a:spcPts val="0"/>
              </a:spcBef>
              <a:spcAft>
                <a:spcPts val="0"/>
              </a:spcAft>
            </a:pPr>
            <a:r>
              <a:rPr lang="en-US" sz="1400" b="0" i="0" dirty="0">
                <a:solidFill>
                  <a:srgbClr val="C00000"/>
                </a:solidFill>
                <a:effectLst/>
                <a:latin typeface="Verdana" panose="020B0604030504040204" pitchFamily="34" charset="0"/>
                <a:ea typeface="Verdana" panose="020B0604030504040204" pitchFamily="34" charset="0"/>
              </a:rPr>
              <a:t>The residuals that remain after removing the line correspond to the absorbance peaks related to the chemical components of the sample</a:t>
            </a:r>
            <a:endParaRPr sz="1400" dirty="0">
              <a:solidFill>
                <a:srgbClr val="C00000"/>
              </a:solidFill>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9D42561A-C89F-AC6C-A6DE-8491B0E64A7C}"/>
              </a:ext>
            </a:extLst>
          </p:cNvPr>
          <p:cNvSpPr txBox="1"/>
          <p:nvPr/>
        </p:nvSpPr>
        <p:spPr>
          <a:xfrm>
            <a:off x="528218" y="1298943"/>
            <a:ext cx="3892412" cy="302712"/>
          </a:xfrm>
          <a:prstGeom prst="rect">
            <a:avLst/>
          </a:prstGeom>
          <a:noFill/>
        </p:spPr>
        <p:txBody>
          <a:bodyPr wrap="none" rtlCol="0">
            <a:spAutoFit/>
          </a:bodyPr>
          <a:lstStyle/>
          <a:p>
            <a:pPr>
              <a:lnSpc>
                <a:spcPts val="1800"/>
              </a:lnSpc>
            </a:pPr>
            <a:r>
              <a:rPr lang="nl-NL" sz="1400" dirty="0">
                <a:latin typeface="Verdana" pitchFamily="34" charset="0"/>
              </a:rPr>
              <a:t>Spectrum of Wheat. </a:t>
            </a:r>
            <a:r>
              <a:rPr lang="nl-NL" sz="1000" dirty="0">
                <a:latin typeface="Verdana" pitchFamily="34" charset="0"/>
              </a:rPr>
              <a:t>Source: </a:t>
            </a:r>
            <a:r>
              <a:rPr lang="en-GB" sz="1000" dirty="0">
                <a:effectLst/>
                <a:latin typeface="Verdana" panose="020B0604030504040204" pitchFamily="34" charset="0"/>
                <a:ea typeface="Calibri" panose="020F0502020204030204" pitchFamily="34" charset="0"/>
                <a:cs typeface="Times New Roman" panose="02020603050405020304" pitchFamily="18" charset="0"/>
              </a:rPr>
              <a:t>IRSTEA Montpellier</a:t>
            </a:r>
            <a:r>
              <a:rPr lang="nl-NL" sz="1000" dirty="0">
                <a:latin typeface="Verdana" pitchFamily="34" charset="0"/>
              </a:rPr>
              <a:t> </a:t>
            </a:r>
          </a:p>
        </p:txBody>
      </p:sp>
      <p:sp>
        <p:nvSpPr>
          <p:cNvPr id="3" name="TextBox 2">
            <a:extLst>
              <a:ext uri="{FF2B5EF4-FFF2-40B4-BE49-F238E27FC236}">
                <a16:creationId xmlns:a16="http://schemas.microsoft.com/office/drawing/2014/main" id="{0C019751-162D-38A8-E631-7C33CA0634C3}"/>
              </a:ext>
            </a:extLst>
          </p:cNvPr>
          <p:cNvSpPr txBox="1"/>
          <p:nvPr/>
        </p:nvSpPr>
        <p:spPr>
          <a:xfrm>
            <a:off x="4935931" y="4776856"/>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p:nvPr/>
        </p:nvSpPr>
        <p:spPr>
          <a:xfrm>
            <a:off x="3708904" y="212014"/>
            <a:ext cx="1717237" cy="432048"/>
          </a:xfrm>
          <a:prstGeom prst="rect">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700" dirty="0">
                <a:solidFill>
                  <a:schemeClr val="dk1"/>
                </a:solidFill>
                <a:latin typeface="Century Gothic"/>
                <a:ea typeface="Century Gothic"/>
                <a:cs typeface="Century Gothic"/>
                <a:sym typeface="Century Gothic"/>
              </a:rPr>
              <a:t>Detrend</a:t>
            </a:r>
            <a:endParaRPr sz="2700" dirty="0">
              <a:solidFill>
                <a:schemeClr val="dk1"/>
              </a:solidFill>
              <a:latin typeface="Century Gothic"/>
              <a:ea typeface="Century Gothic"/>
              <a:cs typeface="Century Gothic"/>
              <a:sym typeface="Century Gothic"/>
            </a:endParaRPr>
          </a:p>
        </p:txBody>
      </p:sp>
      <p:sp>
        <p:nvSpPr>
          <p:cNvPr id="348" name="Google Shape;348;p22"/>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35</a:t>
            </a:fld>
            <a:endParaRPr/>
          </a:p>
        </p:txBody>
      </p:sp>
      <p:pic>
        <p:nvPicPr>
          <p:cNvPr id="4" name="Picture 3">
            <a:extLst>
              <a:ext uri="{FF2B5EF4-FFF2-40B4-BE49-F238E27FC236}">
                <a16:creationId xmlns:a16="http://schemas.microsoft.com/office/drawing/2014/main" id="{FAAB69AF-CABD-D9DF-81DA-32F55B6482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340" y="2623699"/>
            <a:ext cx="2574221" cy="17359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2B1B47CE-A927-F395-32F3-17C5718845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6085" y="2470607"/>
            <a:ext cx="2952311" cy="2092135"/>
          </a:xfrm>
          <a:prstGeom prst="rect">
            <a:avLst/>
          </a:prstGeom>
          <a:noFill/>
          <a:ln>
            <a:noFill/>
          </a:ln>
        </p:spPr>
      </p:pic>
      <p:pic>
        <p:nvPicPr>
          <p:cNvPr id="8" name="Picture 7">
            <a:extLst>
              <a:ext uri="{FF2B5EF4-FFF2-40B4-BE49-F238E27FC236}">
                <a16:creationId xmlns:a16="http://schemas.microsoft.com/office/drawing/2014/main" id="{AA68BF9E-4227-4D7C-7F3F-9BE06D784A58}"/>
              </a:ext>
            </a:extLst>
          </p:cNvPr>
          <p:cNvPicPr>
            <a:picLocks noChangeAspect="1"/>
          </p:cNvPicPr>
          <p:nvPr/>
        </p:nvPicPr>
        <p:blipFill rotWithShape="1">
          <a:blip r:embed="rId5">
            <a:extLst>
              <a:ext uri="{28A0092B-C50C-407E-A947-70E740481C1C}">
                <a14:useLocalDpi xmlns:a14="http://schemas.microsoft.com/office/drawing/2010/main" val="0"/>
              </a:ext>
            </a:extLst>
          </a:blip>
          <a:srcRect t="6841"/>
          <a:stretch/>
        </p:blipFill>
        <p:spPr bwMode="auto">
          <a:xfrm>
            <a:off x="3284888" y="1475131"/>
            <a:ext cx="2574221" cy="1552408"/>
          </a:xfrm>
          <a:prstGeom prst="rect">
            <a:avLst/>
          </a:prstGeom>
          <a:solidFill>
            <a:srgbClr val="FFFFFF">
              <a:shade val="85000"/>
            </a:srgbClr>
          </a:solidFill>
          <a:ln w="190500" cap="rnd" cmpd="sng" algn="ctr">
            <a:solidFill>
              <a:srgbClr val="FFFFFF"/>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C9CF4195-18FA-FDA3-E7F7-BE864C579CD8}"/>
              </a:ext>
            </a:extLst>
          </p:cNvPr>
          <p:cNvSpPr/>
          <p:nvPr/>
        </p:nvSpPr>
        <p:spPr>
          <a:xfrm>
            <a:off x="3770026" y="784428"/>
            <a:ext cx="1603947"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Raw spectra</a:t>
            </a:r>
          </a:p>
        </p:txBody>
      </p:sp>
      <p:sp>
        <p:nvSpPr>
          <p:cNvPr id="3" name="Rectangle 2">
            <a:extLst>
              <a:ext uri="{FF2B5EF4-FFF2-40B4-BE49-F238E27FC236}">
                <a16:creationId xmlns:a16="http://schemas.microsoft.com/office/drawing/2014/main" id="{450D4C48-E234-34FF-7B81-EEEDCF0CFA77}"/>
              </a:ext>
            </a:extLst>
          </p:cNvPr>
          <p:cNvSpPr/>
          <p:nvPr/>
        </p:nvSpPr>
        <p:spPr>
          <a:xfrm>
            <a:off x="1248797" y="1803635"/>
            <a:ext cx="914400"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Detrend order 0</a:t>
            </a:r>
          </a:p>
        </p:txBody>
      </p:sp>
      <p:sp>
        <p:nvSpPr>
          <p:cNvPr id="6" name="Rectangle 5">
            <a:extLst>
              <a:ext uri="{FF2B5EF4-FFF2-40B4-BE49-F238E27FC236}">
                <a16:creationId xmlns:a16="http://schemas.microsoft.com/office/drawing/2014/main" id="{510BDEA5-8226-3CDB-9023-9F58CF8B7D8D}"/>
              </a:ext>
            </a:extLst>
          </p:cNvPr>
          <p:cNvSpPr/>
          <p:nvPr/>
        </p:nvSpPr>
        <p:spPr>
          <a:xfrm>
            <a:off x="6919097" y="1751572"/>
            <a:ext cx="914400"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Detrend order 2</a:t>
            </a:r>
          </a:p>
        </p:txBody>
      </p:sp>
      <p:sp>
        <p:nvSpPr>
          <p:cNvPr id="7" name="TextBox 6">
            <a:extLst>
              <a:ext uri="{FF2B5EF4-FFF2-40B4-BE49-F238E27FC236}">
                <a16:creationId xmlns:a16="http://schemas.microsoft.com/office/drawing/2014/main" id="{03387101-719E-49DF-DA22-8403163E8293}"/>
              </a:ext>
            </a:extLst>
          </p:cNvPr>
          <p:cNvSpPr txBox="1"/>
          <p:nvPr/>
        </p:nvSpPr>
        <p:spPr>
          <a:xfrm>
            <a:off x="5157430" y="4805308"/>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0"/>
          <p:cNvPicPr preferRelativeResize="0"/>
          <p:nvPr/>
        </p:nvPicPr>
        <p:blipFill rotWithShape="1">
          <a:blip r:embed="rId3">
            <a:alphaModFix/>
          </a:blip>
          <a:srcRect/>
          <a:stretch/>
        </p:blipFill>
        <p:spPr>
          <a:xfrm>
            <a:off x="5004049" y="217549"/>
            <a:ext cx="1265006" cy="700619"/>
          </a:xfrm>
          <a:prstGeom prst="rect">
            <a:avLst/>
          </a:prstGeom>
          <a:noFill/>
          <a:ln>
            <a:noFill/>
          </a:ln>
        </p:spPr>
      </p:pic>
      <p:pic>
        <p:nvPicPr>
          <p:cNvPr id="307" name="Google Shape;307;p20"/>
          <p:cNvPicPr preferRelativeResize="0"/>
          <p:nvPr/>
        </p:nvPicPr>
        <p:blipFill rotWithShape="1">
          <a:blip r:embed="rId4">
            <a:alphaModFix/>
          </a:blip>
          <a:srcRect r="45187"/>
          <a:stretch/>
        </p:blipFill>
        <p:spPr>
          <a:xfrm>
            <a:off x="550058" y="2015824"/>
            <a:ext cx="3075334" cy="1738499"/>
          </a:xfrm>
          <a:prstGeom prst="rect">
            <a:avLst/>
          </a:prstGeom>
          <a:noFill/>
          <a:ln>
            <a:noFill/>
          </a:ln>
        </p:spPr>
      </p:pic>
      <p:sp>
        <p:nvSpPr>
          <p:cNvPr id="308" name="Google Shape;308;p20"/>
          <p:cNvSpPr/>
          <p:nvPr/>
        </p:nvSpPr>
        <p:spPr>
          <a:xfrm>
            <a:off x="2087725" y="310181"/>
            <a:ext cx="2741105" cy="579240"/>
          </a:xfrm>
          <a:prstGeom prst="rect">
            <a:avLst/>
          </a:prstGeom>
          <a:gradFill>
            <a:gsLst>
              <a:gs pos="0">
                <a:srgbClr val="B8E8ED"/>
              </a:gs>
              <a:gs pos="100000">
                <a:srgbClr val="9FE1E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dirty="0">
                <a:solidFill>
                  <a:schemeClr val="dk1"/>
                </a:solidFill>
                <a:latin typeface="Arial"/>
                <a:ea typeface="Arial"/>
                <a:cs typeface="Arial"/>
                <a:sym typeface="Arial"/>
              </a:rPr>
              <a:t>To remove noise</a:t>
            </a:r>
            <a:endParaRPr dirty="0">
              <a:solidFill>
                <a:schemeClr val="dk1"/>
              </a:solidFill>
              <a:latin typeface="Arial"/>
              <a:ea typeface="Arial"/>
              <a:cs typeface="Arial"/>
              <a:sym typeface="Arial"/>
            </a:endParaRPr>
          </a:p>
        </p:txBody>
      </p:sp>
      <p:cxnSp>
        <p:nvCxnSpPr>
          <p:cNvPr id="309" name="Google Shape;309;p20"/>
          <p:cNvCxnSpPr/>
          <p:nvPr/>
        </p:nvCxnSpPr>
        <p:spPr>
          <a:xfrm>
            <a:off x="4180880" y="1113588"/>
            <a:ext cx="0" cy="864096"/>
          </a:xfrm>
          <a:prstGeom prst="straightConnector1">
            <a:avLst/>
          </a:prstGeom>
          <a:noFill/>
          <a:ln w="19050" cap="flat" cmpd="sng">
            <a:solidFill>
              <a:schemeClr val="accent3"/>
            </a:solidFill>
            <a:prstDash val="solid"/>
            <a:round/>
            <a:headEnd type="none" w="sm" len="sm"/>
            <a:tailEnd type="triangle" w="med" len="med"/>
          </a:ln>
          <a:effectLst>
            <a:outerShdw blurRad="38100" dist="12700" dir="5400000" algn="ctr" rotWithShape="0">
              <a:srgbClr val="000000">
                <a:alpha val="62745"/>
              </a:srgbClr>
            </a:outerShdw>
          </a:effectLst>
        </p:spPr>
      </p:cxnSp>
      <p:sp>
        <p:nvSpPr>
          <p:cNvPr id="310" name="Google Shape;310;p20"/>
          <p:cNvSpPr/>
          <p:nvPr/>
        </p:nvSpPr>
        <p:spPr>
          <a:xfrm>
            <a:off x="4301970" y="1113588"/>
            <a:ext cx="3514448" cy="756084"/>
          </a:xfrm>
          <a:prstGeom prst="roundRect">
            <a:avLst>
              <a:gd name="adj" fmla="val 16667"/>
            </a:avLst>
          </a:prstGeom>
          <a:gradFill>
            <a:gsLst>
              <a:gs pos="0">
                <a:srgbClr val="B6C9E5"/>
              </a:gs>
              <a:gs pos="100000">
                <a:srgbClr val="A0BADA"/>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n-CA" sz="2100" dirty="0" err="1">
                <a:solidFill>
                  <a:schemeClr val="dk1"/>
                </a:solidFill>
                <a:latin typeface="Century Gothic"/>
                <a:ea typeface="Century Gothic"/>
                <a:cs typeface="Century Gothic"/>
                <a:sym typeface="Century Gothic"/>
              </a:rPr>
              <a:t>Savitsky</a:t>
            </a:r>
            <a:r>
              <a:rPr lang="en-CA" sz="2100" dirty="0">
                <a:solidFill>
                  <a:schemeClr val="dk1"/>
                </a:solidFill>
                <a:latin typeface="Century Gothic"/>
                <a:ea typeface="Century Gothic"/>
                <a:cs typeface="Century Gothic"/>
                <a:sym typeface="Century Gothic"/>
              </a:rPr>
              <a:t> </a:t>
            </a:r>
            <a:r>
              <a:rPr lang="en-CA" sz="2100" dirty="0" err="1">
                <a:solidFill>
                  <a:schemeClr val="dk1"/>
                </a:solidFill>
                <a:latin typeface="Century Gothic"/>
                <a:ea typeface="Century Gothic"/>
                <a:cs typeface="Century Gothic"/>
                <a:sym typeface="Century Gothic"/>
              </a:rPr>
              <a:t>Golay</a:t>
            </a:r>
            <a:endParaRPr sz="2100" dirty="0">
              <a:solidFill>
                <a:schemeClr val="dk1"/>
              </a:solidFill>
              <a:latin typeface="Century Gothic"/>
              <a:ea typeface="Century Gothic"/>
              <a:cs typeface="Century Gothic"/>
              <a:sym typeface="Century Gothic"/>
            </a:endParaRPr>
          </a:p>
        </p:txBody>
      </p:sp>
      <p:sp>
        <p:nvSpPr>
          <p:cNvPr id="312" name="Google Shape;312;p20"/>
          <p:cNvSpPr/>
          <p:nvPr/>
        </p:nvSpPr>
        <p:spPr>
          <a:xfrm>
            <a:off x="5004049" y="2491064"/>
            <a:ext cx="2268252" cy="702078"/>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n-CA" sz="2400" b="1" dirty="0">
                <a:solidFill>
                  <a:srgbClr val="FF0000"/>
                </a:solidFill>
                <a:latin typeface="Century Gothic"/>
                <a:ea typeface="Century Gothic"/>
                <a:cs typeface="Century Gothic"/>
                <a:sym typeface="Century Gothic"/>
              </a:rPr>
              <a:t>w(odd)&gt;d</a:t>
            </a:r>
            <a:r>
              <a:rPr lang="en-CA" sz="2400" dirty="0">
                <a:solidFill>
                  <a:schemeClr val="dk1"/>
                </a:solidFill>
                <a:latin typeface="Century Gothic"/>
                <a:ea typeface="Century Gothic"/>
                <a:cs typeface="Century Gothic"/>
                <a:sym typeface="Century Gothic"/>
              </a:rPr>
              <a:t> </a:t>
            </a:r>
            <a:endParaRPr sz="2400" b="1" dirty="0">
              <a:solidFill>
                <a:srgbClr val="FF0000"/>
              </a:solidFill>
              <a:latin typeface="Century Gothic"/>
              <a:ea typeface="Century Gothic"/>
              <a:cs typeface="Century Gothic"/>
              <a:sym typeface="Century Gothic"/>
            </a:endParaRPr>
          </a:p>
        </p:txBody>
      </p:sp>
      <p:sp>
        <p:nvSpPr>
          <p:cNvPr id="313" name="Google Shape;313;p20"/>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36</a:t>
            </a:fld>
            <a:endParaRPr/>
          </a:p>
        </p:txBody>
      </p:sp>
      <p:sp>
        <p:nvSpPr>
          <p:cNvPr id="3" name="TextBox 2">
            <a:extLst>
              <a:ext uri="{FF2B5EF4-FFF2-40B4-BE49-F238E27FC236}">
                <a16:creationId xmlns:a16="http://schemas.microsoft.com/office/drawing/2014/main" id="{E343FF62-99FE-8574-01BC-47EE114CDE30}"/>
              </a:ext>
            </a:extLst>
          </p:cNvPr>
          <p:cNvSpPr txBox="1"/>
          <p:nvPr/>
        </p:nvSpPr>
        <p:spPr>
          <a:xfrm>
            <a:off x="1064552" y="1399386"/>
            <a:ext cx="4572000" cy="369332"/>
          </a:xfrm>
          <a:prstGeom prst="rect">
            <a:avLst/>
          </a:prstGeom>
          <a:noFill/>
        </p:spPr>
        <p:txBody>
          <a:bodyPr wrap="square">
            <a:spAutoFit/>
          </a:bodyPr>
          <a:lstStyle/>
          <a:p>
            <a:r>
              <a:rPr lang="nl-NL" b="0" i="0" dirty="0" err="1">
                <a:solidFill>
                  <a:srgbClr val="374151"/>
                </a:solidFill>
                <a:effectLst/>
                <a:latin typeface="Söhne"/>
              </a:rPr>
              <a:t>polynomial</a:t>
            </a:r>
            <a:r>
              <a:rPr lang="nl-NL" b="0" i="0" dirty="0">
                <a:solidFill>
                  <a:srgbClr val="374151"/>
                </a:solidFill>
                <a:effectLst/>
                <a:latin typeface="Söhne"/>
              </a:rPr>
              <a:t> of </a:t>
            </a:r>
            <a:r>
              <a:rPr lang="nl-NL" b="0" i="0" dirty="0" err="1">
                <a:solidFill>
                  <a:srgbClr val="374151"/>
                </a:solidFill>
                <a:effectLst/>
                <a:latin typeface="Söhne"/>
              </a:rPr>
              <a:t>degree</a:t>
            </a:r>
            <a:r>
              <a:rPr lang="nl-NL" b="0" i="0" dirty="0">
                <a:solidFill>
                  <a:srgbClr val="374151"/>
                </a:solidFill>
                <a:effectLst/>
                <a:latin typeface="Söhne"/>
              </a:rPr>
              <a:t> </a:t>
            </a:r>
            <a:r>
              <a:rPr lang="nl-NL" b="1" i="0" dirty="0">
                <a:solidFill>
                  <a:srgbClr val="C00000"/>
                </a:solidFill>
                <a:effectLst/>
                <a:latin typeface="Söhne"/>
              </a:rPr>
              <a:t>d</a:t>
            </a:r>
            <a:endParaRPr lang="nl-NL" b="1" dirty="0">
              <a:solidFill>
                <a:srgbClr val="C00000"/>
              </a:solidFill>
            </a:endParaRPr>
          </a:p>
        </p:txBody>
      </p:sp>
      <p:sp>
        <p:nvSpPr>
          <p:cNvPr id="5" name="TextBox 4">
            <a:extLst>
              <a:ext uri="{FF2B5EF4-FFF2-40B4-BE49-F238E27FC236}">
                <a16:creationId xmlns:a16="http://schemas.microsoft.com/office/drawing/2014/main" id="{DD0852A5-826D-1BE4-DD80-65BF196E8374}"/>
              </a:ext>
            </a:extLst>
          </p:cNvPr>
          <p:cNvSpPr txBox="1"/>
          <p:nvPr/>
        </p:nvSpPr>
        <p:spPr>
          <a:xfrm>
            <a:off x="691197" y="3713581"/>
            <a:ext cx="8102175" cy="646331"/>
          </a:xfrm>
          <a:prstGeom prst="rect">
            <a:avLst/>
          </a:prstGeom>
          <a:noFill/>
        </p:spPr>
        <p:txBody>
          <a:bodyPr wrap="square">
            <a:spAutoFit/>
          </a:bodyPr>
          <a:lstStyle/>
          <a:p>
            <a:r>
              <a:rPr lang="en-US" b="0" i="0" dirty="0">
                <a:solidFill>
                  <a:srgbClr val="374151"/>
                </a:solidFill>
                <a:effectLst/>
                <a:latin typeface="Söhne"/>
              </a:rPr>
              <a:t>At each point </a:t>
            </a:r>
            <a:r>
              <a:rPr lang="en-US" b="0" i="0" dirty="0" err="1">
                <a:solidFill>
                  <a:srgbClr val="374151"/>
                </a:solidFill>
                <a:effectLst/>
                <a:latin typeface="Söhne"/>
              </a:rPr>
              <a:t>i</a:t>
            </a:r>
            <a:r>
              <a:rPr lang="en-US" b="0" i="0" dirty="0">
                <a:solidFill>
                  <a:srgbClr val="374151"/>
                </a:solidFill>
                <a:effectLst/>
                <a:latin typeface="Söhne"/>
              </a:rPr>
              <a:t> in the spectrum, the raw value </a:t>
            </a:r>
            <a:r>
              <a:rPr lang="en-US" b="1" i="0" dirty="0">
                <a:solidFill>
                  <a:srgbClr val="C00000"/>
                </a:solidFill>
                <a:effectLst/>
                <a:latin typeface="Söhne"/>
              </a:rPr>
              <a:t>xi</a:t>
            </a:r>
            <a:r>
              <a:rPr lang="en-US" b="0" i="0" dirty="0">
                <a:solidFill>
                  <a:srgbClr val="374151"/>
                </a:solidFill>
                <a:effectLst/>
                <a:latin typeface="Söhne"/>
              </a:rPr>
              <a:t> is replaced by </a:t>
            </a:r>
            <a:r>
              <a:rPr lang="en-US" b="1" i="0" dirty="0">
                <a:solidFill>
                  <a:srgbClr val="C00000"/>
                </a:solidFill>
                <a:effectLst/>
                <a:latin typeface="Söhne"/>
              </a:rPr>
              <a:t>zi</a:t>
            </a:r>
            <a:r>
              <a:rPr lang="en-US" b="0" i="0" dirty="0">
                <a:solidFill>
                  <a:srgbClr val="374151"/>
                </a:solidFill>
                <a:effectLst/>
                <a:latin typeface="Söhne"/>
              </a:rPr>
              <a:t> from a polynomial fitted over a window around point </a:t>
            </a:r>
            <a:r>
              <a:rPr lang="en-US" b="1" i="0" dirty="0" err="1">
                <a:solidFill>
                  <a:srgbClr val="C00000"/>
                </a:solidFill>
                <a:effectLst/>
                <a:latin typeface="Söhne"/>
              </a:rPr>
              <a:t>i</a:t>
            </a:r>
            <a:r>
              <a:rPr lang="en-US" b="1" i="0" dirty="0">
                <a:solidFill>
                  <a:srgbClr val="C00000"/>
                </a:solidFill>
                <a:effectLst/>
                <a:latin typeface="Söhne"/>
              </a:rPr>
              <a:t>.</a:t>
            </a:r>
            <a:endParaRPr lang="nl-NL" b="1" dirty="0">
              <a:solidFill>
                <a:srgbClr val="C00000"/>
              </a:solidFill>
            </a:endParaRPr>
          </a:p>
        </p:txBody>
      </p:sp>
      <p:sp>
        <p:nvSpPr>
          <p:cNvPr id="2" name="TextBox 1">
            <a:extLst>
              <a:ext uri="{FF2B5EF4-FFF2-40B4-BE49-F238E27FC236}">
                <a16:creationId xmlns:a16="http://schemas.microsoft.com/office/drawing/2014/main" id="{0FF23B63-7A6D-45D9-84B7-83EC9E5B9797}"/>
              </a:ext>
            </a:extLst>
          </p:cNvPr>
          <p:cNvSpPr txBox="1"/>
          <p:nvPr/>
        </p:nvSpPr>
        <p:spPr>
          <a:xfrm>
            <a:off x="4828830" y="4800201"/>
            <a:ext cx="3760966" cy="292068"/>
          </a:xfrm>
          <a:prstGeom prst="rect">
            <a:avLst/>
          </a:prstGeom>
          <a:noFill/>
        </p:spPr>
        <p:txBody>
          <a:bodyPr wrap="none" rtlCol="0">
            <a:spAutoFit/>
          </a:bodyPr>
          <a:lstStyle/>
          <a:p>
            <a:pPr>
              <a:lnSpc>
                <a:spcPts val="1800"/>
              </a:lnSpc>
            </a:pPr>
            <a:r>
              <a:rPr lang="nl-NL" sz="1000" dirty="0">
                <a:latin typeface="Verdana" pitchFamily="34" charset="0"/>
              </a:rPr>
              <a:t>Source: </a:t>
            </a:r>
            <a:r>
              <a:rPr lang="nl-NL" sz="1000" dirty="0" err="1">
                <a:latin typeface="Verdana" pitchFamily="34" charset="0"/>
              </a:rPr>
              <a:t>ChemFlow</a:t>
            </a:r>
            <a:r>
              <a:rPr lang="nl-NL" sz="1000" dirty="0">
                <a:latin typeface="Verdana" pitchFamily="34" charset="0"/>
              </a:rPr>
              <a:t>-FUN (France </a:t>
            </a:r>
            <a:r>
              <a:rPr lang="nl-NL" sz="1000" dirty="0" err="1">
                <a:latin typeface="Verdana" pitchFamily="34" charset="0"/>
              </a:rPr>
              <a:t>Université</a:t>
            </a:r>
            <a:r>
              <a:rPr lang="nl-NL" sz="1000" dirty="0">
                <a:latin typeface="Verdana" pitchFamily="34" charset="0"/>
              </a:rPr>
              <a:t> </a:t>
            </a:r>
            <a:r>
              <a:rPr lang="nl-NL" sz="1000" dirty="0" err="1">
                <a:latin typeface="Verdana" pitchFamily="34" charset="0"/>
              </a:rPr>
              <a:t>Numerique</a:t>
            </a:r>
            <a:r>
              <a:rPr lang="nl-NL" sz="1000" dirty="0">
                <a:latin typeface="Verdana" pitchFamily="34" charset="0"/>
              </a:rPr>
              <a:t>)</a:t>
            </a:r>
          </a:p>
        </p:txBody>
      </p:sp>
    </p:spTree>
    <p:extLst>
      <p:ext uri="{BB962C8B-B14F-4D97-AF65-F5344CB8AC3E}">
        <p14:creationId xmlns:p14="http://schemas.microsoft.com/office/powerpoint/2010/main" val="1131427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27"/>
          <p:cNvSpPr txBox="1">
            <a:spLocks noGrp="1"/>
          </p:cNvSpPr>
          <p:nvPr>
            <p:ph type="body" idx="1"/>
          </p:nvPr>
        </p:nvSpPr>
        <p:spPr>
          <a:xfrm>
            <a:off x="377061" y="930113"/>
            <a:ext cx="8389878" cy="3445826"/>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28588" indent="-128588" algn="just">
              <a:lnSpc>
                <a:spcPct val="100000"/>
              </a:lnSpc>
              <a:spcBef>
                <a:spcPts val="0"/>
              </a:spcBef>
              <a:spcAft>
                <a:spcPts val="0"/>
              </a:spcAft>
              <a:buSzPts val="2000"/>
              <a:buFont typeface="Arial"/>
              <a:buChar char="-"/>
            </a:pPr>
            <a:r>
              <a:rPr lang="en-US" sz="1600" b="0" i="0" dirty="0">
                <a:solidFill>
                  <a:srgbClr val="374151"/>
                </a:solidFill>
                <a:effectLst/>
                <a:ea typeface="Verdana" panose="020B0604030504040204" pitchFamily="34" charset="0"/>
              </a:rPr>
              <a:t>They are also used to decrease the baseline. If the baselines are polynomials of degree</a:t>
            </a:r>
            <a:r>
              <a:rPr lang="en-US" sz="1600" b="1" i="0" dirty="0">
                <a:solidFill>
                  <a:srgbClr val="C00000"/>
                </a:solidFill>
                <a:effectLst/>
                <a:ea typeface="Verdana" panose="020B0604030504040204" pitchFamily="34" charset="0"/>
              </a:rPr>
              <a:t> K</a:t>
            </a:r>
            <a:r>
              <a:rPr lang="en-US" sz="1600" b="0" i="0" dirty="0">
                <a:solidFill>
                  <a:srgbClr val="374151"/>
                </a:solidFill>
                <a:effectLst/>
                <a:ea typeface="Verdana" panose="020B0604030504040204" pitchFamily="34" charset="0"/>
              </a:rPr>
              <a:t>, then the derivatives of order </a:t>
            </a:r>
            <a:r>
              <a:rPr lang="en-US" sz="1600" b="1" i="0" dirty="0">
                <a:solidFill>
                  <a:srgbClr val="C00000"/>
                </a:solidFill>
                <a:effectLst/>
                <a:ea typeface="Verdana" panose="020B0604030504040204" pitchFamily="34" charset="0"/>
              </a:rPr>
              <a:t>k+1 </a:t>
            </a:r>
            <a:r>
              <a:rPr lang="en-US" sz="1600" b="0" i="0" dirty="0">
                <a:solidFill>
                  <a:srgbClr val="374151"/>
                </a:solidFill>
                <a:effectLst/>
                <a:ea typeface="Verdana" panose="020B0604030504040204" pitchFamily="34" charset="0"/>
              </a:rPr>
              <a:t>will make them disappear</a:t>
            </a:r>
            <a:endParaRPr sz="1500" dirty="0">
              <a:ea typeface="Verdana" panose="020B0604030504040204" pitchFamily="34" charset="0"/>
              <a:cs typeface="Arial"/>
              <a:sym typeface="Arial"/>
            </a:endParaRPr>
          </a:p>
        </p:txBody>
      </p:sp>
      <p:sp>
        <p:nvSpPr>
          <p:cNvPr id="397" name="Google Shape;397;p27"/>
          <p:cNvSpPr/>
          <p:nvPr/>
        </p:nvSpPr>
        <p:spPr>
          <a:xfrm>
            <a:off x="5449186" y="2997993"/>
            <a:ext cx="40916" cy="64184"/>
          </a:xfrm>
          <a:prstGeom prst="rect">
            <a:avLst/>
          </a:prstGeom>
          <a:solidFill>
            <a:schemeClr val="accent1"/>
          </a:solidFill>
          <a:ln w="12700"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Century Gothic"/>
              <a:ea typeface="Century Gothic"/>
              <a:cs typeface="Century Gothic"/>
              <a:sym typeface="Century Gothic"/>
            </a:endParaRPr>
          </a:p>
        </p:txBody>
      </p:sp>
      <p:pic>
        <p:nvPicPr>
          <p:cNvPr id="398" name="Google Shape;398;p27"/>
          <p:cNvPicPr preferRelativeResize="0"/>
          <p:nvPr/>
        </p:nvPicPr>
        <p:blipFill rotWithShape="1">
          <a:blip r:embed="rId3">
            <a:alphaModFix/>
          </a:blip>
          <a:srcRect/>
          <a:stretch/>
        </p:blipFill>
        <p:spPr>
          <a:xfrm>
            <a:off x="848144" y="2125143"/>
            <a:ext cx="1977764" cy="431803"/>
          </a:xfrm>
          <a:prstGeom prst="rect">
            <a:avLst/>
          </a:prstGeom>
          <a:noFill/>
          <a:ln>
            <a:noFill/>
          </a:ln>
        </p:spPr>
      </p:pic>
      <p:pic>
        <p:nvPicPr>
          <p:cNvPr id="399" name="Google Shape;399;p27"/>
          <p:cNvPicPr preferRelativeResize="0"/>
          <p:nvPr/>
        </p:nvPicPr>
        <p:blipFill rotWithShape="1">
          <a:blip r:embed="rId4">
            <a:alphaModFix/>
          </a:blip>
          <a:srcRect/>
          <a:stretch/>
        </p:blipFill>
        <p:spPr>
          <a:xfrm>
            <a:off x="185304" y="2727700"/>
            <a:ext cx="4133230" cy="540586"/>
          </a:xfrm>
          <a:prstGeom prst="rect">
            <a:avLst/>
          </a:prstGeom>
          <a:noFill/>
          <a:ln>
            <a:noFill/>
          </a:ln>
        </p:spPr>
      </p:pic>
      <p:pic>
        <p:nvPicPr>
          <p:cNvPr id="400" name="Google Shape;400;p27"/>
          <p:cNvPicPr preferRelativeResize="0"/>
          <p:nvPr/>
        </p:nvPicPr>
        <p:blipFill rotWithShape="1">
          <a:blip r:embed="rId5">
            <a:alphaModFix/>
          </a:blip>
          <a:srcRect/>
          <a:stretch/>
        </p:blipFill>
        <p:spPr>
          <a:xfrm>
            <a:off x="315352" y="3389315"/>
            <a:ext cx="3658075" cy="824072"/>
          </a:xfrm>
          <a:prstGeom prst="rect">
            <a:avLst/>
          </a:prstGeom>
          <a:noFill/>
          <a:ln>
            <a:noFill/>
          </a:ln>
        </p:spPr>
      </p:pic>
      <p:sp>
        <p:nvSpPr>
          <p:cNvPr id="401" name="Google Shape;401;p27"/>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37</a:t>
            </a:fld>
            <a:endParaRPr/>
          </a:p>
        </p:txBody>
      </p:sp>
      <p:sp>
        <p:nvSpPr>
          <p:cNvPr id="2" name="Google Shape;265;p17">
            <a:extLst>
              <a:ext uri="{FF2B5EF4-FFF2-40B4-BE49-F238E27FC236}">
                <a16:creationId xmlns:a16="http://schemas.microsoft.com/office/drawing/2014/main" id="{EA1767C7-0508-7231-6CF4-4AEBC33DC19F}"/>
              </a:ext>
            </a:extLst>
          </p:cNvPr>
          <p:cNvSpPr txBox="1">
            <a:spLocks noGrp="1"/>
          </p:cNvSpPr>
          <p:nvPr>
            <p:ph type="title"/>
          </p:nvPr>
        </p:nvSpPr>
        <p:spPr>
          <a:xfrm>
            <a:off x="1260110" y="293622"/>
            <a:ext cx="6623779" cy="421556"/>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buClr>
                <a:srgbClr val="262626"/>
              </a:buClr>
              <a:buSzPts val="2800"/>
            </a:pPr>
            <a:r>
              <a:rPr lang="en-US" dirty="0">
                <a:ea typeface="Verdana" panose="020B0604030504040204" pitchFamily="34" charset="0"/>
                <a:cs typeface="Arial"/>
                <a:sym typeface="Arial"/>
              </a:rPr>
              <a:t>Derivatives</a:t>
            </a:r>
            <a:endParaRPr dirty="0">
              <a:ea typeface="Verdana" panose="020B0604030504040204" pitchFamily="34" charset="0"/>
              <a:cs typeface="Arial"/>
              <a:sym typeface="Arial"/>
            </a:endParaRPr>
          </a:p>
        </p:txBody>
      </p:sp>
      <p:pic>
        <p:nvPicPr>
          <p:cNvPr id="4" name="Google Shape;466;p33">
            <a:extLst>
              <a:ext uri="{FF2B5EF4-FFF2-40B4-BE49-F238E27FC236}">
                <a16:creationId xmlns:a16="http://schemas.microsoft.com/office/drawing/2014/main" id="{4B063806-7BB5-041D-4ABA-1D8FF9C2B558}"/>
              </a:ext>
            </a:extLst>
          </p:cNvPr>
          <p:cNvPicPr preferRelativeResize="0">
            <a:picLocks/>
          </p:cNvPicPr>
          <p:nvPr/>
        </p:nvPicPr>
        <p:blipFill rotWithShape="1">
          <a:blip r:embed="rId6">
            <a:alphaModFix/>
          </a:blip>
          <a:srcRect/>
          <a:stretch/>
        </p:blipFill>
        <p:spPr bwMode="auto">
          <a:xfrm>
            <a:off x="4640164" y="2101376"/>
            <a:ext cx="4318532" cy="2733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9" name="Google Shape;469;p33"/>
          <p:cNvSpPr txBox="1">
            <a:spLocks noGrp="1"/>
          </p:cNvSpPr>
          <p:nvPr>
            <p:ph type="sldNum" idx="12"/>
          </p:nvPr>
        </p:nvSpPr>
        <p:spPr>
          <a:xfrm>
            <a:off x="7010537" y="4732020"/>
            <a:ext cx="822960" cy="205740"/>
          </a:xfrm>
          <a:prstGeom prst="rect">
            <a:avLst/>
          </a:prstGeom>
          <a:noFill/>
          <a:ln>
            <a:noFill/>
          </a:ln>
        </p:spPr>
        <p:txBody>
          <a:bodyPr spcFirstLastPara="1" wrap="square" lIns="68569" tIns="34275" rIns="68569" bIns="34275" rtlCol="0" anchor="b" anchorCtr="0">
            <a:noAutofit/>
          </a:bodyPr>
          <a:lstStyle/>
          <a:p>
            <a:pPr algn="r">
              <a:spcBef>
                <a:spcPts val="0"/>
              </a:spcBef>
              <a:spcAft>
                <a:spcPts val="0"/>
              </a:spcAft>
            </a:pPr>
            <a:fld id="{00000000-1234-1234-1234-123412341234}" type="slidenum">
              <a:rPr lang="en-CA"/>
              <a:pPr algn="r">
                <a:spcBef>
                  <a:spcPts val="0"/>
                </a:spcBef>
                <a:spcAft>
                  <a:spcPts val="0"/>
                </a:spcAft>
              </a:pPr>
              <a:t>38</a:t>
            </a:fld>
            <a:endParaRPr/>
          </a:p>
        </p:txBody>
      </p:sp>
      <p:sp>
        <p:nvSpPr>
          <p:cNvPr id="7" name="Google Shape;265;p17">
            <a:extLst>
              <a:ext uri="{FF2B5EF4-FFF2-40B4-BE49-F238E27FC236}">
                <a16:creationId xmlns:a16="http://schemas.microsoft.com/office/drawing/2014/main" id="{176817B8-C06C-70F6-48BA-325C636BD6C0}"/>
              </a:ext>
            </a:extLst>
          </p:cNvPr>
          <p:cNvSpPr txBox="1">
            <a:spLocks noGrp="1"/>
          </p:cNvSpPr>
          <p:nvPr>
            <p:ph type="title"/>
          </p:nvPr>
        </p:nvSpPr>
        <p:spPr>
          <a:xfrm>
            <a:off x="561975" y="169864"/>
            <a:ext cx="8329613" cy="535786"/>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rgbClr val="262626"/>
              </a:buClr>
              <a:buSzPts val="2800"/>
            </a:pPr>
            <a:r>
              <a:rPr lang="en-US" dirty="0">
                <a:ea typeface="Verdana" panose="020B0604030504040204" pitchFamily="34" charset="0"/>
                <a:cs typeface="Arial"/>
                <a:sym typeface="Arial"/>
              </a:rPr>
              <a:t>Standard Normal Variate (SNV)</a:t>
            </a:r>
            <a:endParaRPr dirty="0">
              <a:ea typeface="Verdana" panose="020B0604030504040204" pitchFamily="34" charset="0"/>
              <a:cs typeface="Arial"/>
              <a:sym typeface="Arial"/>
            </a:endParaRPr>
          </a:p>
        </p:txBody>
      </p:sp>
      <p:pic>
        <p:nvPicPr>
          <p:cNvPr id="9" name="Picture 8">
            <a:extLst>
              <a:ext uri="{FF2B5EF4-FFF2-40B4-BE49-F238E27FC236}">
                <a16:creationId xmlns:a16="http://schemas.microsoft.com/office/drawing/2014/main" id="{C2187110-3C11-FF44-E3E2-0BB9AB1351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068" y="2239546"/>
            <a:ext cx="3599308" cy="22315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1870028C-1293-10AF-E274-BD10DCC20B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22552" y="2239547"/>
            <a:ext cx="3769036" cy="234312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FCBA439C-53EB-EA94-BAC7-4C9638B1CE8E}"/>
              </a:ext>
            </a:extLst>
          </p:cNvPr>
          <p:cNvSpPr txBox="1"/>
          <p:nvPr/>
        </p:nvSpPr>
        <p:spPr>
          <a:xfrm>
            <a:off x="336068" y="1692906"/>
            <a:ext cx="3248283" cy="419217"/>
          </a:xfrm>
          <a:prstGeom prst="rect">
            <a:avLst/>
          </a:prstGeom>
          <a:noFill/>
        </p:spPr>
        <p:txBody>
          <a:bodyPr wrap="square">
            <a:spAutoFit/>
          </a:bodyPr>
          <a:lstStyle/>
          <a:p>
            <a:pPr algn="just">
              <a:lnSpc>
                <a:spcPct val="125000"/>
              </a:lnSpc>
              <a:spcAft>
                <a:spcPts val="800"/>
              </a:spcAft>
            </a:pPr>
            <a:r>
              <a:rPr lang="en-GB" sz="900" dirty="0">
                <a:effectLst/>
                <a:latin typeface="Verdana" panose="020B0604030504040204" pitchFamily="34" charset="0"/>
                <a:ea typeface="Calibri" panose="020F0502020204030204" pitchFamily="34" charset="0"/>
                <a:cs typeface="Times New Roman" panose="02020603050405020304" pitchFamily="18" charset="0"/>
              </a:rPr>
              <a:t>NIR spectra of honey, with both additive and multiplicative effects.</a:t>
            </a:r>
            <a:r>
              <a:rPr lang="en-GB" sz="900" b="1" dirty="0">
                <a:effectLst/>
                <a:latin typeface="Verdana" panose="020B0604030504040204" pitchFamily="34" charset="0"/>
                <a:ea typeface="Calibri" panose="020F0502020204030204" pitchFamily="34" charset="0"/>
                <a:cs typeface="Times New Roman" panose="02020603050405020304" pitchFamily="18" charset="0"/>
              </a:rPr>
              <a:t> </a:t>
            </a:r>
            <a:r>
              <a:rPr lang="en-GB" sz="900" dirty="0">
                <a:effectLst/>
                <a:latin typeface="Verdana" panose="020B0604030504040204" pitchFamily="34" charset="0"/>
                <a:ea typeface="Calibri" panose="020F0502020204030204" pitchFamily="34" charset="0"/>
                <a:cs typeface="Times New Roman" panose="02020603050405020304" pitchFamily="18" charset="0"/>
              </a:rPr>
              <a:t>Source: SENASA (Argentina)</a:t>
            </a:r>
            <a:endParaRPr lang="nl-NL" sz="900" dirty="0">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705DE6D8-B121-901E-0AA7-9F19C7AAF942}"/>
              </a:ext>
            </a:extLst>
          </p:cNvPr>
          <p:cNvSpPr txBox="1"/>
          <p:nvPr/>
        </p:nvSpPr>
        <p:spPr>
          <a:xfrm>
            <a:off x="5937390" y="1417189"/>
            <a:ext cx="2507363" cy="694934"/>
          </a:xfrm>
          <a:prstGeom prst="rect">
            <a:avLst/>
          </a:prstGeom>
          <a:noFill/>
        </p:spPr>
        <p:txBody>
          <a:bodyPr wrap="square">
            <a:spAutoFit/>
          </a:bodyPr>
          <a:lstStyle/>
          <a:p>
            <a:pPr algn="just">
              <a:lnSpc>
                <a:spcPct val="125000"/>
              </a:lnSpc>
              <a:spcAft>
                <a:spcPts val="800"/>
              </a:spcAft>
            </a:pPr>
            <a:r>
              <a:rPr lang="en-GB" sz="900" dirty="0">
                <a:effectLst/>
                <a:latin typeface="Verdana" panose="020B0604030504040204" pitchFamily="34" charset="0"/>
                <a:ea typeface="Calibri" panose="020F0502020204030204" pitchFamily="34" charset="0"/>
                <a:cs typeface="Times New Roman" panose="02020603050405020304" pitchFamily="18" charset="0"/>
              </a:rPr>
              <a:t>SNV NIR spectra of honey. Additive and multiplicative effects are gone. </a:t>
            </a:r>
          </a:p>
          <a:p>
            <a:pPr algn="just">
              <a:lnSpc>
                <a:spcPct val="125000"/>
              </a:lnSpc>
              <a:spcAft>
                <a:spcPts val="800"/>
              </a:spcAft>
            </a:pPr>
            <a:r>
              <a:rPr lang="en-GB" sz="900" dirty="0">
                <a:effectLst/>
                <a:latin typeface="Verdana" panose="020B0604030504040204" pitchFamily="34" charset="0"/>
                <a:ea typeface="Calibri" panose="020F0502020204030204" pitchFamily="34" charset="0"/>
                <a:cs typeface="Times New Roman" panose="02020603050405020304" pitchFamily="18" charset="0"/>
              </a:rPr>
              <a:t>Source: SENASA (Argentina)</a:t>
            </a:r>
            <a:endParaRPr lang="nl-NL" sz="900" dirty="0">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6472CB95-2C92-524E-07CA-8ACF148E16D3}"/>
              </a:ext>
            </a:extLst>
          </p:cNvPr>
          <p:cNvSpPr txBox="1"/>
          <p:nvPr/>
        </p:nvSpPr>
        <p:spPr>
          <a:xfrm>
            <a:off x="336068" y="705650"/>
            <a:ext cx="8471864" cy="523220"/>
          </a:xfrm>
          <a:prstGeom prst="rect">
            <a:avLst/>
          </a:prstGeom>
          <a:noFill/>
        </p:spPr>
        <p:txBody>
          <a:bodyPr wrap="square">
            <a:spAutoFit/>
          </a:bodyPr>
          <a:lstStyle/>
          <a:p>
            <a:r>
              <a:rPr lang="en-GB" sz="1400" i="1" dirty="0">
                <a:solidFill>
                  <a:schemeClr val="accent6"/>
                </a:solidFill>
                <a:effectLst/>
                <a:latin typeface="Verdana" panose="020B0604030504040204" pitchFamily="34" charset="0"/>
                <a:ea typeface="Calibri" panose="020F0502020204030204" pitchFamily="34" charset="0"/>
                <a:cs typeface="Times New Roman" panose="02020603050405020304" pitchFamily="18" charset="0"/>
              </a:rPr>
              <a:t>The SNV pre-processing of a spectrum X consists of removing the mean of X at each of its points, then dividing them by the standard deviation of X. </a:t>
            </a:r>
            <a:endParaRPr lang="nl-NL" sz="1400" dirty="0">
              <a:solidFill>
                <a:schemeClr val="accent6"/>
              </a:solidFill>
            </a:endParaRPr>
          </a:p>
        </p:txBody>
      </p:sp>
      <p:sp>
        <p:nvSpPr>
          <p:cNvPr id="2" name="Rectangle 1">
            <a:extLst>
              <a:ext uri="{FF2B5EF4-FFF2-40B4-BE49-F238E27FC236}">
                <a16:creationId xmlns:a16="http://schemas.microsoft.com/office/drawing/2014/main" id="{E149581C-4CD8-251C-8E38-BA9BFA1A928C}"/>
              </a:ext>
            </a:extLst>
          </p:cNvPr>
          <p:cNvSpPr/>
          <p:nvPr/>
        </p:nvSpPr>
        <p:spPr>
          <a:xfrm>
            <a:off x="3584351" y="1403068"/>
            <a:ext cx="2032277"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i="1" dirty="0">
                <a:effectLst/>
                <a:latin typeface="Verdana" panose="020B0604030504040204" pitchFamily="34" charset="0"/>
                <a:ea typeface="Calibri" panose="020F0502020204030204" pitchFamily="34" charset="0"/>
                <a:cs typeface="Times New Roman" panose="02020603050405020304" pitchFamily="18" charset="0"/>
              </a:rPr>
              <a:t> </a:t>
            </a:r>
            <a:r>
              <a:rPr lang="en-GB" sz="14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400" i="1" dirty="0">
                <a:effectLst/>
                <a:latin typeface="Verdana" panose="020B0604030504040204" pitchFamily="34" charset="0"/>
                <a:ea typeface="Calibri" panose="020F0502020204030204" pitchFamily="34" charset="0"/>
                <a:cs typeface="Times New Roman" panose="02020603050405020304" pitchFamily="18" charset="0"/>
              </a:rPr>
              <a:t> = X – mean   XSNV = </a:t>
            </a:r>
            <a:r>
              <a:rPr lang="en-GB" sz="14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400" i="1" dirty="0">
                <a:effectLst/>
                <a:latin typeface="Verdana" panose="020B0604030504040204" pitchFamily="34" charset="0"/>
                <a:ea typeface="Calibri" panose="020F0502020204030204" pitchFamily="34" charset="0"/>
                <a:cs typeface="Times New Roman" panose="02020603050405020304" pitchFamily="18" charset="0"/>
              </a:rPr>
              <a:t> / SD(</a:t>
            </a:r>
            <a:r>
              <a:rPr lang="en-GB" sz="1400" i="1" dirty="0" err="1">
                <a:effectLst/>
                <a:latin typeface="Verdana" panose="020B0604030504040204" pitchFamily="34" charset="0"/>
                <a:ea typeface="Calibri" panose="020F0502020204030204" pitchFamily="34" charset="0"/>
                <a:cs typeface="Times New Roman" panose="02020603050405020304" pitchFamily="18" charset="0"/>
              </a:rPr>
              <a:t>Xc</a:t>
            </a:r>
            <a:r>
              <a:rPr lang="en-GB" sz="1400" i="1" dirty="0">
                <a:effectLst/>
                <a:latin typeface="Verdana" panose="020B0604030504040204" pitchFamily="34" charset="0"/>
                <a:ea typeface="Calibri" panose="020F0502020204030204" pitchFamily="34" charset="0"/>
                <a:cs typeface="Times New Roman" panose="02020603050405020304" pitchFamily="18" charset="0"/>
              </a:rPr>
              <a:t>)</a:t>
            </a:r>
            <a:endParaRPr lang="nl-NL" sz="1400"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9EED-661A-6860-DA82-0A29E7A512E6}"/>
              </a:ext>
            </a:extLst>
          </p:cNvPr>
          <p:cNvSpPr>
            <a:spLocks noGrp="1"/>
          </p:cNvSpPr>
          <p:nvPr>
            <p:ph type="title"/>
          </p:nvPr>
        </p:nvSpPr>
        <p:spPr>
          <a:xfrm>
            <a:off x="561600" y="169210"/>
            <a:ext cx="8330400" cy="576832"/>
          </a:xfrm>
        </p:spPr>
        <p:txBody>
          <a:bodyPr/>
          <a:lstStyle/>
          <a:p>
            <a:pPr algn="ctr"/>
            <a:r>
              <a:rPr lang="nl-NL" dirty="0" err="1"/>
              <a:t>Multiplicative</a:t>
            </a:r>
            <a:r>
              <a:rPr lang="nl-NL" dirty="0"/>
              <a:t> </a:t>
            </a:r>
            <a:r>
              <a:rPr lang="nl-NL" dirty="0" err="1"/>
              <a:t>Scatter</a:t>
            </a:r>
            <a:r>
              <a:rPr lang="nl-NL" dirty="0"/>
              <a:t> </a:t>
            </a:r>
            <a:r>
              <a:rPr lang="nl-NL" dirty="0" err="1"/>
              <a:t>Correction</a:t>
            </a:r>
            <a:r>
              <a:rPr lang="nl-NL" dirty="0"/>
              <a:t> (MSC)</a:t>
            </a:r>
          </a:p>
        </p:txBody>
      </p:sp>
      <p:sp>
        <p:nvSpPr>
          <p:cNvPr id="3" name="Content Placeholder 2">
            <a:extLst>
              <a:ext uri="{FF2B5EF4-FFF2-40B4-BE49-F238E27FC236}">
                <a16:creationId xmlns:a16="http://schemas.microsoft.com/office/drawing/2014/main" id="{998D3F46-E3FE-39BD-9607-8D367D9C6BA3}"/>
              </a:ext>
            </a:extLst>
          </p:cNvPr>
          <p:cNvSpPr>
            <a:spLocks noGrp="1"/>
          </p:cNvSpPr>
          <p:nvPr>
            <p:ph idx="1"/>
          </p:nvPr>
        </p:nvSpPr>
        <p:spPr/>
        <p:txBody>
          <a:bodyPr/>
          <a:lstStyle/>
          <a:p>
            <a:pPr algn="l" fontAlgn="base"/>
            <a:r>
              <a:rPr lang="en-US" b="0" i="1" dirty="0">
                <a:solidFill>
                  <a:srgbClr val="444444"/>
                </a:solidFill>
                <a:effectLst/>
                <a:latin typeface="Open Sans" panose="020B0606030504020204" pitchFamily="34" charset="0"/>
              </a:rPr>
              <a:t>“Mathematically, if we call </a:t>
            </a:r>
            <a:r>
              <a:rPr lang="en-US" b="0" i="1" dirty="0" err="1">
                <a:solidFill>
                  <a:srgbClr val="444444"/>
                </a:solidFill>
                <a:effectLst/>
                <a:latin typeface="KaTeX_Math"/>
              </a:rPr>
              <a:t>Xm</a:t>
            </a:r>
            <a:r>
              <a:rPr lang="en-US" b="0" i="1" dirty="0">
                <a:solidFill>
                  <a:srgbClr val="444444"/>
                </a:solidFill>
                <a:effectLst/>
                <a:latin typeface="inherit"/>
              </a:rPr>
              <a:t>​</a:t>
            </a:r>
            <a:r>
              <a:rPr lang="en-US" b="0" i="1" dirty="0">
                <a:solidFill>
                  <a:srgbClr val="444444"/>
                </a:solidFill>
                <a:effectLst/>
                <a:latin typeface="Open Sans" panose="020B0606030504020204" pitchFamily="34" charset="0"/>
              </a:rPr>
              <a:t> the mean spectrum, the multiplicative scatter correction is done in two steps.</a:t>
            </a:r>
          </a:p>
          <a:p>
            <a:pPr algn="l" fontAlgn="base">
              <a:buFont typeface="+mj-lt"/>
              <a:buAutoNum type="arabicPeriod"/>
            </a:pPr>
            <a:r>
              <a:rPr lang="en-US" b="0" i="1" dirty="0">
                <a:solidFill>
                  <a:srgbClr val="444444"/>
                </a:solidFill>
                <a:effectLst/>
                <a:latin typeface="Open Sans" panose="020B0606030504020204" pitchFamily="34" charset="0"/>
              </a:rPr>
              <a:t> We first regress each spectrum </a:t>
            </a:r>
            <a:r>
              <a:rPr lang="en-US" b="0" i="1" dirty="0">
                <a:solidFill>
                  <a:srgbClr val="444444"/>
                </a:solidFill>
                <a:effectLst/>
                <a:latin typeface="KaTeX_Math"/>
              </a:rPr>
              <a:t>Xi</a:t>
            </a:r>
            <a:r>
              <a:rPr lang="en-US" b="0" i="1" dirty="0">
                <a:solidFill>
                  <a:srgbClr val="444444"/>
                </a:solidFill>
                <a:effectLst/>
                <a:latin typeface="inherit"/>
              </a:rPr>
              <a:t>​</a:t>
            </a:r>
            <a:r>
              <a:rPr lang="en-US" b="0" i="1" dirty="0">
                <a:solidFill>
                  <a:srgbClr val="444444"/>
                </a:solidFill>
                <a:effectLst/>
                <a:latin typeface="Open Sans" panose="020B0606030504020204" pitchFamily="34" charset="0"/>
              </a:rPr>
              <a:t> against the mean spectrum</a:t>
            </a:r>
          </a:p>
          <a:p>
            <a:pPr marL="0" indent="0" algn="l" fontAlgn="base">
              <a:buNone/>
            </a:pPr>
            <a:r>
              <a:rPr lang="en-US" i="1" dirty="0">
                <a:solidFill>
                  <a:srgbClr val="444444"/>
                </a:solidFill>
                <a:latin typeface="Open Sans" panose="020B0606030504020204" pitchFamily="34" charset="0"/>
              </a:rPr>
              <a:t>     </a:t>
            </a:r>
            <a:r>
              <a:rPr lang="en-US" b="0" i="1" dirty="0">
                <a:solidFill>
                  <a:srgbClr val="444444"/>
                </a:solidFill>
                <a:effectLst/>
                <a:latin typeface="Open Sans" panose="020B0606030504020204" pitchFamily="34" charset="0"/>
              </a:rPr>
              <a:t>This is done by ordinary least squares: </a:t>
            </a:r>
            <a:r>
              <a:rPr lang="en-US" b="0" i="1" dirty="0">
                <a:solidFill>
                  <a:srgbClr val="444444"/>
                </a:solidFill>
                <a:effectLst/>
                <a:latin typeface="KaTeX_Math"/>
              </a:rPr>
              <a:t>Xi</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ai</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bi</a:t>
            </a:r>
            <a:r>
              <a:rPr lang="en-US" b="0" i="1" dirty="0">
                <a:solidFill>
                  <a:srgbClr val="444444"/>
                </a:solidFill>
                <a:effectLst/>
                <a:latin typeface="inherit"/>
              </a:rPr>
              <a:t>​</a:t>
            </a:r>
            <a:r>
              <a:rPr lang="en-US" b="0" i="1" dirty="0" err="1">
                <a:solidFill>
                  <a:srgbClr val="444444"/>
                </a:solidFill>
                <a:effectLst/>
                <a:latin typeface="KaTeX_Math"/>
              </a:rPr>
              <a:t>Xm</a:t>
            </a:r>
            <a:r>
              <a:rPr lang="en-US" b="0" i="1" dirty="0">
                <a:solidFill>
                  <a:srgbClr val="444444"/>
                </a:solidFill>
                <a:effectLst/>
                <a:latin typeface="inherit"/>
              </a:rPr>
              <a:t>​</a:t>
            </a:r>
            <a:r>
              <a:rPr lang="en-US" b="0" i="1" dirty="0">
                <a:solidFill>
                  <a:srgbClr val="444444"/>
                </a:solidFill>
                <a:effectLst/>
                <a:latin typeface="Open Sans" panose="020B0606030504020204" pitchFamily="34" charset="0"/>
              </a:rPr>
              <a:t> .</a:t>
            </a:r>
          </a:p>
          <a:p>
            <a:pPr algn="l" fontAlgn="base">
              <a:buFont typeface="+mj-lt"/>
              <a:buAutoNum type="arabicPeriod"/>
            </a:pPr>
            <a:r>
              <a:rPr lang="en-US" b="0" i="1" dirty="0">
                <a:solidFill>
                  <a:srgbClr val="444444"/>
                </a:solidFill>
                <a:effectLst/>
                <a:latin typeface="Open Sans" panose="020B0606030504020204" pitchFamily="34" charset="0"/>
              </a:rPr>
              <a:t> We calculate the corrected spectrum </a:t>
            </a:r>
            <a:r>
              <a:rPr lang="en-US" b="0" i="1" dirty="0" err="1">
                <a:solidFill>
                  <a:srgbClr val="444444"/>
                </a:solidFill>
                <a:effectLst/>
                <a:latin typeface="KaTeX_Main"/>
              </a:rPr>
              <a:t>msc</a:t>
            </a:r>
            <a:r>
              <a:rPr lang="en-US" b="0" i="1" dirty="0">
                <a:solidFill>
                  <a:srgbClr val="444444"/>
                </a:solidFill>
                <a:effectLst/>
                <a:latin typeface="KaTeX_Main"/>
              </a:rPr>
              <a:t>=()/</a:t>
            </a:r>
            <a:r>
              <a:rPr lang="en-US" b="0" i="1" dirty="0" err="1">
                <a:solidFill>
                  <a:srgbClr val="444444"/>
                </a:solidFill>
                <a:effectLst/>
                <a:latin typeface="KaTeX_Math"/>
              </a:rPr>
              <a:t>Xi</a:t>
            </a:r>
            <a:r>
              <a:rPr lang="en-US" b="0" i="1" dirty="0" err="1">
                <a:solidFill>
                  <a:srgbClr val="444444"/>
                </a:solidFill>
                <a:effectLst/>
                <a:latin typeface="inherit"/>
              </a:rPr>
              <a:t>msc</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Xi</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ai</a:t>
            </a:r>
            <a:r>
              <a:rPr lang="en-US" b="0" i="1" dirty="0">
                <a:solidFill>
                  <a:srgbClr val="444444"/>
                </a:solidFill>
                <a:effectLst/>
                <a:latin typeface="inherit"/>
              </a:rPr>
              <a:t>​</a:t>
            </a:r>
            <a:r>
              <a:rPr lang="en-US" b="0" i="1" dirty="0">
                <a:solidFill>
                  <a:srgbClr val="444444"/>
                </a:solidFill>
                <a:effectLst/>
                <a:latin typeface="KaTeX_Main"/>
              </a:rPr>
              <a:t>)/</a:t>
            </a:r>
            <a:r>
              <a:rPr lang="en-US" b="0" i="1" dirty="0">
                <a:solidFill>
                  <a:srgbClr val="444444"/>
                </a:solidFill>
                <a:effectLst/>
                <a:latin typeface="KaTeX_Math"/>
              </a:rPr>
              <a:t>bi</a:t>
            </a:r>
            <a:r>
              <a:rPr lang="en-US" b="0" i="1" dirty="0">
                <a:solidFill>
                  <a:srgbClr val="444444"/>
                </a:solidFill>
                <a:effectLst/>
                <a:latin typeface="inherit"/>
              </a:rPr>
              <a:t>​”</a:t>
            </a:r>
            <a:endParaRPr lang="en-US" b="0" i="1" dirty="0">
              <a:solidFill>
                <a:srgbClr val="444444"/>
              </a:solidFill>
              <a:effectLst/>
              <a:latin typeface="Open Sans" panose="020B0606030504020204" pitchFamily="34" charset="0"/>
            </a:endParaRPr>
          </a:p>
          <a:p>
            <a:endParaRPr lang="nl-NL" dirty="0"/>
          </a:p>
        </p:txBody>
      </p:sp>
      <p:sp>
        <p:nvSpPr>
          <p:cNvPr id="4" name="Slide Number Placeholder 3">
            <a:extLst>
              <a:ext uri="{FF2B5EF4-FFF2-40B4-BE49-F238E27FC236}">
                <a16:creationId xmlns:a16="http://schemas.microsoft.com/office/drawing/2014/main" id="{AA3C88B4-4FFB-80B6-2261-BEBC146E6179}"/>
              </a:ext>
            </a:extLst>
          </p:cNvPr>
          <p:cNvSpPr>
            <a:spLocks noGrp="1"/>
          </p:cNvSpPr>
          <p:nvPr>
            <p:ph type="sldNum" sz="quarter" idx="12"/>
          </p:nvPr>
        </p:nvSpPr>
        <p:spPr/>
        <p:txBody>
          <a:bodyPr/>
          <a:lstStyle/>
          <a:p>
            <a:fld id="{1BAE00D1-BDB5-483E-8B48-ADC8E85E650C}" type="slidenum">
              <a:rPr lang="es-ES_tradnl" altLang="es-ES" smtClean="0"/>
              <a:pPr/>
              <a:t>39</a:t>
            </a:fld>
            <a:endParaRPr lang="es-ES_tradnl" altLang="es-ES"/>
          </a:p>
        </p:txBody>
      </p:sp>
      <p:sp>
        <p:nvSpPr>
          <p:cNvPr id="5" name="Rectangle 4">
            <a:extLst>
              <a:ext uri="{FF2B5EF4-FFF2-40B4-BE49-F238E27FC236}">
                <a16:creationId xmlns:a16="http://schemas.microsoft.com/office/drawing/2014/main" id="{0D116107-DE67-C917-E61D-D0756C8686F1}"/>
              </a:ext>
            </a:extLst>
          </p:cNvPr>
          <p:cNvSpPr/>
          <p:nvPr/>
        </p:nvSpPr>
        <p:spPr>
          <a:xfrm>
            <a:off x="914400" y="4067243"/>
            <a:ext cx="7549200" cy="54975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err="1">
                <a:solidFill>
                  <a:schemeClr val="tx1"/>
                </a:solidFill>
              </a:rPr>
              <a:t>Source:https</a:t>
            </a:r>
            <a:r>
              <a:rPr lang="en-GB" sz="1400" dirty="0">
                <a:solidFill>
                  <a:schemeClr val="tx1"/>
                </a:solidFill>
              </a:rPr>
              <a:t>://nirpyresearch.com/two-scatter-correction-techniques-</a:t>
            </a:r>
            <a:r>
              <a:rPr lang="en-GB" sz="1400" dirty="0" err="1">
                <a:solidFill>
                  <a:schemeClr val="tx1"/>
                </a:solidFill>
              </a:rPr>
              <a:t>nir</a:t>
            </a:r>
            <a:r>
              <a:rPr lang="en-GB" sz="1400" dirty="0">
                <a:solidFill>
                  <a:schemeClr val="tx1"/>
                </a:solidFill>
              </a:rPr>
              <a:t>-spectroscopy-python/  </a:t>
            </a:r>
          </a:p>
        </p:txBody>
      </p:sp>
    </p:spTree>
    <p:extLst>
      <p:ext uri="{BB962C8B-B14F-4D97-AF65-F5344CB8AC3E}">
        <p14:creationId xmlns:p14="http://schemas.microsoft.com/office/powerpoint/2010/main" val="369840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623267" y="228884"/>
            <a:ext cx="7886700" cy="489375"/>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SzPts val="1400"/>
            </a:pPr>
            <a:r>
              <a:rPr lang="en-CA" sz="2100" dirty="0">
                <a:latin typeface="Arial"/>
                <a:ea typeface="Arial"/>
                <a:cs typeface="Arial"/>
                <a:sym typeface="Arial"/>
              </a:rPr>
              <a:t>Chemometrics</a:t>
            </a:r>
            <a:endParaRPr sz="2100" dirty="0">
              <a:latin typeface="Arial"/>
              <a:ea typeface="Arial"/>
              <a:cs typeface="Arial"/>
              <a:sym typeface="Arial"/>
            </a:endParaRPr>
          </a:p>
        </p:txBody>
      </p:sp>
      <p:sp>
        <p:nvSpPr>
          <p:cNvPr id="183" name="Google Shape;183;p14"/>
          <p:cNvSpPr txBox="1">
            <a:spLocks noGrp="1"/>
          </p:cNvSpPr>
          <p:nvPr>
            <p:ph type="body" idx="1"/>
          </p:nvPr>
        </p:nvSpPr>
        <p:spPr>
          <a:xfrm>
            <a:off x="623267" y="845716"/>
            <a:ext cx="7886700" cy="3579525"/>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lgn="just">
              <a:lnSpc>
                <a:spcPct val="90000"/>
              </a:lnSpc>
              <a:spcBef>
                <a:spcPts val="750"/>
              </a:spcBef>
              <a:spcAft>
                <a:spcPts val="0"/>
              </a:spcAft>
              <a:buClr>
                <a:schemeClr val="dk1"/>
              </a:buClr>
              <a:buSzPts val="2000"/>
              <a:buNone/>
            </a:pPr>
            <a:r>
              <a:rPr lang="en-US" sz="1400" i="1" dirty="0">
                <a:ea typeface="Verdana" panose="020B0604030504040204" pitchFamily="34" charset="0"/>
                <a:cs typeface="Arial"/>
                <a:sym typeface="Arial"/>
              </a:rPr>
              <a:t>“Chemometrics is the chemical discipline that uses mathematical, statistical, and other methods employing formal logic to design or select optimal measurement procedures and experiments, and to provide maximum relevant chemical information by analyzing chemical data</a:t>
            </a:r>
            <a:r>
              <a:rPr lang="en-CA" sz="1400" i="1" dirty="0">
                <a:ea typeface="Verdana" panose="020B0604030504040204" pitchFamily="34" charset="0"/>
                <a:cs typeface="Arial"/>
                <a:sym typeface="Arial"/>
              </a:rPr>
              <a:t>“. </a:t>
            </a:r>
            <a:r>
              <a:rPr lang="nl-NL" sz="1400" i="1" dirty="0">
                <a:ea typeface="Verdana" panose="020B0604030504040204" pitchFamily="34" charset="0"/>
                <a:cs typeface="Arial"/>
                <a:sym typeface="Arial"/>
              </a:rPr>
              <a:t>  </a:t>
            </a:r>
            <a:r>
              <a:rPr lang="nl-NL" sz="1500" dirty="0">
                <a:latin typeface="Arial"/>
                <a:ea typeface="Arial"/>
                <a:cs typeface="Arial"/>
                <a:sym typeface="Arial"/>
              </a:rPr>
              <a:t> </a:t>
            </a:r>
            <a:r>
              <a:rPr lang="nl-NL" sz="1400" b="1" dirty="0">
                <a:solidFill>
                  <a:srgbClr val="FF0000"/>
                </a:solidFill>
              </a:rPr>
              <a:t>D. L. Massart (1941-2005)</a:t>
            </a:r>
            <a:endParaRPr lang="nl-NL" sz="1400" dirty="0"/>
          </a:p>
          <a:p>
            <a:pPr marL="0" indent="0" algn="just">
              <a:lnSpc>
                <a:spcPct val="90000"/>
              </a:lnSpc>
              <a:spcBef>
                <a:spcPts val="0"/>
              </a:spcBef>
              <a:spcAft>
                <a:spcPts val="0"/>
              </a:spcAft>
              <a:buClr>
                <a:schemeClr val="dk1"/>
              </a:buClr>
              <a:buSzPts val="2400"/>
              <a:buNone/>
            </a:pPr>
            <a:endParaRPr i="1" dirty="0"/>
          </a:p>
          <a:p>
            <a:pPr marL="0" indent="0" algn="just">
              <a:lnSpc>
                <a:spcPct val="90000"/>
              </a:lnSpc>
              <a:spcBef>
                <a:spcPts val="750"/>
              </a:spcBef>
              <a:spcAft>
                <a:spcPts val="0"/>
              </a:spcAft>
              <a:buClr>
                <a:schemeClr val="dk1"/>
              </a:buClr>
              <a:buSzPts val="2400"/>
              <a:buNone/>
            </a:pPr>
            <a:endParaRPr b="1" dirty="0">
              <a:solidFill>
                <a:srgbClr val="FF0000"/>
              </a:solidFill>
            </a:endParaRPr>
          </a:p>
        </p:txBody>
      </p:sp>
      <p:pic>
        <p:nvPicPr>
          <p:cNvPr id="2" name="Picture 1">
            <a:extLst>
              <a:ext uri="{FF2B5EF4-FFF2-40B4-BE49-F238E27FC236}">
                <a16:creationId xmlns:a16="http://schemas.microsoft.com/office/drawing/2014/main" id="{F9DA503A-6555-5EB0-3EE1-89F16C928EE3}"/>
              </a:ext>
            </a:extLst>
          </p:cNvPr>
          <p:cNvPicPr>
            <a:picLocks noChangeAspect="1"/>
          </p:cNvPicPr>
          <p:nvPr/>
        </p:nvPicPr>
        <p:blipFill>
          <a:blip r:embed="rId3"/>
          <a:stretch>
            <a:fillRect/>
          </a:stretch>
        </p:blipFill>
        <p:spPr>
          <a:xfrm>
            <a:off x="969217" y="2038985"/>
            <a:ext cx="3274104" cy="2513713"/>
          </a:xfrm>
          <a:prstGeom prst="rect">
            <a:avLst/>
          </a:prstGeom>
        </p:spPr>
      </p:pic>
      <p:pic>
        <p:nvPicPr>
          <p:cNvPr id="3" name="Google Shape;190;p15">
            <a:extLst>
              <a:ext uri="{FF2B5EF4-FFF2-40B4-BE49-F238E27FC236}">
                <a16:creationId xmlns:a16="http://schemas.microsoft.com/office/drawing/2014/main" id="{3C598B35-05B9-92A4-099E-65FC09B5FF43}"/>
              </a:ext>
            </a:extLst>
          </p:cNvPr>
          <p:cNvPicPr preferRelativeResize="0"/>
          <p:nvPr/>
        </p:nvPicPr>
        <p:blipFill rotWithShape="1">
          <a:blip r:embed="rId4">
            <a:alphaModFix/>
          </a:blip>
          <a:srcRect l="24575" t="33361" r="33370" b="21962"/>
          <a:stretch/>
        </p:blipFill>
        <p:spPr>
          <a:xfrm>
            <a:off x="5501392" y="2828279"/>
            <a:ext cx="2338466" cy="1469505"/>
          </a:xfrm>
          <a:prstGeom prst="rect">
            <a:avLst/>
          </a:prstGeom>
          <a:noFill/>
          <a:ln>
            <a:noFill/>
          </a:ln>
        </p:spPr>
      </p:pic>
      <p:sp>
        <p:nvSpPr>
          <p:cNvPr id="4" name="Rectangle 3">
            <a:extLst>
              <a:ext uri="{FF2B5EF4-FFF2-40B4-BE49-F238E27FC236}">
                <a16:creationId xmlns:a16="http://schemas.microsoft.com/office/drawing/2014/main" id="{7309B455-C8A5-54A7-35C0-246CBBDC5878}"/>
              </a:ext>
            </a:extLst>
          </p:cNvPr>
          <p:cNvSpPr/>
          <p:nvPr/>
        </p:nvSpPr>
        <p:spPr>
          <a:xfrm>
            <a:off x="5801195" y="2296871"/>
            <a:ext cx="1469036"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Multivariate </a:t>
            </a:r>
            <a:r>
              <a:rPr lang="nl-NL" sz="1400" dirty="0" err="1">
                <a:solidFill>
                  <a:schemeClr val="tx1"/>
                </a:solidFill>
              </a:rPr>
              <a:t>calibration</a:t>
            </a:r>
            <a:endParaRPr lang="nl-NL" sz="1400" dirty="0">
              <a:solidFill>
                <a:schemeClr val="tx1"/>
              </a:solidFill>
            </a:endParaRPr>
          </a:p>
        </p:txBody>
      </p:sp>
      <p:sp>
        <p:nvSpPr>
          <p:cNvPr id="5" name="Rectangle 4">
            <a:extLst>
              <a:ext uri="{FF2B5EF4-FFF2-40B4-BE49-F238E27FC236}">
                <a16:creationId xmlns:a16="http://schemas.microsoft.com/office/drawing/2014/main" id="{8365AC7A-9206-244C-6099-FE4FCC7E7765}"/>
              </a:ext>
            </a:extLst>
          </p:cNvPr>
          <p:cNvSpPr/>
          <p:nvPr/>
        </p:nvSpPr>
        <p:spPr>
          <a:xfrm>
            <a:off x="4422567" y="4207939"/>
            <a:ext cx="1244183"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Pattern</a:t>
            </a:r>
            <a:r>
              <a:rPr lang="nl-NL" sz="1400" dirty="0">
                <a:solidFill>
                  <a:schemeClr val="tx1"/>
                </a:solidFill>
              </a:rPr>
              <a:t> </a:t>
            </a:r>
            <a:r>
              <a:rPr lang="nl-NL" sz="1400" dirty="0" err="1">
                <a:solidFill>
                  <a:schemeClr val="tx1"/>
                </a:solidFill>
              </a:rPr>
              <a:t>recognition</a:t>
            </a:r>
            <a:endParaRPr lang="nl-NL" sz="1400" dirty="0">
              <a:solidFill>
                <a:schemeClr val="tx1"/>
              </a:solidFill>
            </a:endParaRPr>
          </a:p>
        </p:txBody>
      </p:sp>
      <p:sp>
        <p:nvSpPr>
          <p:cNvPr id="6" name="Rectangle 5">
            <a:extLst>
              <a:ext uri="{FF2B5EF4-FFF2-40B4-BE49-F238E27FC236}">
                <a16:creationId xmlns:a16="http://schemas.microsoft.com/office/drawing/2014/main" id="{9ED3C6CA-CD2B-CB16-F296-7F47EBDFFC81}"/>
              </a:ext>
            </a:extLst>
          </p:cNvPr>
          <p:cNvSpPr/>
          <p:nvPr/>
        </p:nvSpPr>
        <p:spPr>
          <a:xfrm>
            <a:off x="7480561" y="4240966"/>
            <a:ext cx="1394087"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a:solidFill>
                  <a:schemeClr val="tx1"/>
                </a:solidFill>
              </a:rPr>
              <a:t>Design of </a:t>
            </a:r>
            <a:r>
              <a:rPr lang="nl-NL" sz="1400" dirty="0" err="1">
                <a:solidFill>
                  <a:schemeClr val="tx1"/>
                </a:solidFill>
              </a:rPr>
              <a:t>Experiments</a:t>
            </a:r>
            <a:endParaRPr lang="nl-NL" sz="1400" dirty="0">
              <a:solidFill>
                <a:schemeClr val="tx1"/>
              </a:solidFill>
            </a:endParaRPr>
          </a:p>
        </p:txBody>
      </p:sp>
    </p:spTree>
    <p:extLst>
      <p:ext uri="{BB962C8B-B14F-4D97-AF65-F5344CB8AC3E}">
        <p14:creationId xmlns:p14="http://schemas.microsoft.com/office/powerpoint/2010/main" val="1043342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F7AC32-6E57-6378-BAA5-D0E1CC779B56}"/>
              </a:ext>
            </a:extLst>
          </p:cNvPr>
          <p:cNvSpPr>
            <a:spLocks noGrp="1"/>
          </p:cNvSpPr>
          <p:nvPr>
            <p:ph type="sldNum" sz="quarter" idx="11"/>
          </p:nvPr>
        </p:nvSpPr>
        <p:spPr/>
        <p:txBody>
          <a:bodyPr/>
          <a:lstStyle/>
          <a:p>
            <a:pPr algn="r"/>
            <a:fld id="{F25965E0-7062-474C-8671-DB3A3CE669B0}" type="slidenum">
              <a:rPr lang="nl-NL" smtClean="0"/>
              <a:pPr algn="r"/>
              <a:t>40</a:t>
            </a:fld>
            <a:endParaRPr lang="nl-NL"/>
          </a:p>
        </p:txBody>
      </p:sp>
      <p:pic>
        <p:nvPicPr>
          <p:cNvPr id="12" name="Picture 11">
            <a:extLst>
              <a:ext uri="{FF2B5EF4-FFF2-40B4-BE49-F238E27FC236}">
                <a16:creationId xmlns:a16="http://schemas.microsoft.com/office/drawing/2014/main" id="{EA6ABB23-78A4-143F-9DFD-C38203367F87}"/>
              </a:ext>
            </a:extLst>
          </p:cNvPr>
          <p:cNvPicPr>
            <a:picLocks noChangeAspect="1"/>
          </p:cNvPicPr>
          <p:nvPr/>
        </p:nvPicPr>
        <p:blipFill>
          <a:blip r:embed="rId3"/>
          <a:stretch>
            <a:fillRect/>
          </a:stretch>
        </p:blipFill>
        <p:spPr>
          <a:xfrm>
            <a:off x="0" y="196499"/>
            <a:ext cx="9144000" cy="4750501"/>
          </a:xfrm>
          <a:prstGeom prst="rect">
            <a:avLst/>
          </a:prstGeom>
        </p:spPr>
      </p:pic>
    </p:spTree>
    <p:extLst>
      <p:ext uri="{BB962C8B-B14F-4D97-AF65-F5344CB8AC3E}">
        <p14:creationId xmlns:p14="http://schemas.microsoft.com/office/powerpoint/2010/main" val="599424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B4C9BF-5718-F54D-477F-D52B8DFB78E4}"/>
              </a:ext>
            </a:extLst>
          </p:cNvPr>
          <p:cNvSpPr>
            <a:spLocks noGrp="1"/>
          </p:cNvSpPr>
          <p:nvPr>
            <p:ph type="sldNum" sz="quarter" idx="11"/>
          </p:nvPr>
        </p:nvSpPr>
        <p:spPr/>
        <p:txBody>
          <a:bodyPr/>
          <a:lstStyle/>
          <a:p>
            <a:pPr algn="r"/>
            <a:fld id="{F25965E0-7062-474C-8671-DB3A3CE669B0}" type="slidenum">
              <a:rPr lang="nl-NL" smtClean="0"/>
              <a:pPr algn="r"/>
              <a:t>41</a:t>
            </a:fld>
            <a:endParaRPr lang="nl-NL"/>
          </a:p>
        </p:txBody>
      </p:sp>
      <p:pic>
        <p:nvPicPr>
          <p:cNvPr id="16" name="Picture 15">
            <a:extLst>
              <a:ext uri="{FF2B5EF4-FFF2-40B4-BE49-F238E27FC236}">
                <a16:creationId xmlns:a16="http://schemas.microsoft.com/office/drawing/2014/main" id="{0A9E7FB5-4854-363A-7FB1-870C4B7D62D9}"/>
              </a:ext>
            </a:extLst>
          </p:cNvPr>
          <p:cNvPicPr>
            <a:picLocks noChangeAspect="1"/>
          </p:cNvPicPr>
          <p:nvPr/>
        </p:nvPicPr>
        <p:blipFill>
          <a:blip r:embed="rId3"/>
          <a:stretch>
            <a:fillRect/>
          </a:stretch>
        </p:blipFill>
        <p:spPr>
          <a:xfrm>
            <a:off x="0" y="196499"/>
            <a:ext cx="9144000" cy="4750501"/>
          </a:xfrm>
          <a:prstGeom prst="rect">
            <a:avLst/>
          </a:prstGeom>
        </p:spPr>
      </p:pic>
    </p:spTree>
    <p:extLst>
      <p:ext uri="{BB962C8B-B14F-4D97-AF65-F5344CB8AC3E}">
        <p14:creationId xmlns:p14="http://schemas.microsoft.com/office/powerpoint/2010/main" val="592629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C41533-C779-242C-EFC4-C38E0F59E156}"/>
              </a:ext>
            </a:extLst>
          </p:cNvPr>
          <p:cNvSpPr>
            <a:spLocks noGrp="1"/>
          </p:cNvSpPr>
          <p:nvPr>
            <p:ph type="sldNum" sz="quarter" idx="11"/>
          </p:nvPr>
        </p:nvSpPr>
        <p:spPr/>
        <p:txBody>
          <a:bodyPr/>
          <a:lstStyle/>
          <a:p>
            <a:pPr algn="r"/>
            <a:fld id="{F25965E0-7062-474C-8671-DB3A3CE669B0}" type="slidenum">
              <a:rPr lang="nl-NL" smtClean="0"/>
              <a:pPr algn="r"/>
              <a:t>42</a:t>
            </a:fld>
            <a:endParaRPr lang="nl-NL"/>
          </a:p>
        </p:txBody>
      </p:sp>
      <p:pic>
        <p:nvPicPr>
          <p:cNvPr id="8" name="Picture 7">
            <a:extLst>
              <a:ext uri="{FF2B5EF4-FFF2-40B4-BE49-F238E27FC236}">
                <a16:creationId xmlns:a16="http://schemas.microsoft.com/office/drawing/2014/main" id="{A6351875-25CC-778C-1942-2CDE9543E1F9}"/>
              </a:ext>
            </a:extLst>
          </p:cNvPr>
          <p:cNvPicPr>
            <a:picLocks noChangeAspect="1"/>
          </p:cNvPicPr>
          <p:nvPr/>
        </p:nvPicPr>
        <p:blipFill>
          <a:blip r:embed="rId2"/>
          <a:stretch>
            <a:fillRect/>
          </a:stretch>
        </p:blipFill>
        <p:spPr>
          <a:xfrm>
            <a:off x="0" y="196499"/>
            <a:ext cx="9144000" cy="4750501"/>
          </a:xfrm>
          <a:prstGeom prst="rect">
            <a:avLst/>
          </a:prstGeom>
        </p:spPr>
      </p:pic>
    </p:spTree>
    <p:extLst>
      <p:ext uri="{BB962C8B-B14F-4D97-AF65-F5344CB8AC3E}">
        <p14:creationId xmlns:p14="http://schemas.microsoft.com/office/powerpoint/2010/main" val="512122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ADAC3B-0E7F-841E-64A8-C5B73E5019CB}"/>
              </a:ext>
            </a:extLst>
          </p:cNvPr>
          <p:cNvSpPr>
            <a:spLocks noGrp="1"/>
          </p:cNvSpPr>
          <p:nvPr>
            <p:ph type="sldNum" sz="quarter" idx="11"/>
          </p:nvPr>
        </p:nvSpPr>
        <p:spPr/>
        <p:txBody>
          <a:bodyPr/>
          <a:lstStyle/>
          <a:p>
            <a:pPr algn="r"/>
            <a:fld id="{F25965E0-7062-474C-8671-DB3A3CE669B0}" type="slidenum">
              <a:rPr lang="nl-NL" smtClean="0"/>
              <a:pPr algn="r"/>
              <a:t>43</a:t>
            </a:fld>
            <a:endParaRPr lang="nl-NL"/>
          </a:p>
        </p:txBody>
      </p:sp>
      <p:pic>
        <p:nvPicPr>
          <p:cNvPr id="8" name="Picture 7">
            <a:extLst>
              <a:ext uri="{FF2B5EF4-FFF2-40B4-BE49-F238E27FC236}">
                <a16:creationId xmlns:a16="http://schemas.microsoft.com/office/drawing/2014/main" id="{E52326C0-FB8D-724F-7479-75212B60A46C}"/>
              </a:ext>
            </a:extLst>
          </p:cNvPr>
          <p:cNvPicPr>
            <a:picLocks noChangeAspect="1"/>
          </p:cNvPicPr>
          <p:nvPr/>
        </p:nvPicPr>
        <p:blipFill>
          <a:blip r:embed="rId3"/>
          <a:stretch>
            <a:fillRect/>
          </a:stretch>
        </p:blipFill>
        <p:spPr>
          <a:xfrm>
            <a:off x="0" y="246712"/>
            <a:ext cx="9144000" cy="4750501"/>
          </a:xfrm>
          <a:prstGeom prst="rect">
            <a:avLst/>
          </a:prstGeom>
        </p:spPr>
      </p:pic>
    </p:spTree>
    <p:extLst>
      <p:ext uri="{BB962C8B-B14F-4D97-AF65-F5344CB8AC3E}">
        <p14:creationId xmlns:p14="http://schemas.microsoft.com/office/powerpoint/2010/main" val="426227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0F52F-AB7A-3D14-65D8-0FD312B1875E}"/>
              </a:ext>
            </a:extLst>
          </p:cNvPr>
          <p:cNvSpPr>
            <a:spLocks noGrp="1"/>
          </p:cNvSpPr>
          <p:nvPr>
            <p:ph type="title"/>
          </p:nvPr>
        </p:nvSpPr>
        <p:spPr/>
        <p:txBody>
          <a:bodyPr/>
          <a:lstStyle/>
          <a:p>
            <a:endParaRPr lang="nl-NL"/>
          </a:p>
        </p:txBody>
      </p:sp>
      <p:sp>
        <p:nvSpPr>
          <p:cNvPr id="4" name="Slide Number Placeholder 3">
            <a:extLst>
              <a:ext uri="{FF2B5EF4-FFF2-40B4-BE49-F238E27FC236}">
                <a16:creationId xmlns:a16="http://schemas.microsoft.com/office/drawing/2014/main" id="{F0B0DA0C-7469-70C9-C625-A60269E0EE36}"/>
              </a:ext>
            </a:extLst>
          </p:cNvPr>
          <p:cNvSpPr>
            <a:spLocks noGrp="1"/>
          </p:cNvSpPr>
          <p:nvPr>
            <p:ph type="sldNum" sz="quarter" idx="11"/>
          </p:nvPr>
        </p:nvSpPr>
        <p:spPr/>
        <p:txBody>
          <a:bodyPr/>
          <a:lstStyle/>
          <a:p>
            <a:pPr algn="r"/>
            <a:fld id="{F25965E0-7062-474C-8671-DB3A3CE669B0}" type="slidenum">
              <a:rPr lang="nl-NL" smtClean="0"/>
              <a:pPr algn="r"/>
              <a:t>44</a:t>
            </a:fld>
            <a:endParaRPr lang="nl-NL"/>
          </a:p>
        </p:txBody>
      </p:sp>
      <p:pic>
        <p:nvPicPr>
          <p:cNvPr id="5" name="Picture 4">
            <a:extLst>
              <a:ext uri="{FF2B5EF4-FFF2-40B4-BE49-F238E27FC236}">
                <a16:creationId xmlns:a16="http://schemas.microsoft.com/office/drawing/2014/main" id="{1DA019BB-AF78-6070-0C15-D818421967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587" y="169210"/>
            <a:ext cx="8886825" cy="4162425"/>
          </a:xfrm>
          <a:prstGeom prst="rect">
            <a:avLst/>
          </a:prstGeom>
          <a:noFill/>
          <a:ln>
            <a:noFill/>
          </a:ln>
        </p:spPr>
      </p:pic>
    </p:spTree>
    <p:extLst>
      <p:ext uri="{BB962C8B-B14F-4D97-AF65-F5344CB8AC3E}">
        <p14:creationId xmlns:p14="http://schemas.microsoft.com/office/powerpoint/2010/main" val="3037816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BB5806-123D-C73C-9FFC-D5E65EE57420}"/>
              </a:ext>
            </a:extLst>
          </p:cNvPr>
          <p:cNvSpPr>
            <a:spLocks noGrp="1"/>
          </p:cNvSpPr>
          <p:nvPr>
            <p:ph type="title"/>
          </p:nvPr>
        </p:nvSpPr>
        <p:spPr>
          <a:xfrm>
            <a:off x="406800" y="1949184"/>
            <a:ext cx="8330400" cy="576832"/>
          </a:xfrm>
        </p:spPr>
        <p:txBody>
          <a:bodyPr/>
          <a:lstStyle/>
          <a:p>
            <a:pPr algn="ctr"/>
            <a:r>
              <a:rPr lang="nl-NL" dirty="0"/>
              <a:t>Part 4: Feature </a:t>
            </a:r>
            <a:r>
              <a:rPr lang="nl-NL" dirty="0" err="1"/>
              <a:t>selection</a:t>
            </a:r>
            <a:r>
              <a:rPr lang="nl-NL" dirty="0"/>
              <a:t> </a:t>
            </a:r>
            <a:r>
              <a:rPr lang="nl-NL" dirty="0" err="1"/>
              <a:t>methods</a:t>
            </a:r>
            <a:endParaRPr lang="nl-NL" dirty="0"/>
          </a:p>
        </p:txBody>
      </p:sp>
      <p:sp>
        <p:nvSpPr>
          <p:cNvPr id="4" name="Slide Number Placeholder 3">
            <a:extLst>
              <a:ext uri="{FF2B5EF4-FFF2-40B4-BE49-F238E27FC236}">
                <a16:creationId xmlns:a16="http://schemas.microsoft.com/office/drawing/2014/main" id="{F8559B98-4A98-9F1E-33F0-1A4315E633E1}"/>
              </a:ext>
            </a:extLst>
          </p:cNvPr>
          <p:cNvSpPr>
            <a:spLocks noGrp="1"/>
          </p:cNvSpPr>
          <p:nvPr>
            <p:ph type="sldNum" sz="quarter" idx="11"/>
          </p:nvPr>
        </p:nvSpPr>
        <p:spPr/>
        <p:txBody>
          <a:bodyPr/>
          <a:lstStyle/>
          <a:p>
            <a:pPr algn="r"/>
            <a:fld id="{F25965E0-7062-474C-8671-DB3A3CE669B0}" type="slidenum">
              <a:rPr lang="nl-NL" smtClean="0"/>
              <a:pPr algn="r"/>
              <a:t>45</a:t>
            </a:fld>
            <a:endParaRPr lang="nl-NL"/>
          </a:p>
        </p:txBody>
      </p:sp>
      <p:sp>
        <p:nvSpPr>
          <p:cNvPr id="5" name="Rectangle 4">
            <a:extLst>
              <a:ext uri="{FF2B5EF4-FFF2-40B4-BE49-F238E27FC236}">
                <a16:creationId xmlns:a16="http://schemas.microsoft.com/office/drawing/2014/main" id="{C364B88A-7383-AF94-F9DA-744BE744E02E}"/>
              </a:ext>
            </a:extLst>
          </p:cNvPr>
          <p:cNvSpPr/>
          <p:nvPr/>
        </p:nvSpPr>
        <p:spPr>
          <a:xfrm>
            <a:off x="1708879" y="3194316"/>
            <a:ext cx="6063521" cy="580534"/>
          </a:xfrm>
          <a:prstGeom prst="rect">
            <a:avLst/>
          </a:prstGeom>
          <a:ln/>
          <a:effectLst>
            <a:glow rad="1397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br>
              <a:rPr lang="en-US" sz="1400" dirty="0">
                <a:latin typeface="Verdana" panose="020B0604030504040204" pitchFamily="34" charset="0"/>
                <a:ea typeface="Verdana" panose="020B0604030504040204" pitchFamily="34" charset="0"/>
              </a:rPr>
            </a:br>
            <a:r>
              <a:rPr lang="en-US" sz="1600" b="0" i="1" dirty="0">
                <a:solidFill>
                  <a:srgbClr val="374151"/>
                </a:solidFill>
                <a:effectLst/>
                <a:latin typeface="Verdana" panose="020B0604030504040204" pitchFamily="34" charset="0"/>
                <a:ea typeface="Verdana" panose="020B0604030504040204" pitchFamily="34" charset="0"/>
              </a:rPr>
              <a:t>"Aristotle: Nature operates in the shortest way possible"</a:t>
            </a:r>
            <a:endParaRPr lang="nl-NL" sz="1600" i="1"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33274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2"/>
          <p:cNvSpPr txBox="1">
            <a:spLocks noGrp="1"/>
          </p:cNvSpPr>
          <p:nvPr>
            <p:ph type="title"/>
          </p:nvPr>
        </p:nvSpPr>
        <p:spPr>
          <a:xfrm>
            <a:off x="1485900" y="342777"/>
            <a:ext cx="6172200" cy="475562"/>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lnSpc>
                <a:spcPct val="90000"/>
              </a:lnSpc>
              <a:spcBef>
                <a:spcPts val="0"/>
              </a:spcBef>
              <a:spcAft>
                <a:spcPts val="0"/>
              </a:spcAft>
              <a:buClr>
                <a:schemeClr val="lt1"/>
              </a:buClr>
              <a:buSzPts val="2800"/>
            </a:pPr>
            <a:r>
              <a:rPr lang="es-ES" sz="2100" b="1" dirty="0" err="1">
                <a:latin typeface="Arial"/>
                <a:ea typeface="Arial"/>
                <a:cs typeface="Arial"/>
                <a:sym typeface="Arial"/>
              </a:rPr>
              <a:t>Feature</a:t>
            </a:r>
            <a:r>
              <a:rPr lang="es-ES" sz="2100" b="1" dirty="0">
                <a:latin typeface="Arial"/>
                <a:ea typeface="Arial"/>
                <a:cs typeface="Arial"/>
                <a:sym typeface="Arial"/>
              </a:rPr>
              <a:t> </a:t>
            </a:r>
            <a:r>
              <a:rPr lang="es-ES" sz="2100" b="1" dirty="0" err="1">
                <a:latin typeface="Arial"/>
                <a:ea typeface="Arial"/>
                <a:cs typeface="Arial"/>
                <a:sym typeface="Arial"/>
              </a:rPr>
              <a:t>selection</a:t>
            </a:r>
            <a:endParaRPr dirty="0"/>
          </a:p>
        </p:txBody>
      </p:sp>
      <p:sp>
        <p:nvSpPr>
          <p:cNvPr id="1131" name="Google Shape;1131;p12"/>
          <p:cNvSpPr txBox="1">
            <a:spLocks noGrp="1"/>
          </p:cNvSpPr>
          <p:nvPr>
            <p:ph type="body" idx="1"/>
          </p:nvPr>
        </p:nvSpPr>
        <p:spPr>
          <a:xfrm>
            <a:off x="404733" y="1244865"/>
            <a:ext cx="8134720" cy="3946284"/>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171450" algn="just">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Increasing the number of variables:</a:t>
            </a:r>
            <a:endParaRPr lang="en-US" sz="1400" dirty="0">
              <a:solidFill>
                <a:srgbClr val="FF0000"/>
              </a:solidFill>
              <a:ea typeface="Verdana" panose="020B0604030504040204" pitchFamily="34" charset="0"/>
              <a:cs typeface="Arial"/>
              <a:sym typeface="Arial"/>
            </a:endParaRPr>
          </a:p>
          <a:p>
            <a:pPr marL="171450" indent="-171450" algn="just">
              <a:lnSpc>
                <a:spcPct val="90000"/>
              </a:lnSpc>
              <a:spcBef>
                <a:spcPts val="0"/>
              </a:spcBef>
              <a:spcAft>
                <a:spcPts val="0"/>
              </a:spcAft>
              <a:buClr>
                <a:schemeClr val="lt1"/>
              </a:buClr>
              <a:buSzPct val="100000"/>
              <a:buNone/>
            </a:pPr>
            <a:endParaRPr lang="en-US" sz="1400" dirty="0">
              <a:solidFill>
                <a:srgbClr val="FF0000"/>
              </a:solidFill>
              <a:ea typeface="Verdana" panose="020B0604030504040204" pitchFamily="34" charset="0"/>
              <a:cs typeface="Arial"/>
              <a:sym typeface="Arial"/>
            </a:endParaRPr>
          </a:p>
          <a:p>
            <a:pPr algn="just">
              <a:lnSpc>
                <a:spcPct val="90000"/>
              </a:lnSpc>
              <a:spcBef>
                <a:spcPts val="0"/>
              </a:spcBef>
              <a:spcAft>
                <a:spcPts val="0"/>
              </a:spcAft>
              <a:buClr>
                <a:schemeClr val="lt1"/>
              </a:buClr>
              <a:buSzPct val="100000"/>
            </a:pPr>
            <a:r>
              <a:rPr lang="en-US" sz="1400" dirty="0">
                <a:ea typeface="Verdana" panose="020B0604030504040204" pitchFamily="34" charset="0"/>
                <a:cs typeface="Arial"/>
                <a:sym typeface="Arial"/>
              </a:rPr>
              <a:t>Introduces unnecessary </a:t>
            </a:r>
            <a:r>
              <a:rPr lang="en-US" sz="1400" dirty="0">
                <a:solidFill>
                  <a:srgbClr val="FF0000"/>
                </a:solidFill>
                <a:ea typeface="Verdana" panose="020B0604030504040204" pitchFamily="34" charset="0"/>
                <a:cs typeface="Arial"/>
                <a:sym typeface="Arial"/>
              </a:rPr>
              <a:t>NOISE</a:t>
            </a:r>
            <a:r>
              <a:rPr lang="en-US" sz="1400" dirty="0">
                <a:ea typeface="Verdana" panose="020B0604030504040204" pitchFamily="34" charset="0"/>
                <a:cs typeface="Arial"/>
                <a:sym typeface="Arial"/>
              </a:rPr>
              <a:t> for discrimination, especially if they are strongly correlated</a:t>
            </a:r>
          </a:p>
          <a:p>
            <a:pPr marL="171450" indent="-171450" algn="just">
              <a:lnSpc>
                <a:spcPct val="90000"/>
              </a:lnSpc>
              <a:spcBef>
                <a:spcPts val="0"/>
              </a:spcBef>
              <a:spcAft>
                <a:spcPts val="0"/>
              </a:spcAft>
              <a:buClr>
                <a:schemeClr val="lt1"/>
              </a:buClr>
              <a:buSzPct val="100000"/>
              <a:buNone/>
            </a:pPr>
            <a:endParaRPr lang="en-US" sz="1400" dirty="0">
              <a:ea typeface="Verdana" panose="020B0604030504040204" pitchFamily="34" charset="0"/>
              <a:cs typeface="Arial"/>
              <a:sym typeface="Arial"/>
            </a:endParaRPr>
          </a:p>
          <a:p>
            <a:pPr marL="171450" indent="-171450" algn="just">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   Carries a risk of </a:t>
            </a:r>
            <a:r>
              <a:rPr lang="en-US" sz="1400" dirty="0">
                <a:solidFill>
                  <a:srgbClr val="FF0000"/>
                </a:solidFill>
                <a:ea typeface="Verdana" panose="020B0604030504040204" pitchFamily="34" charset="0"/>
                <a:cs typeface="Arial"/>
                <a:sym typeface="Arial"/>
              </a:rPr>
              <a:t>OVERFITTING</a:t>
            </a:r>
            <a:r>
              <a:rPr lang="en-US" sz="1400" dirty="0">
                <a:ea typeface="Verdana" panose="020B0604030504040204" pitchFamily="34" charset="0"/>
                <a:cs typeface="Arial"/>
                <a:sym typeface="Arial"/>
              </a:rPr>
              <a:t> the models</a:t>
            </a:r>
          </a:p>
          <a:p>
            <a:pPr marL="171450" indent="-171450" algn="just">
              <a:lnSpc>
                <a:spcPct val="90000"/>
              </a:lnSpc>
              <a:spcBef>
                <a:spcPts val="0"/>
              </a:spcBef>
              <a:spcAft>
                <a:spcPts val="0"/>
              </a:spcAft>
              <a:buClr>
                <a:schemeClr val="lt1"/>
              </a:buClr>
              <a:buSzPct val="100000"/>
              <a:buNone/>
            </a:pPr>
            <a:endParaRPr lang="en-US" sz="1400" dirty="0">
              <a:ea typeface="Verdana" panose="020B0604030504040204" pitchFamily="34" charset="0"/>
              <a:cs typeface="Arial"/>
              <a:sym typeface="Arial"/>
            </a:endParaRPr>
          </a:p>
          <a:p>
            <a:pPr marL="171450" indent="-171450" algn="ctr">
              <a:lnSpc>
                <a:spcPct val="90000"/>
              </a:lnSpc>
              <a:spcBef>
                <a:spcPts val="0"/>
              </a:spcBef>
              <a:spcAft>
                <a:spcPts val="0"/>
              </a:spcAft>
              <a:buClr>
                <a:schemeClr val="lt1"/>
              </a:buClr>
              <a:buSzPct val="100000"/>
              <a:buNone/>
            </a:pPr>
            <a:r>
              <a:rPr lang="en-US" sz="1400" dirty="0">
                <a:ea typeface="Verdana" panose="020B0604030504040204" pitchFamily="34" charset="0"/>
                <a:cs typeface="Arial"/>
                <a:sym typeface="Arial"/>
              </a:rPr>
              <a:t>Using a simple model with few variables has a better chance of being generalized to a new sample than a model with hundreds of variables, which may fit the training set perfectly well but has limited generalization power</a:t>
            </a:r>
            <a:endParaRPr sz="1400" dirty="0">
              <a:ea typeface="Verdana" panose="020B0604030504040204" pitchFamily="34" charset="0"/>
              <a:cs typeface="Arial"/>
              <a:sym typeface="Arial"/>
            </a:endParaRPr>
          </a:p>
          <a:p>
            <a:pPr marL="171450" indent="-60008" algn="just">
              <a:lnSpc>
                <a:spcPct val="90000"/>
              </a:lnSpc>
              <a:spcBef>
                <a:spcPts val="750"/>
              </a:spcBef>
              <a:spcAft>
                <a:spcPts val="0"/>
              </a:spcAft>
              <a:buClr>
                <a:schemeClr val="lt1"/>
              </a:buClr>
              <a:buSzPct val="100000"/>
              <a:buNone/>
            </a:pPr>
            <a:endParaRPr sz="1400" dirty="0"/>
          </a:p>
          <a:p>
            <a:pPr marL="128588" indent="-128588" algn="just">
              <a:lnSpc>
                <a:spcPct val="90000"/>
              </a:lnSpc>
              <a:spcBef>
                <a:spcPts val="750"/>
              </a:spcBef>
              <a:spcAft>
                <a:spcPts val="0"/>
              </a:spcAft>
              <a:buClr>
                <a:schemeClr val="lt1"/>
              </a:buClr>
              <a:buSzPct val="100000"/>
              <a:buNone/>
            </a:pPr>
            <a:endParaRPr sz="3225" dirty="0"/>
          </a:p>
          <a:p>
            <a:pPr marL="128588" indent="-128588" algn="just">
              <a:lnSpc>
                <a:spcPct val="90000"/>
              </a:lnSpc>
              <a:spcBef>
                <a:spcPts val="750"/>
              </a:spcBef>
              <a:spcAft>
                <a:spcPts val="0"/>
              </a:spcAft>
              <a:buClr>
                <a:schemeClr val="lt1"/>
              </a:buClr>
              <a:buSzPct val="100000"/>
              <a:buNone/>
            </a:pPr>
            <a:endParaRPr sz="3225" dirty="0"/>
          </a:p>
          <a:p>
            <a:pPr marL="171450" indent="-171450" algn="just">
              <a:lnSpc>
                <a:spcPct val="90000"/>
              </a:lnSpc>
              <a:spcBef>
                <a:spcPts val="750"/>
              </a:spcBef>
              <a:spcAft>
                <a:spcPts val="0"/>
              </a:spcAft>
              <a:buClr>
                <a:schemeClr val="lt1"/>
              </a:buClr>
              <a:buSzPct val="100000"/>
              <a:buNone/>
            </a:pPr>
            <a:endParaRPr sz="2775" dirty="0"/>
          </a:p>
        </p:txBody>
      </p:sp>
      <p:pic>
        <p:nvPicPr>
          <p:cNvPr id="2" name="Google Shape;1036;p3">
            <a:extLst>
              <a:ext uri="{FF2B5EF4-FFF2-40B4-BE49-F238E27FC236}">
                <a16:creationId xmlns:a16="http://schemas.microsoft.com/office/drawing/2014/main" id="{29E5660D-E79F-DD71-BC6C-A627634F3422}"/>
              </a:ext>
            </a:extLst>
          </p:cNvPr>
          <p:cNvPicPr preferRelativeResize="0"/>
          <p:nvPr/>
        </p:nvPicPr>
        <p:blipFill rotWithShape="1">
          <a:blip r:embed="rId3">
            <a:alphaModFix/>
          </a:blip>
          <a:srcRect/>
          <a:stretch/>
        </p:blipFill>
        <p:spPr>
          <a:xfrm>
            <a:off x="5801194" y="156093"/>
            <a:ext cx="3098022" cy="1047555"/>
          </a:xfrm>
          <a:prstGeom prst="rect">
            <a:avLst/>
          </a:prstGeom>
          <a:noFill/>
          <a:ln>
            <a:noFill/>
          </a:ln>
        </p:spPr>
      </p:pic>
      <p:sp>
        <p:nvSpPr>
          <p:cNvPr id="3" name="Rectangle 2">
            <a:extLst>
              <a:ext uri="{FF2B5EF4-FFF2-40B4-BE49-F238E27FC236}">
                <a16:creationId xmlns:a16="http://schemas.microsoft.com/office/drawing/2014/main" id="{E9BC6F97-7EA7-1BD3-50A6-E97CFEC38CA8}"/>
              </a:ext>
            </a:extLst>
          </p:cNvPr>
          <p:cNvSpPr/>
          <p:nvPr/>
        </p:nvSpPr>
        <p:spPr>
          <a:xfrm>
            <a:off x="2450892" y="3562455"/>
            <a:ext cx="4242216" cy="980644"/>
          </a:xfrm>
          <a:prstGeom prst="rect">
            <a:avLst/>
          </a:prstGeom>
          <a:ln/>
          <a:effectLst>
            <a:glow rad="101600">
              <a:schemeClr val="accent1">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l"/>
            <a:r>
              <a:rPr lang="en-US" sz="1400" b="0" i="0" dirty="0">
                <a:solidFill>
                  <a:srgbClr val="374151"/>
                </a:solidFill>
                <a:effectLst/>
                <a:latin typeface="Söhne"/>
              </a:rPr>
              <a:t>3 Approaches:</a:t>
            </a:r>
          </a:p>
          <a:p>
            <a:pPr algn="l">
              <a:buFont typeface="+mj-lt"/>
              <a:buAutoNum type="arabicPeriod"/>
            </a:pPr>
            <a:r>
              <a:rPr lang="en-US" sz="1400" b="0" i="0" dirty="0">
                <a:solidFill>
                  <a:srgbClr val="374151"/>
                </a:solidFill>
                <a:effectLst/>
                <a:latin typeface="Söhne"/>
              </a:rPr>
              <a:t> Variable Transformation and/or Selection</a:t>
            </a:r>
          </a:p>
          <a:p>
            <a:pPr algn="l">
              <a:buFont typeface="+mj-lt"/>
              <a:buAutoNum type="arabicPeriod"/>
            </a:pPr>
            <a:r>
              <a:rPr lang="en-US" sz="1400" b="0" i="0" dirty="0">
                <a:solidFill>
                  <a:srgbClr val="374151"/>
                </a:solidFill>
                <a:effectLst/>
                <a:latin typeface="Söhne"/>
              </a:rPr>
              <a:t> Discretization</a:t>
            </a:r>
          </a:p>
          <a:p>
            <a:pPr algn="l">
              <a:buFont typeface="+mj-lt"/>
              <a:buAutoNum type="arabicPeriod"/>
            </a:pPr>
            <a:r>
              <a:rPr lang="en-US" sz="1400" b="0" i="0" dirty="0">
                <a:solidFill>
                  <a:srgbClr val="374151"/>
                </a:solidFill>
                <a:effectLst/>
                <a:latin typeface="Söhne"/>
              </a:rPr>
              <a:t> Group Summary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4"/>
          <p:cNvSpPr txBox="1">
            <a:spLocks noGrp="1"/>
          </p:cNvSpPr>
          <p:nvPr>
            <p:ph type="title"/>
          </p:nvPr>
        </p:nvSpPr>
        <p:spPr>
          <a:xfrm>
            <a:off x="514351" y="1"/>
            <a:ext cx="7598569" cy="734786"/>
          </a:xfrm>
          <a:prstGeom prst="rect">
            <a:avLst/>
          </a:prstGeom>
          <a:noFill/>
          <a:ln>
            <a:noFill/>
          </a:ln>
        </p:spPr>
        <p:txBody>
          <a:bodyPr spcFirstLastPara="1" vert="horz" wrap="square" lIns="68569" tIns="34275" rIns="68569" bIns="34275" numCol="1" anchor="ctr" anchorCtr="0" compatLnSpc="1">
            <a:prstTxWarp prst="textNoShape">
              <a:avLst/>
            </a:prstTxWarp>
            <a:normAutofit/>
          </a:bodyPr>
          <a:lstStyle/>
          <a:p>
            <a:pPr algn="ctr">
              <a:spcBef>
                <a:spcPts val="0"/>
              </a:spcBef>
              <a:spcAft>
                <a:spcPts val="0"/>
              </a:spcAft>
              <a:buClr>
                <a:schemeClr val="lt1"/>
              </a:buClr>
              <a:buSzPts val="2400"/>
            </a:pPr>
            <a:r>
              <a:rPr lang="es-ES" sz="1800" b="1" dirty="0"/>
              <a:t>Variable </a:t>
            </a:r>
            <a:r>
              <a:rPr lang="es-ES" sz="1800" b="1" dirty="0" err="1"/>
              <a:t>transformation</a:t>
            </a:r>
            <a:endParaRPr sz="1800" b="1" dirty="0"/>
          </a:p>
        </p:txBody>
      </p:sp>
      <p:sp>
        <p:nvSpPr>
          <p:cNvPr id="1043" name="Google Shape;1043;p4"/>
          <p:cNvSpPr txBox="1"/>
          <p:nvPr/>
        </p:nvSpPr>
        <p:spPr>
          <a:xfrm>
            <a:off x="2008414" y="515495"/>
            <a:ext cx="4396107" cy="438551"/>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s-ES" sz="2400">
                <a:solidFill>
                  <a:schemeClr val="lt1"/>
                </a:solidFill>
                <a:latin typeface="Calibri"/>
                <a:ea typeface="Calibri"/>
                <a:cs typeface="Calibri"/>
                <a:sym typeface="Calibri"/>
              </a:rPr>
              <a:t>TRANSFORMACION DE VARIABLES</a:t>
            </a:r>
            <a:endParaRPr sz="2400">
              <a:solidFill>
                <a:schemeClr val="lt1"/>
              </a:solidFill>
              <a:latin typeface="Calibri"/>
              <a:ea typeface="Calibri"/>
              <a:cs typeface="Calibri"/>
              <a:sym typeface="Calibri"/>
            </a:endParaRPr>
          </a:p>
        </p:txBody>
      </p:sp>
      <p:sp>
        <p:nvSpPr>
          <p:cNvPr id="1044" name="Google Shape;1044;p4"/>
          <p:cNvSpPr txBox="1"/>
          <p:nvPr/>
        </p:nvSpPr>
        <p:spPr>
          <a:xfrm>
            <a:off x="707546" y="806496"/>
            <a:ext cx="8907487" cy="346218"/>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b="0" i="0" dirty="0">
                <a:solidFill>
                  <a:srgbClr val="374151"/>
                </a:solidFill>
                <a:effectLst/>
                <a:latin typeface="Söhne"/>
              </a:rPr>
              <a:t>This involves applying an equation to existing variables to create a new feature</a:t>
            </a:r>
            <a:endParaRPr dirty="0">
              <a:solidFill>
                <a:schemeClr val="lt1"/>
              </a:solidFill>
              <a:latin typeface="Calibri"/>
              <a:ea typeface="Calibri"/>
              <a:cs typeface="Calibri"/>
              <a:sym typeface="Calibri"/>
            </a:endParaRPr>
          </a:p>
        </p:txBody>
      </p:sp>
      <p:pic>
        <p:nvPicPr>
          <p:cNvPr id="1046" name="Google Shape;1046;p4"/>
          <p:cNvPicPr preferRelativeResize="0"/>
          <p:nvPr/>
        </p:nvPicPr>
        <p:blipFill rotWithShape="1">
          <a:blip r:embed="rId3">
            <a:alphaModFix/>
          </a:blip>
          <a:srcRect/>
          <a:stretch/>
        </p:blipFill>
        <p:spPr>
          <a:xfrm>
            <a:off x="5672498" y="2826842"/>
            <a:ext cx="2594202" cy="1962809"/>
          </a:xfrm>
          <a:prstGeom prst="rect">
            <a:avLst/>
          </a:prstGeom>
          <a:noFill/>
          <a:ln>
            <a:noFill/>
          </a:ln>
        </p:spPr>
      </p:pic>
      <p:pic>
        <p:nvPicPr>
          <p:cNvPr id="1047" name="Google Shape;1047;p4"/>
          <p:cNvPicPr preferRelativeResize="0"/>
          <p:nvPr/>
        </p:nvPicPr>
        <p:blipFill rotWithShape="1">
          <a:blip r:embed="rId4">
            <a:alphaModFix/>
          </a:blip>
          <a:srcRect/>
          <a:stretch/>
        </p:blipFill>
        <p:spPr>
          <a:xfrm>
            <a:off x="892849" y="1697279"/>
            <a:ext cx="1536987" cy="1435665"/>
          </a:xfrm>
          <a:prstGeom prst="rect">
            <a:avLst/>
          </a:prstGeom>
          <a:noFill/>
          <a:ln>
            <a:noFill/>
          </a:ln>
        </p:spPr>
      </p:pic>
      <p:pic>
        <p:nvPicPr>
          <p:cNvPr id="1048" name="Google Shape;1048;p4"/>
          <p:cNvPicPr preferRelativeResize="0"/>
          <p:nvPr/>
        </p:nvPicPr>
        <p:blipFill rotWithShape="1">
          <a:blip r:embed="rId5">
            <a:alphaModFix/>
          </a:blip>
          <a:srcRect/>
          <a:stretch/>
        </p:blipFill>
        <p:spPr>
          <a:xfrm>
            <a:off x="877300" y="3330892"/>
            <a:ext cx="1536987" cy="1297113"/>
          </a:xfrm>
          <a:prstGeom prst="rect">
            <a:avLst/>
          </a:prstGeom>
          <a:noFill/>
          <a:ln>
            <a:noFill/>
          </a:ln>
        </p:spPr>
      </p:pic>
      <p:sp>
        <p:nvSpPr>
          <p:cNvPr id="1049" name="Google Shape;1049;p4"/>
          <p:cNvSpPr/>
          <p:nvPr/>
        </p:nvSpPr>
        <p:spPr>
          <a:xfrm>
            <a:off x="3320853" y="2711806"/>
            <a:ext cx="1445079" cy="685800"/>
          </a:xfrm>
          <a:prstGeom prst="rect">
            <a:avLst/>
          </a:prstGeom>
          <a:solidFill>
            <a:schemeClr val="accent1"/>
          </a:solidFill>
          <a:ln w="19050" cap="rnd" cmpd="sng">
            <a:solidFill>
              <a:srgbClr val="A93254"/>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sz="1350" dirty="0">
                <a:solidFill>
                  <a:schemeClr val="lt1"/>
                </a:solidFill>
                <a:latin typeface="Calibri"/>
                <a:ea typeface="Calibri"/>
                <a:cs typeface="Calibri"/>
                <a:sym typeface="Calibri"/>
              </a:rPr>
              <a:t>No </a:t>
            </a:r>
            <a:r>
              <a:rPr lang="es-ES" sz="1350" dirty="0" err="1">
                <a:solidFill>
                  <a:schemeClr val="lt1"/>
                </a:solidFill>
                <a:latin typeface="Calibri"/>
                <a:ea typeface="Calibri"/>
                <a:cs typeface="Calibri"/>
                <a:sym typeface="Calibri"/>
              </a:rPr>
              <a:t>clear</a:t>
            </a:r>
            <a:r>
              <a:rPr lang="es-ES" sz="1350" dirty="0">
                <a:solidFill>
                  <a:schemeClr val="lt1"/>
                </a:solidFill>
                <a:latin typeface="Calibri"/>
                <a:ea typeface="Calibri"/>
                <a:cs typeface="Calibri"/>
                <a:sym typeface="Calibri"/>
              </a:rPr>
              <a:t> </a:t>
            </a:r>
            <a:r>
              <a:rPr lang="es-ES" sz="1350" dirty="0" err="1">
                <a:solidFill>
                  <a:schemeClr val="lt1"/>
                </a:solidFill>
                <a:latin typeface="Calibri"/>
                <a:ea typeface="Calibri"/>
                <a:cs typeface="Calibri"/>
                <a:sym typeface="Calibri"/>
              </a:rPr>
              <a:t>correlation</a:t>
            </a:r>
            <a:endParaRPr sz="1350" dirty="0">
              <a:solidFill>
                <a:schemeClr val="lt1"/>
              </a:solidFill>
              <a:latin typeface="Calibri"/>
              <a:ea typeface="Calibri"/>
              <a:cs typeface="Calibri"/>
              <a:sym typeface="Calibri"/>
            </a:endParaRPr>
          </a:p>
        </p:txBody>
      </p:sp>
      <p:sp>
        <p:nvSpPr>
          <p:cNvPr id="1050" name="Google Shape;1050;p4"/>
          <p:cNvSpPr/>
          <p:nvPr/>
        </p:nvSpPr>
        <p:spPr>
          <a:xfrm>
            <a:off x="201940" y="1211832"/>
            <a:ext cx="8976632" cy="438551"/>
          </a:xfrm>
          <a:prstGeom prst="rect">
            <a:avLst/>
          </a:prstGeom>
          <a:noFill/>
          <a:ln>
            <a:noFill/>
          </a:ln>
        </p:spPr>
        <p:txBody>
          <a:bodyPr spcFirstLastPara="1" wrap="square" lIns="68569" tIns="34275" rIns="68569" bIns="34275" anchor="t" anchorCtr="0">
            <a:spAutoFit/>
          </a:bodyPr>
          <a:lstStyle/>
          <a:p>
            <a:pPr>
              <a:spcBef>
                <a:spcPts val="0"/>
              </a:spcBef>
              <a:spcAft>
                <a:spcPts val="0"/>
              </a:spcAft>
            </a:pPr>
            <a:br>
              <a:rPr lang="en-US" sz="1200" dirty="0"/>
            </a:br>
            <a:r>
              <a:rPr lang="en-US" sz="1200" dirty="0"/>
              <a:t>Example: </a:t>
            </a:r>
            <a:r>
              <a:rPr lang="en-US" sz="1200" b="0" i="0" dirty="0">
                <a:solidFill>
                  <a:srgbClr val="374151"/>
                </a:solidFill>
                <a:effectLst/>
                <a:latin typeface="Söhne"/>
              </a:rPr>
              <a:t>Is it possible to accurately classify the health status of each individual from the original variables of age, height, weight</a:t>
            </a:r>
            <a:r>
              <a:rPr lang="en-US" sz="1200" dirty="0">
                <a:solidFill>
                  <a:srgbClr val="374151"/>
                </a:solidFill>
                <a:latin typeface="Söhne"/>
              </a:rPr>
              <a:t> </a:t>
            </a:r>
            <a:r>
              <a:rPr lang="en-US" sz="1200" b="0" i="0" dirty="0">
                <a:solidFill>
                  <a:srgbClr val="374151"/>
                </a:solidFill>
                <a:effectLst/>
                <a:latin typeface="Söhne"/>
              </a:rPr>
              <a:t>and location?</a:t>
            </a:r>
            <a:endParaRPr sz="1200" dirty="0">
              <a:solidFill>
                <a:srgbClr val="FF0000"/>
              </a:solidFill>
              <a:latin typeface="Calibri"/>
              <a:ea typeface="Calibri"/>
              <a:cs typeface="Calibri"/>
              <a:sym typeface="Calibri"/>
            </a:endParaRPr>
          </a:p>
        </p:txBody>
      </p:sp>
      <p:cxnSp>
        <p:nvCxnSpPr>
          <p:cNvPr id="1051" name="Google Shape;1051;p4"/>
          <p:cNvCxnSpPr>
            <a:cxnSpLocks/>
            <a:stCxn id="1047" idx="3"/>
            <a:endCxn id="1049" idx="1"/>
          </p:cNvCxnSpPr>
          <p:nvPr/>
        </p:nvCxnSpPr>
        <p:spPr>
          <a:xfrm>
            <a:off x="2429836" y="2415112"/>
            <a:ext cx="891017" cy="639594"/>
          </a:xfrm>
          <a:prstGeom prst="straightConnector1">
            <a:avLst/>
          </a:prstGeom>
          <a:noFill/>
          <a:ln w="9525" cap="rnd" cmpd="sng">
            <a:solidFill>
              <a:schemeClr val="accent1"/>
            </a:solidFill>
            <a:prstDash val="solid"/>
            <a:round/>
            <a:headEnd type="none" w="sm" len="sm"/>
            <a:tailEnd type="triangle" w="med" len="med"/>
          </a:ln>
        </p:spPr>
      </p:cxnSp>
      <p:cxnSp>
        <p:nvCxnSpPr>
          <p:cNvPr id="1052" name="Google Shape;1052;p4"/>
          <p:cNvCxnSpPr>
            <a:cxnSpLocks/>
            <a:stCxn id="1048" idx="3"/>
            <a:endCxn id="1049" idx="1"/>
          </p:cNvCxnSpPr>
          <p:nvPr/>
        </p:nvCxnSpPr>
        <p:spPr>
          <a:xfrm flipV="1">
            <a:off x="2414287" y="3054706"/>
            <a:ext cx="906566" cy="924743"/>
          </a:xfrm>
          <a:prstGeom prst="straightConnector1">
            <a:avLst/>
          </a:prstGeom>
          <a:noFill/>
          <a:ln w="9525" cap="rnd" cmpd="sng">
            <a:solidFill>
              <a:schemeClr val="accent1"/>
            </a:solidFill>
            <a:prstDash val="solid"/>
            <a:round/>
            <a:headEnd type="none" w="sm" len="sm"/>
            <a:tailEnd type="triangle" w="med" len="med"/>
          </a:ln>
        </p:spPr>
      </p:cxnSp>
      <p:sp>
        <p:nvSpPr>
          <p:cNvPr id="2" name="TextBox 1">
            <a:extLst>
              <a:ext uri="{FF2B5EF4-FFF2-40B4-BE49-F238E27FC236}">
                <a16:creationId xmlns:a16="http://schemas.microsoft.com/office/drawing/2014/main" id="{C75575FE-0D4B-30FD-95CE-2C5E3800A583}"/>
              </a:ext>
            </a:extLst>
          </p:cNvPr>
          <p:cNvSpPr txBox="1"/>
          <p:nvPr/>
        </p:nvSpPr>
        <p:spPr>
          <a:xfrm>
            <a:off x="6032484" y="1972215"/>
            <a:ext cx="1874231" cy="533544"/>
          </a:xfrm>
          <a:prstGeom prst="rect">
            <a:avLst/>
          </a:prstGeom>
          <a:noFill/>
        </p:spPr>
        <p:txBody>
          <a:bodyPr wrap="none" rtlCol="0">
            <a:spAutoFit/>
          </a:bodyPr>
          <a:lstStyle/>
          <a:p>
            <a:pPr>
              <a:lnSpc>
                <a:spcPts val="1800"/>
              </a:lnSpc>
            </a:pPr>
            <a:r>
              <a:rPr lang="en-GB" sz="1400" dirty="0">
                <a:latin typeface="Verdana" pitchFamily="34" charset="0"/>
              </a:rPr>
              <a:t>BMI= </a:t>
            </a:r>
            <a:r>
              <a:rPr lang="en-GB" sz="1400" u="sng" dirty="0">
                <a:latin typeface="Verdana" pitchFamily="34" charset="0"/>
              </a:rPr>
              <a:t>Weight (Kg)</a:t>
            </a:r>
          </a:p>
          <a:p>
            <a:pPr>
              <a:lnSpc>
                <a:spcPts val="1800"/>
              </a:lnSpc>
            </a:pPr>
            <a:r>
              <a:rPr lang="en-GB" sz="1400" dirty="0">
                <a:latin typeface="Verdana" pitchFamily="34" charset="0"/>
              </a:rPr>
              <a:t>          Height (m)</a:t>
            </a:r>
            <a:r>
              <a:rPr lang="en-GB" sz="1400" baseline="30000" dirty="0">
                <a:latin typeface="Verdana" pitchFamily="34" charset="0"/>
              </a:rPr>
              <a:t>2</a:t>
            </a:r>
          </a:p>
        </p:txBody>
      </p:sp>
      <p:sp>
        <p:nvSpPr>
          <p:cNvPr id="11" name="Rectangle 10">
            <a:extLst>
              <a:ext uri="{FF2B5EF4-FFF2-40B4-BE49-F238E27FC236}">
                <a16:creationId xmlns:a16="http://schemas.microsoft.com/office/drawing/2014/main" id="{D50ED80F-802E-946A-485D-036064CBF311}"/>
              </a:ext>
            </a:extLst>
          </p:cNvPr>
          <p:cNvSpPr/>
          <p:nvPr/>
        </p:nvSpPr>
        <p:spPr>
          <a:xfrm>
            <a:off x="3525373" y="4169847"/>
            <a:ext cx="1227528" cy="334313"/>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400" dirty="0">
                <a:solidFill>
                  <a:schemeClr val="tx1"/>
                </a:solidFill>
              </a:rPr>
              <a:t>Correlation</a:t>
            </a:r>
          </a:p>
        </p:txBody>
      </p:sp>
      <p:cxnSp>
        <p:nvCxnSpPr>
          <p:cNvPr id="13" name="Straight Arrow Connector 12">
            <a:extLst>
              <a:ext uri="{FF2B5EF4-FFF2-40B4-BE49-F238E27FC236}">
                <a16:creationId xmlns:a16="http://schemas.microsoft.com/office/drawing/2014/main" id="{E74C7DD0-D996-D98F-7CF2-A5EB48240A50}"/>
              </a:ext>
            </a:extLst>
          </p:cNvPr>
          <p:cNvCxnSpPr>
            <a:stCxn id="11" idx="3"/>
          </p:cNvCxnSpPr>
          <p:nvPr/>
        </p:nvCxnSpPr>
        <p:spPr>
          <a:xfrm flipV="1">
            <a:off x="4752901" y="4109788"/>
            <a:ext cx="826124" cy="227216"/>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9"/>
          <p:cNvSpPr/>
          <p:nvPr/>
        </p:nvSpPr>
        <p:spPr>
          <a:xfrm>
            <a:off x="3690974" y="496142"/>
            <a:ext cx="1890210" cy="912911"/>
          </a:xfrm>
          <a:prstGeom prst="rect">
            <a:avLst/>
          </a:prstGeom>
          <a:gradFill>
            <a:gsLst>
              <a:gs pos="0">
                <a:srgbClr val="FCE1DD"/>
              </a:gs>
              <a:gs pos="100000">
                <a:srgbClr val="F7B0A6"/>
              </a:gs>
            </a:gsLst>
            <a:lin ang="5400000" scaled="0"/>
          </a:gradFill>
          <a:ln w="952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err="1">
                <a:solidFill>
                  <a:srgbClr val="000000"/>
                </a:solidFill>
                <a:latin typeface="Arial"/>
                <a:ea typeface="Arial"/>
                <a:cs typeface="Arial"/>
                <a:sym typeface="Arial"/>
              </a:rPr>
              <a:t>Variable</a:t>
            </a:r>
            <a:r>
              <a:rPr lang="nl-NL" dirty="0">
                <a:solidFill>
                  <a:srgbClr val="000000"/>
                </a:solidFill>
                <a:latin typeface="Arial"/>
                <a:ea typeface="Arial"/>
                <a:cs typeface="Arial"/>
                <a:sym typeface="Arial"/>
              </a:rPr>
              <a:t> </a:t>
            </a:r>
            <a:r>
              <a:rPr lang="nl-NL" dirty="0" err="1">
                <a:solidFill>
                  <a:srgbClr val="000000"/>
                </a:solidFill>
                <a:latin typeface="Arial"/>
                <a:ea typeface="Arial"/>
                <a:cs typeface="Arial"/>
                <a:sym typeface="Arial"/>
              </a:rPr>
              <a:t>selection</a:t>
            </a:r>
            <a:r>
              <a:rPr lang="nl-NL" dirty="0">
                <a:solidFill>
                  <a:srgbClr val="000000"/>
                </a:solidFill>
                <a:latin typeface="Arial"/>
                <a:ea typeface="Arial"/>
                <a:cs typeface="Arial"/>
                <a:sym typeface="Arial"/>
              </a:rPr>
              <a:t> </a:t>
            </a:r>
            <a:r>
              <a:rPr lang="nl-NL" dirty="0" err="1">
                <a:solidFill>
                  <a:srgbClr val="000000"/>
                </a:solidFill>
                <a:latin typeface="Arial"/>
                <a:ea typeface="Arial"/>
                <a:cs typeface="Arial"/>
                <a:sym typeface="Arial"/>
              </a:rPr>
              <a:t>methods</a:t>
            </a:r>
            <a:endParaRPr dirty="0"/>
          </a:p>
        </p:txBody>
      </p:sp>
      <p:sp>
        <p:nvSpPr>
          <p:cNvPr id="1200" name="Google Shape;1200;p19"/>
          <p:cNvSpPr/>
          <p:nvPr/>
        </p:nvSpPr>
        <p:spPr>
          <a:xfrm>
            <a:off x="670779" y="3458630"/>
            <a:ext cx="1844353" cy="756084"/>
          </a:xfrm>
          <a:prstGeom prst="rect">
            <a:avLst/>
          </a:prstGeom>
          <a:gradFill>
            <a:gsLst>
              <a:gs pos="0">
                <a:srgbClr val="FBD9F7"/>
              </a:gs>
              <a:gs pos="100000">
                <a:srgbClr val="F6A2ED"/>
              </a:gs>
            </a:gsLst>
            <a:lin ang="5400000" scaled="0"/>
          </a:gradFill>
          <a:ln w="952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Arial"/>
                <a:cs typeface="Arial"/>
                <a:sym typeface="Arial"/>
              </a:rPr>
              <a:t>Filter</a:t>
            </a:r>
            <a:endParaRPr dirty="0"/>
          </a:p>
        </p:txBody>
      </p:sp>
      <p:sp>
        <p:nvSpPr>
          <p:cNvPr id="1201" name="Google Shape;1201;p19"/>
          <p:cNvSpPr/>
          <p:nvPr/>
        </p:nvSpPr>
        <p:spPr>
          <a:xfrm>
            <a:off x="3690974" y="3434818"/>
            <a:ext cx="1620180" cy="756084"/>
          </a:xfrm>
          <a:prstGeom prst="rect">
            <a:avLst/>
          </a:prstGeom>
          <a:gradFill>
            <a:gsLst>
              <a:gs pos="0">
                <a:srgbClr val="FED9E1"/>
              </a:gs>
              <a:gs pos="100000">
                <a:srgbClr val="FDA0B3"/>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b="0" i="0" dirty="0" err="1">
                <a:solidFill>
                  <a:srgbClr val="374151"/>
                </a:solidFill>
                <a:effectLst/>
                <a:latin typeface="Söhne"/>
              </a:rPr>
              <a:t>Wrapping</a:t>
            </a:r>
            <a:r>
              <a:rPr lang="nl-NL" b="0" i="0" dirty="0">
                <a:solidFill>
                  <a:srgbClr val="374151"/>
                </a:solidFill>
                <a:effectLst/>
                <a:latin typeface="Söhne"/>
              </a:rPr>
              <a:t> </a:t>
            </a:r>
            <a:endParaRPr dirty="0"/>
          </a:p>
        </p:txBody>
      </p:sp>
      <p:sp>
        <p:nvSpPr>
          <p:cNvPr id="1202" name="Google Shape;1202;p19"/>
          <p:cNvSpPr/>
          <p:nvPr/>
        </p:nvSpPr>
        <p:spPr>
          <a:xfrm>
            <a:off x="6374776" y="3458630"/>
            <a:ext cx="1728192" cy="756084"/>
          </a:xfrm>
          <a:prstGeom prst="rect">
            <a:avLst/>
          </a:prstGeom>
          <a:gradFill>
            <a:gsLst>
              <a:gs pos="0">
                <a:srgbClr val="EBEFFE"/>
              </a:gs>
              <a:gs pos="100000">
                <a:srgbClr val="B3C4FD"/>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a:solidFill>
                  <a:srgbClr val="374151"/>
                </a:solidFill>
                <a:latin typeface="Söhne"/>
              </a:rPr>
              <a:t>E</a:t>
            </a:r>
            <a:r>
              <a:rPr lang="nl-NL" b="0" i="0" dirty="0">
                <a:solidFill>
                  <a:srgbClr val="374151"/>
                </a:solidFill>
                <a:effectLst/>
                <a:latin typeface="Söhne"/>
              </a:rPr>
              <a:t>mbedded</a:t>
            </a:r>
            <a:endParaRPr dirty="0"/>
          </a:p>
        </p:txBody>
      </p:sp>
      <p:cxnSp>
        <p:nvCxnSpPr>
          <p:cNvPr id="1203" name="Google Shape;1203;p19"/>
          <p:cNvCxnSpPr>
            <a:stCxn id="1199" idx="2"/>
            <a:endCxn id="1200" idx="0"/>
          </p:cNvCxnSpPr>
          <p:nvPr/>
        </p:nvCxnSpPr>
        <p:spPr>
          <a:xfrm flipH="1">
            <a:off x="1592956" y="1409053"/>
            <a:ext cx="3043123" cy="2049577"/>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cxnSp>
        <p:nvCxnSpPr>
          <p:cNvPr id="1204" name="Google Shape;1204;p19"/>
          <p:cNvCxnSpPr>
            <a:stCxn id="1199" idx="2"/>
            <a:endCxn id="1201" idx="0"/>
          </p:cNvCxnSpPr>
          <p:nvPr/>
        </p:nvCxnSpPr>
        <p:spPr>
          <a:xfrm flipH="1">
            <a:off x="4501064" y="1409053"/>
            <a:ext cx="135015" cy="2025765"/>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cxnSp>
        <p:nvCxnSpPr>
          <p:cNvPr id="1205" name="Google Shape;1205;p19"/>
          <p:cNvCxnSpPr>
            <a:stCxn id="1199" idx="2"/>
            <a:endCxn id="1202" idx="0"/>
          </p:cNvCxnSpPr>
          <p:nvPr/>
        </p:nvCxnSpPr>
        <p:spPr>
          <a:xfrm>
            <a:off x="4636079" y="1409053"/>
            <a:ext cx="2602793" cy="2049577"/>
          </a:xfrm>
          <a:prstGeom prst="straightConnector1">
            <a:avLst/>
          </a:prstGeom>
          <a:ln>
            <a:headEnd type="none" w="sm" len="sm"/>
            <a:tailEnd type="triangle"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2" name="Google Shape;1212;p20"/>
          <p:cNvSpPr txBox="1">
            <a:spLocks noGrp="1"/>
          </p:cNvSpPr>
          <p:nvPr>
            <p:ph type="body" idx="1"/>
          </p:nvPr>
        </p:nvSpPr>
        <p:spPr>
          <a:xfrm>
            <a:off x="141137" y="1098175"/>
            <a:ext cx="8747652" cy="3132584"/>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76200" algn="just">
              <a:lnSpc>
                <a:spcPct val="90000"/>
              </a:lnSpc>
              <a:spcBef>
                <a:spcPts val="750"/>
              </a:spcBef>
              <a:spcAft>
                <a:spcPts val="0"/>
              </a:spcAft>
              <a:buClr>
                <a:schemeClr val="lt1"/>
              </a:buClr>
              <a:buSzPts val="2000"/>
              <a:buNone/>
            </a:pPr>
            <a:r>
              <a:rPr lang="en-US" sz="1500" dirty="0">
                <a:ea typeface="Verdana" panose="020B0604030504040204" pitchFamily="34" charset="0"/>
                <a:cs typeface="Arial"/>
                <a:sym typeface="Arial"/>
              </a:rPr>
              <a:t>These variable selection methods depend on model performance. It is an iterative process of back and forth, where the chosen features are evaluated in relation to the final model performance in sequential stages.</a:t>
            </a:r>
            <a:endParaRPr sz="1500" dirty="0">
              <a:ea typeface="Verdana" panose="020B0604030504040204" pitchFamily="34" charset="0"/>
              <a:cs typeface="Arial"/>
              <a:sym typeface="Arial"/>
            </a:endParaRPr>
          </a:p>
          <a:p>
            <a:pPr marL="0" indent="0">
              <a:lnSpc>
                <a:spcPct val="90000"/>
              </a:lnSpc>
              <a:spcBef>
                <a:spcPts val="750"/>
              </a:spcBef>
              <a:spcAft>
                <a:spcPts val="0"/>
              </a:spcAft>
              <a:buClr>
                <a:schemeClr val="lt1"/>
              </a:buClr>
              <a:buSzPts val="2400"/>
              <a:buNone/>
            </a:pPr>
            <a:endParaRPr dirty="0"/>
          </a:p>
          <a:p>
            <a:pPr marL="171450" indent="-57150">
              <a:lnSpc>
                <a:spcPct val="90000"/>
              </a:lnSpc>
              <a:spcBef>
                <a:spcPts val="750"/>
              </a:spcBef>
              <a:spcAft>
                <a:spcPts val="0"/>
              </a:spcAft>
              <a:buClr>
                <a:schemeClr val="lt1"/>
              </a:buClr>
              <a:buSzPts val="2400"/>
              <a:buNone/>
            </a:pPr>
            <a:endParaRPr dirty="0"/>
          </a:p>
        </p:txBody>
      </p:sp>
      <p:sp>
        <p:nvSpPr>
          <p:cNvPr id="1213" name="Google Shape;1213;p20"/>
          <p:cNvSpPr/>
          <p:nvPr/>
        </p:nvSpPr>
        <p:spPr>
          <a:xfrm>
            <a:off x="3592806" y="2170668"/>
            <a:ext cx="1543050" cy="673553"/>
          </a:xfrm>
          <a:prstGeom prst="rect">
            <a:avLst/>
          </a:prstGeom>
          <a:solidFill>
            <a:schemeClr val="accent5"/>
          </a:solidFill>
          <a:ln w="12700" cap="flat" cmpd="sng">
            <a:solidFill>
              <a:srgbClr val="3E908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lt1"/>
                </a:solidFill>
                <a:latin typeface="Trebuchet MS"/>
                <a:ea typeface="Trebuchet MS"/>
                <a:cs typeface="Trebuchet MS"/>
                <a:sym typeface="Trebuchet MS"/>
              </a:rPr>
              <a:t>Train </a:t>
            </a:r>
            <a:r>
              <a:rPr lang="es-ES" dirty="0" err="1">
                <a:solidFill>
                  <a:schemeClr val="lt1"/>
                </a:solidFill>
                <a:latin typeface="Trebuchet MS"/>
                <a:ea typeface="Trebuchet MS"/>
                <a:cs typeface="Trebuchet MS"/>
                <a:sym typeface="Trebuchet MS"/>
              </a:rPr>
              <a:t>the</a:t>
            </a:r>
            <a:r>
              <a:rPr lang="es-ES" dirty="0">
                <a:solidFill>
                  <a:schemeClr val="lt1"/>
                </a:solidFill>
                <a:latin typeface="Trebuchet MS"/>
                <a:ea typeface="Trebuchet MS"/>
                <a:cs typeface="Trebuchet MS"/>
                <a:sym typeface="Trebuchet MS"/>
              </a:rPr>
              <a:t> </a:t>
            </a:r>
            <a:r>
              <a:rPr lang="es-ES" dirty="0" err="1">
                <a:solidFill>
                  <a:schemeClr val="lt1"/>
                </a:solidFill>
                <a:latin typeface="Trebuchet MS"/>
                <a:ea typeface="Trebuchet MS"/>
                <a:cs typeface="Trebuchet MS"/>
                <a:sym typeface="Trebuchet MS"/>
              </a:rPr>
              <a:t>model</a:t>
            </a:r>
            <a:endParaRPr dirty="0">
              <a:solidFill>
                <a:schemeClr val="lt1"/>
              </a:solidFill>
              <a:latin typeface="Trebuchet MS"/>
              <a:ea typeface="Trebuchet MS"/>
              <a:cs typeface="Trebuchet MS"/>
              <a:sym typeface="Trebuchet MS"/>
            </a:endParaRPr>
          </a:p>
        </p:txBody>
      </p:sp>
      <p:sp>
        <p:nvSpPr>
          <p:cNvPr id="1214" name="Google Shape;1214;p20"/>
          <p:cNvSpPr/>
          <p:nvPr/>
        </p:nvSpPr>
        <p:spPr>
          <a:xfrm>
            <a:off x="4746146" y="4048647"/>
            <a:ext cx="1690007" cy="887526"/>
          </a:xfrm>
          <a:prstGeom prst="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tx1">
                    <a:lumMod val="75000"/>
                  </a:schemeClr>
                </a:solidFill>
                <a:latin typeface="Trebuchet MS"/>
                <a:ea typeface="Trebuchet MS"/>
                <a:cs typeface="Trebuchet MS"/>
                <a:sym typeface="Trebuchet MS"/>
              </a:rPr>
              <a:t>Evaluation</a:t>
            </a:r>
            <a:r>
              <a:rPr lang="es-ES" dirty="0">
                <a:solidFill>
                  <a:schemeClr val="tx1">
                    <a:lumMod val="75000"/>
                  </a:schemeClr>
                </a:solidFill>
                <a:latin typeface="Trebuchet MS"/>
                <a:ea typeface="Trebuchet MS"/>
                <a:cs typeface="Trebuchet MS"/>
                <a:sym typeface="Trebuchet MS"/>
              </a:rPr>
              <a:t> of </a:t>
            </a:r>
            <a:r>
              <a:rPr lang="es-ES" dirty="0" err="1">
                <a:solidFill>
                  <a:schemeClr val="tx1">
                    <a:lumMod val="75000"/>
                  </a:schemeClr>
                </a:solidFill>
                <a:latin typeface="Trebuchet MS"/>
                <a:ea typeface="Trebuchet MS"/>
                <a:cs typeface="Trebuchet MS"/>
                <a:sym typeface="Trebuchet MS"/>
              </a:rPr>
              <a:t>model</a:t>
            </a:r>
            <a:r>
              <a:rPr lang="es-ES" dirty="0">
                <a:solidFill>
                  <a:schemeClr val="tx1">
                    <a:lumMod val="75000"/>
                  </a:schemeClr>
                </a:solidFill>
                <a:latin typeface="Trebuchet MS"/>
                <a:ea typeface="Trebuchet MS"/>
                <a:cs typeface="Trebuchet MS"/>
                <a:sym typeface="Trebuchet MS"/>
              </a:rPr>
              <a:t> performance</a:t>
            </a:r>
            <a:endParaRPr dirty="0">
              <a:solidFill>
                <a:schemeClr val="tx1">
                  <a:lumMod val="75000"/>
                </a:schemeClr>
              </a:solidFill>
              <a:latin typeface="Trebuchet MS"/>
              <a:ea typeface="Trebuchet MS"/>
              <a:cs typeface="Trebuchet MS"/>
              <a:sym typeface="Trebuchet MS"/>
            </a:endParaRPr>
          </a:p>
        </p:txBody>
      </p:sp>
      <p:sp>
        <p:nvSpPr>
          <p:cNvPr id="1215" name="Google Shape;1215;p20"/>
          <p:cNvSpPr/>
          <p:nvPr/>
        </p:nvSpPr>
        <p:spPr>
          <a:xfrm>
            <a:off x="2214349" y="4027048"/>
            <a:ext cx="1891526" cy="887526"/>
          </a:xfrm>
          <a:prstGeom prst="rect">
            <a:avLst/>
          </a:prstGeom>
          <a:gradFill>
            <a:gsLst>
              <a:gs pos="0">
                <a:srgbClr val="94AEFE"/>
              </a:gs>
              <a:gs pos="50000">
                <a:srgbClr val="7DA0FF"/>
              </a:gs>
              <a:gs pos="100000">
                <a:srgbClr val="6688EA"/>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lt1"/>
                </a:solidFill>
                <a:latin typeface="Trebuchet MS"/>
                <a:ea typeface="Trebuchet MS"/>
                <a:cs typeface="Trebuchet MS"/>
                <a:sym typeface="Trebuchet MS"/>
              </a:rPr>
              <a:t>Variable </a:t>
            </a:r>
            <a:r>
              <a:rPr lang="es-ES" dirty="0" err="1">
                <a:solidFill>
                  <a:schemeClr val="lt1"/>
                </a:solidFill>
                <a:latin typeface="Trebuchet MS"/>
                <a:ea typeface="Trebuchet MS"/>
                <a:cs typeface="Trebuchet MS"/>
                <a:sym typeface="Trebuchet MS"/>
              </a:rPr>
              <a:t>selection</a:t>
            </a:r>
            <a:endParaRPr dirty="0">
              <a:solidFill>
                <a:schemeClr val="lt1"/>
              </a:solidFill>
              <a:latin typeface="Trebuchet MS"/>
              <a:ea typeface="Trebuchet MS"/>
              <a:cs typeface="Trebuchet MS"/>
              <a:sym typeface="Trebuchet MS"/>
            </a:endParaRPr>
          </a:p>
        </p:txBody>
      </p:sp>
      <p:cxnSp>
        <p:nvCxnSpPr>
          <p:cNvPr id="1216" name="Google Shape;1216;p20"/>
          <p:cNvCxnSpPr>
            <a:cxnSpLocks/>
            <a:stCxn id="1215" idx="0"/>
            <a:endCxn id="1213" idx="1"/>
          </p:cNvCxnSpPr>
          <p:nvPr/>
        </p:nvCxnSpPr>
        <p:spPr>
          <a:xfrm flipV="1">
            <a:off x="3160112" y="2507445"/>
            <a:ext cx="432694" cy="1519603"/>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1217" name="Google Shape;1217;p20"/>
          <p:cNvCxnSpPr>
            <a:cxnSpLocks/>
            <a:stCxn id="1213" idx="3"/>
            <a:endCxn id="1214" idx="0"/>
          </p:cNvCxnSpPr>
          <p:nvPr/>
        </p:nvCxnSpPr>
        <p:spPr>
          <a:xfrm>
            <a:off x="5135856" y="2507445"/>
            <a:ext cx="455294" cy="1541202"/>
          </a:xfrm>
          <a:prstGeom prst="straightConnector1">
            <a:avLst/>
          </a:prstGeom>
          <a:ln>
            <a:headEnd type="none" w="sm" len="sm"/>
            <a:tailEnd type="triangle" w="med" len="med"/>
          </a:ln>
        </p:spPr>
        <p:style>
          <a:lnRef idx="2">
            <a:schemeClr val="dk1"/>
          </a:lnRef>
          <a:fillRef idx="0">
            <a:schemeClr val="dk1"/>
          </a:fillRef>
          <a:effectRef idx="1">
            <a:schemeClr val="dk1"/>
          </a:effectRef>
          <a:fontRef idx="minor">
            <a:schemeClr val="tx1"/>
          </a:fontRef>
        </p:style>
      </p:cxnSp>
      <p:cxnSp>
        <p:nvCxnSpPr>
          <p:cNvPr id="1218" name="Google Shape;1218;p20"/>
          <p:cNvCxnSpPr>
            <a:cxnSpLocks/>
            <a:stCxn id="1214" idx="1"/>
            <a:endCxn id="1215" idx="3"/>
          </p:cNvCxnSpPr>
          <p:nvPr/>
        </p:nvCxnSpPr>
        <p:spPr>
          <a:xfrm flipH="1" flipV="1">
            <a:off x="4105875" y="4470811"/>
            <a:ext cx="640271" cy="21599"/>
          </a:xfrm>
          <a:prstGeom prst="straightConnector1">
            <a:avLst/>
          </a:prstGeom>
          <a:noFill/>
          <a:ln w="19050" cap="flat" cmpd="sng">
            <a:solidFill>
              <a:schemeClr val="dk1"/>
            </a:solidFill>
            <a:prstDash val="solid"/>
            <a:round/>
            <a:headEnd type="none" w="sm" len="sm"/>
            <a:tailEnd type="triangle" w="med" len="med"/>
          </a:ln>
        </p:spPr>
      </p:cxnSp>
      <p:sp>
        <p:nvSpPr>
          <p:cNvPr id="1219" name="Google Shape;1219;p20"/>
          <p:cNvSpPr/>
          <p:nvPr/>
        </p:nvSpPr>
        <p:spPr>
          <a:xfrm>
            <a:off x="192709" y="2231867"/>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0" name="Google Shape;1220;p20"/>
          <p:cNvSpPr/>
          <p:nvPr/>
        </p:nvSpPr>
        <p:spPr>
          <a:xfrm>
            <a:off x="192709" y="2876225"/>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1" name="Google Shape;1221;p20"/>
          <p:cNvSpPr/>
          <p:nvPr/>
        </p:nvSpPr>
        <p:spPr>
          <a:xfrm>
            <a:off x="188747" y="3508839"/>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r>
              <a:rPr lang="es-ES" dirty="0">
                <a:solidFill>
                  <a:schemeClr val="dk1"/>
                </a:solidFill>
                <a:latin typeface="Trebuchet MS"/>
                <a:ea typeface="Trebuchet MS"/>
                <a:cs typeface="Trebuchet MS"/>
                <a:sym typeface="Trebuchet MS"/>
              </a:rPr>
              <a:t>Variable</a:t>
            </a:r>
            <a:endParaRPr dirty="0">
              <a:solidFill>
                <a:schemeClr val="dk1"/>
              </a:solidFill>
              <a:latin typeface="Trebuchet MS"/>
              <a:ea typeface="Trebuchet MS"/>
              <a:cs typeface="Trebuchet MS"/>
              <a:sym typeface="Trebuchet MS"/>
            </a:endParaRPr>
          </a:p>
        </p:txBody>
      </p:sp>
      <p:sp>
        <p:nvSpPr>
          <p:cNvPr id="1222" name="Google Shape;1222;p20"/>
          <p:cNvSpPr/>
          <p:nvPr/>
        </p:nvSpPr>
        <p:spPr>
          <a:xfrm>
            <a:off x="2264065" y="2329886"/>
            <a:ext cx="596122" cy="1451188"/>
          </a:xfrm>
          <a:prstGeom prst="rightBrace">
            <a:avLst>
              <a:gd name="adj1" fmla="val 0"/>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223" name="Google Shape;1223;p20"/>
          <p:cNvSpPr/>
          <p:nvPr/>
        </p:nvSpPr>
        <p:spPr>
          <a:xfrm>
            <a:off x="6705350" y="2812215"/>
            <a:ext cx="2043489" cy="400787"/>
          </a:xfrm>
          <a:prstGeom prst="roundRect">
            <a:avLst>
              <a:gd name="adj" fmla="val 16667"/>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dk1"/>
                </a:solidFill>
                <a:latin typeface="Trebuchet MS"/>
                <a:ea typeface="Trebuchet MS"/>
                <a:cs typeface="Trebuchet MS"/>
                <a:sym typeface="Trebuchet MS"/>
              </a:rPr>
              <a:t>Best</a:t>
            </a:r>
            <a:r>
              <a:rPr lang="es-ES" dirty="0">
                <a:solidFill>
                  <a:schemeClr val="dk1"/>
                </a:solidFill>
                <a:latin typeface="Trebuchet MS"/>
                <a:ea typeface="Trebuchet MS"/>
                <a:cs typeface="Trebuchet MS"/>
                <a:sym typeface="Trebuchet MS"/>
              </a:rPr>
              <a:t> </a:t>
            </a:r>
            <a:r>
              <a:rPr lang="es-ES" dirty="0" err="1">
                <a:solidFill>
                  <a:schemeClr val="dk1"/>
                </a:solidFill>
                <a:latin typeface="Trebuchet MS"/>
                <a:ea typeface="Trebuchet MS"/>
                <a:cs typeface="Trebuchet MS"/>
                <a:sym typeface="Trebuchet MS"/>
              </a:rPr>
              <a:t>features</a:t>
            </a:r>
            <a:endParaRPr dirty="0">
              <a:solidFill>
                <a:schemeClr val="dk1"/>
              </a:solidFill>
              <a:latin typeface="Trebuchet MS"/>
              <a:ea typeface="Trebuchet MS"/>
              <a:cs typeface="Trebuchet MS"/>
              <a:sym typeface="Trebuchet MS"/>
            </a:endParaRPr>
          </a:p>
        </p:txBody>
      </p:sp>
      <p:sp>
        <p:nvSpPr>
          <p:cNvPr id="1224" name="Google Shape;1224;p20"/>
          <p:cNvSpPr/>
          <p:nvPr/>
        </p:nvSpPr>
        <p:spPr>
          <a:xfrm>
            <a:off x="6848705" y="4039112"/>
            <a:ext cx="1919688" cy="632149"/>
          </a:xfrm>
          <a:prstGeom prst="roundRect">
            <a:avLst>
              <a:gd name="adj" fmla="val 16667"/>
            </a:avLst>
          </a:prstGeom>
          <a:ln>
            <a:headEnd type="none" w="sm" len="sm"/>
            <a:tailEnd type="none" w="sm" len="sm"/>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spcFirstLastPara="1" wrap="square" lIns="68569" tIns="34275" rIns="68569" bIns="34275" anchor="ctr" anchorCtr="0">
            <a:noAutofit/>
          </a:bodyPr>
          <a:lstStyle/>
          <a:p>
            <a:pPr algn="ctr">
              <a:spcBef>
                <a:spcPts val="0"/>
              </a:spcBef>
              <a:spcAft>
                <a:spcPts val="0"/>
              </a:spcAft>
            </a:pPr>
            <a:r>
              <a:rPr lang="es-ES" dirty="0" err="1">
                <a:solidFill>
                  <a:schemeClr val="dk1"/>
                </a:solidFill>
                <a:latin typeface="Century" panose="02040604050505020304" pitchFamily="18" charset="0"/>
                <a:ea typeface="Trebuchet MS"/>
                <a:cs typeface="Trebuchet MS"/>
                <a:sym typeface="Trebuchet MS"/>
              </a:rPr>
              <a:t>Optimized</a:t>
            </a:r>
            <a:r>
              <a:rPr lang="es-ES" dirty="0">
                <a:solidFill>
                  <a:schemeClr val="dk1"/>
                </a:solidFill>
                <a:latin typeface="Century" panose="02040604050505020304" pitchFamily="18" charset="0"/>
                <a:ea typeface="Trebuchet MS"/>
                <a:cs typeface="Trebuchet MS"/>
                <a:sym typeface="Trebuchet MS"/>
              </a:rPr>
              <a:t> </a:t>
            </a:r>
            <a:r>
              <a:rPr lang="es-ES" dirty="0" err="1">
                <a:solidFill>
                  <a:schemeClr val="dk1"/>
                </a:solidFill>
                <a:latin typeface="Century" panose="02040604050505020304" pitchFamily="18" charset="0"/>
                <a:ea typeface="Trebuchet MS"/>
                <a:cs typeface="Trebuchet MS"/>
                <a:sym typeface="Trebuchet MS"/>
              </a:rPr>
              <a:t>model</a:t>
            </a:r>
            <a:endParaRPr dirty="0">
              <a:solidFill>
                <a:schemeClr val="dk1"/>
              </a:solidFill>
              <a:latin typeface="Century" panose="02040604050505020304" pitchFamily="18" charset="0"/>
              <a:ea typeface="Trebuchet MS"/>
              <a:cs typeface="Trebuchet MS"/>
              <a:sym typeface="Trebuchet MS"/>
            </a:endParaRPr>
          </a:p>
        </p:txBody>
      </p:sp>
      <p:sp>
        <p:nvSpPr>
          <p:cNvPr id="1225" name="Google Shape;1225;p20"/>
          <p:cNvSpPr/>
          <p:nvPr/>
        </p:nvSpPr>
        <p:spPr>
          <a:xfrm>
            <a:off x="5926533" y="2333565"/>
            <a:ext cx="638867" cy="1402232"/>
          </a:xfrm>
          <a:prstGeom prst="rightBrace">
            <a:avLst>
              <a:gd name="adj1" fmla="val 8333"/>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2" name="Google Shape;1201;p19">
            <a:extLst>
              <a:ext uri="{FF2B5EF4-FFF2-40B4-BE49-F238E27FC236}">
                <a16:creationId xmlns:a16="http://schemas.microsoft.com/office/drawing/2014/main" id="{E531B1EA-F34E-7072-BC7A-ADA798881444}"/>
              </a:ext>
            </a:extLst>
          </p:cNvPr>
          <p:cNvSpPr/>
          <p:nvPr/>
        </p:nvSpPr>
        <p:spPr>
          <a:xfrm>
            <a:off x="3761910" y="272359"/>
            <a:ext cx="1620180" cy="756084"/>
          </a:xfrm>
          <a:prstGeom prst="rect">
            <a:avLst/>
          </a:prstGeom>
          <a:gradFill>
            <a:gsLst>
              <a:gs pos="0">
                <a:srgbClr val="FED9E1"/>
              </a:gs>
              <a:gs pos="100000">
                <a:srgbClr val="FDA0B3"/>
              </a:gs>
            </a:gsLst>
            <a:lin ang="5400000" scaled="0"/>
          </a:gradFill>
          <a:ln w="9525" cap="flat" cmpd="sng">
            <a:solidFill>
              <a:schemeClr val="accent2"/>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b="0" i="0" dirty="0" err="1">
                <a:solidFill>
                  <a:srgbClr val="374151"/>
                </a:solidFill>
                <a:effectLst/>
                <a:latin typeface="Söhne"/>
              </a:rPr>
              <a:t>Wrapping</a:t>
            </a:r>
            <a:endParaRPr lang="nl-NL" b="0" i="0" dirty="0">
              <a:solidFill>
                <a:srgbClr val="374151"/>
              </a:solidFill>
              <a:effectLst/>
              <a:latin typeface="Söhne"/>
            </a:endParaRPr>
          </a:p>
          <a:p>
            <a:pPr algn="ctr">
              <a:spcBef>
                <a:spcPts val="0"/>
              </a:spcBef>
              <a:spcAft>
                <a:spcPts val="0"/>
              </a:spcAft>
              <a:buClr>
                <a:srgbClr val="000000"/>
              </a:buClr>
              <a:buSzPts val="2400"/>
            </a:pPr>
            <a:r>
              <a:rPr lang="nl-NL" dirty="0" err="1">
                <a:solidFill>
                  <a:srgbClr val="374151"/>
                </a:solidFill>
                <a:latin typeface="Söhne"/>
              </a:rPr>
              <a:t>methods</a:t>
            </a:r>
            <a:r>
              <a:rPr lang="nl-NL" b="0" i="0" dirty="0">
                <a:solidFill>
                  <a:srgbClr val="374151"/>
                </a:solidFill>
                <a:effectLst/>
                <a:latin typeface="Söhne"/>
              </a:rPr>
              <a:t> </a:t>
            </a:r>
            <a:endParaRPr dirty="0"/>
          </a:p>
        </p:txBody>
      </p:sp>
      <p:cxnSp>
        <p:nvCxnSpPr>
          <p:cNvPr id="14" name="Straight Arrow Connector 13">
            <a:extLst>
              <a:ext uri="{FF2B5EF4-FFF2-40B4-BE49-F238E27FC236}">
                <a16:creationId xmlns:a16="http://schemas.microsoft.com/office/drawing/2014/main" id="{FC5C2D77-84AE-25BA-D96E-6E1C0661F759}"/>
              </a:ext>
            </a:extLst>
          </p:cNvPr>
          <p:cNvCxnSpPr>
            <a:stCxn id="1223" idx="2"/>
            <a:endCxn id="1224" idx="0"/>
          </p:cNvCxnSpPr>
          <p:nvPr/>
        </p:nvCxnSpPr>
        <p:spPr>
          <a:xfrm>
            <a:off x="7727095" y="3213002"/>
            <a:ext cx="81454" cy="826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9A8546-6016-FE31-E4C0-48D5C0E24091}"/>
              </a:ext>
            </a:extLst>
          </p:cNvPr>
          <p:cNvSpPr>
            <a:spLocks noGrp="1"/>
          </p:cNvSpPr>
          <p:nvPr>
            <p:ph type="body" sz="quarter" idx="10"/>
          </p:nvPr>
        </p:nvSpPr>
        <p:spPr>
          <a:xfrm>
            <a:off x="372600" y="1231205"/>
            <a:ext cx="8398800" cy="3092400"/>
          </a:xfrm>
        </p:spPr>
        <p:txBody>
          <a:bodyPr/>
          <a:lstStyle/>
          <a:p>
            <a:pPr>
              <a:lnSpc>
                <a:spcPct val="100000"/>
              </a:lnSpc>
            </a:pPr>
            <a:r>
              <a:rPr lang="en-US" sz="1600" dirty="0"/>
              <a:t>NIR spectra are of high dimension</a:t>
            </a:r>
          </a:p>
          <a:p>
            <a:pPr>
              <a:lnSpc>
                <a:spcPct val="100000"/>
              </a:lnSpc>
            </a:pPr>
            <a:r>
              <a:rPr lang="en-US" sz="1600" dirty="0"/>
              <a:t>The data are </a:t>
            </a:r>
            <a:r>
              <a:rPr lang="en-US" sz="1600" b="1" dirty="0">
                <a:solidFill>
                  <a:srgbClr val="FF0000"/>
                </a:solidFill>
              </a:rPr>
              <a:t>highly correlated (collinearity problem) </a:t>
            </a:r>
            <a:r>
              <a:rPr lang="en-US" sz="1600" dirty="0"/>
              <a:t>and obscured by the presence of overlapping absorbances, harmonics, and </a:t>
            </a:r>
            <a:r>
              <a:rPr lang="en-US" sz="1600" b="1" dirty="0">
                <a:solidFill>
                  <a:srgbClr val="FF0000"/>
                </a:solidFill>
              </a:rPr>
              <a:t>combination bands</a:t>
            </a:r>
          </a:p>
          <a:p>
            <a:pPr>
              <a:lnSpc>
                <a:spcPct val="100000"/>
              </a:lnSpc>
            </a:pPr>
            <a:r>
              <a:rPr lang="en-US" sz="1600" dirty="0"/>
              <a:t> Spectra are often complicated by light scattering and other physical effects</a:t>
            </a:r>
          </a:p>
          <a:p>
            <a:pPr>
              <a:lnSpc>
                <a:spcPct val="100000"/>
              </a:lnSpc>
            </a:pPr>
            <a:r>
              <a:rPr lang="en-US" sz="1600" dirty="0"/>
              <a:t> Multivariate methods (chemometrics) are required to address these issues</a:t>
            </a:r>
          </a:p>
          <a:p>
            <a:pPr algn="just">
              <a:lnSpc>
                <a:spcPct val="100000"/>
              </a:lnSpc>
            </a:pPr>
            <a:endParaRPr lang="en-US" sz="1400" dirty="0"/>
          </a:p>
          <a:p>
            <a:pPr algn="just">
              <a:lnSpc>
                <a:spcPct val="100000"/>
              </a:lnSpc>
            </a:pPr>
            <a:r>
              <a:rPr lang="en-US" sz="1400" b="1" i="1" dirty="0">
                <a:solidFill>
                  <a:srgbClr val="FF0000"/>
                </a:solidFill>
              </a:rPr>
              <a:t>“Linear algebra is the language of chemometrics. To understand most chemometric techniques, a basic understanding of linear algebra is required." </a:t>
            </a:r>
            <a:r>
              <a:rPr lang="en-US" sz="1400" b="1" dirty="0">
                <a:solidFill>
                  <a:srgbClr val="FF0000"/>
                </a:solidFill>
              </a:rPr>
              <a:t>(Wise and Gallagher, 1998)</a:t>
            </a:r>
          </a:p>
          <a:p>
            <a:pPr>
              <a:lnSpc>
                <a:spcPct val="100000"/>
              </a:lnSpc>
            </a:pPr>
            <a:endParaRPr lang="nl-NL" sz="1200" dirty="0"/>
          </a:p>
        </p:txBody>
      </p:sp>
      <p:sp>
        <p:nvSpPr>
          <p:cNvPr id="3" name="Title 2">
            <a:extLst>
              <a:ext uri="{FF2B5EF4-FFF2-40B4-BE49-F238E27FC236}">
                <a16:creationId xmlns:a16="http://schemas.microsoft.com/office/drawing/2014/main" id="{3B6710D3-43A5-D392-5CB6-C1D4E116B6DC}"/>
              </a:ext>
            </a:extLst>
          </p:cNvPr>
          <p:cNvSpPr>
            <a:spLocks noGrp="1"/>
          </p:cNvSpPr>
          <p:nvPr>
            <p:ph type="title"/>
          </p:nvPr>
        </p:nvSpPr>
        <p:spPr>
          <a:xfrm>
            <a:off x="497205" y="355522"/>
            <a:ext cx="8330400" cy="648819"/>
          </a:xfrm>
        </p:spPr>
        <p:txBody>
          <a:bodyPr/>
          <a:lstStyle/>
          <a:p>
            <a:r>
              <a:rPr lang="en-US" dirty="0"/>
              <a:t>Why Chemometrics? Why Linear Algebra?</a:t>
            </a:r>
            <a:br>
              <a:rPr lang="en-US" dirty="0"/>
            </a:br>
            <a:endParaRPr lang="nl-NL" dirty="0"/>
          </a:p>
        </p:txBody>
      </p:sp>
      <p:sp>
        <p:nvSpPr>
          <p:cNvPr id="4" name="Slide Number Placeholder 3">
            <a:extLst>
              <a:ext uri="{FF2B5EF4-FFF2-40B4-BE49-F238E27FC236}">
                <a16:creationId xmlns:a16="http://schemas.microsoft.com/office/drawing/2014/main" id="{0ACD842B-F47E-0085-19E4-CAB91DA3A64D}"/>
              </a:ext>
            </a:extLst>
          </p:cNvPr>
          <p:cNvSpPr>
            <a:spLocks noGrp="1"/>
          </p:cNvSpPr>
          <p:nvPr>
            <p:ph type="sldNum" sz="quarter" idx="11"/>
          </p:nvPr>
        </p:nvSpPr>
        <p:spPr/>
        <p:txBody>
          <a:bodyPr/>
          <a:lstStyle/>
          <a:p>
            <a:pPr algn="r"/>
            <a:fld id="{F25965E0-7062-474C-8671-DB3A3CE669B0}" type="slidenum">
              <a:rPr lang="nl-NL" smtClean="0"/>
              <a:pPr algn="r"/>
              <a:t>5</a:t>
            </a:fld>
            <a:endParaRPr lang="nl-NL"/>
          </a:p>
        </p:txBody>
      </p:sp>
      <p:pic>
        <p:nvPicPr>
          <p:cNvPr id="7" name="Picture 6">
            <a:extLst>
              <a:ext uri="{FF2B5EF4-FFF2-40B4-BE49-F238E27FC236}">
                <a16:creationId xmlns:a16="http://schemas.microsoft.com/office/drawing/2014/main" id="{366B0331-DF1D-9AEF-B994-ECC4943312F8}"/>
              </a:ext>
            </a:extLst>
          </p:cNvPr>
          <p:cNvPicPr>
            <a:picLocks noChangeAspect="1"/>
          </p:cNvPicPr>
          <p:nvPr/>
        </p:nvPicPr>
        <p:blipFill>
          <a:blip r:embed="rId3"/>
          <a:stretch>
            <a:fillRect/>
          </a:stretch>
        </p:blipFill>
        <p:spPr>
          <a:xfrm>
            <a:off x="7811036" y="169210"/>
            <a:ext cx="1016569" cy="964982"/>
          </a:xfrm>
          <a:prstGeom prst="rect">
            <a:avLst/>
          </a:prstGeom>
        </p:spPr>
      </p:pic>
    </p:spTree>
    <p:extLst>
      <p:ext uri="{BB962C8B-B14F-4D97-AF65-F5344CB8AC3E}">
        <p14:creationId xmlns:p14="http://schemas.microsoft.com/office/powerpoint/2010/main" val="4112546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33"/>
          <p:cNvSpPr txBox="1">
            <a:spLocks noGrp="1"/>
          </p:cNvSpPr>
          <p:nvPr>
            <p:ph type="title"/>
          </p:nvPr>
        </p:nvSpPr>
        <p:spPr>
          <a:xfrm>
            <a:off x="878339" y="33953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400" dirty="0" err="1">
                <a:ea typeface="Verdana" panose="020B0604030504040204" pitchFamily="34" charset="0"/>
                <a:cs typeface="Arial"/>
                <a:sym typeface="Arial"/>
              </a:rPr>
              <a:t>Covariance</a:t>
            </a:r>
            <a:br>
              <a:rPr lang="es-ES" sz="2100" dirty="0">
                <a:solidFill>
                  <a:srgbClr val="FF0000"/>
                </a:solidFill>
                <a:latin typeface="Arial"/>
                <a:ea typeface="Arial"/>
                <a:cs typeface="Arial"/>
                <a:sym typeface="Arial"/>
              </a:rPr>
            </a:br>
            <a:endParaRPr sz="2100" dirty="0">
              <a:solidFill>
                <a:srgbClr val="FF0000"/>
              </a:solidFill>
              <a:latin typeface="Arial"/>
              <a:ea typeface="Arial"/>
              <a:cs typeface="Arial"/>
              <a:sym typeface="Arial"/>
            </a:endParaRPr>
          </a:p>
        </p:txBody>
      </p:sp>
      <p:sp>
        <p:nvSpPr>
          <p:cNvPr id="1346" name="Google Shape;1346;p33"/>
          <p:cNvSpPr txBox="1">
            <a:spLocks noGrp="1"/>
          </p:cNvSpPr>
          <p:nvPr>
            <p:ph type="body" idx="1"/>
          </p:nvPr>
        </p:nvSpPr>
        <p:spPr>
          <a:xfrm>
            <a:off x="409513" y="1124175"/>
            <a:ext cx="4170160" cy="4948855"/>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257175">
              <a:spcBef>
                <a:spcPts val="0"/>
              </a:spcBef>
              <a:spcAft>
                <a:spcPts val="0"/>
              </a:spcAft>
              <a:buSzPts val="1600"/>
              <a:buFont typeface="Noto Sans Symbols"/>
              <a:buChar char="❑"/>
            </a:pPr>
            <a:r>
              <a:rPr lang="en-US" sz="1400" dirty="0">
                <a:ea typeface="Verdana" panose="020B0604030504040204" pitchFamily="34" charset="0"/>
                <a:cs typeface="Arial"/>
                <a:sym typeface="Arial"/>
              </a:rPr>
              <a:t>Indicates the degree of joint variation between two random variables with respect to their means</a:t>
            </a:r>
          </a:p>
          <a:p>
            <a:pPr marL="257175" indent="-257175">
              <a:spcBef>
                <a:spcPts val="0"/>
              </a:spcBef>
              <a:spcAft>
                <a:spcPts val="0"/>
              </a:spcAft>
              <a:buSzPts val="1600"/>
              <a:buFont typeface="Noto Sans Symbols"/>
              <a:buChar char="❑"/>
            </a:pPr>
            <a:r>
              <a:rPr lang="en-US" sz="1400" dirty="0">
                <a:ea typeface="Verdana" panose="020B0604030504040204" pitchFamily="34" charset="0"/>
                <a:cs typeface="Arial"/>
                <a:sym typeface="Arial"/>
              </a:rPr>
              <a:t>It can be used to understand the direction of the relationship between two variables</a:t>
            </a:r>
          </a:p>
          <a:p>
            <a:pPr marL="257175" indent="-257175">
              <a:spcBef>
                <a:spcPts val="0"/>
              </a:spcBef>
              <a:spcAft>
                <a:spcPts val="0"/>
              </a:spcAft>
              <a:buSzPts val="1600"/>
              <a:buFont typeface="Noto Sans Symbols"/>
              <a:buChar char="❑"/>
            </a:pPr>
            <a:r>
              <a:rPr lang="en-US" sz="1400" dirty="0">
                <a:ea typeface="Verdana" panose="020B0604030504040204" pitchFamily="34" charset="0"/>
                <a:cs typeface="Arial"/>
                <a:sym typeface="Arial"/>
              </a:rPr>
              <a:t>The correlation coefficient is equal to the covariance divided by the product of the standard deviations of the variables</a:t>
            </a:r>
            <a:br>
              <a:rPr lang="es-ES" sz="1500" dirty="0">
                <a:latin typeface="Arial"/>
                <a:ea typeface="Arial"/>
                <a:cs typeface="Arial"/>
                <a:sym typeface="Arial"/>
              </a:rPr>
            </a:br>
            <a:endParaRPr sz="1500" dirty="0">
              <a:latin typeface="Arial"/>
              <a:ea typeface="Arial"/>
              <a:cs typeface="Arial"/>
              <a:sym typeface="Arial"/>
            </a:endParaRPr>
          </a:p>
          <a:p>
            <a:pPr marL="257175" indent="-180975">
              <a:spcBef>
                <a:spcPts val="750"/>
              </a:spcBef>
              <a:spcAft>
                <a:spcPts val="0"/>
              </a:spcAft>
              <a:buSzPts val="1600"/>
              <a:buNone/>
            </a:pPr>
            <a:endParaRPr dirty="0"/>
          </a:p>
        </p:txBody>
      </p:sp>
      <p:pic>
        <p:nvPicPr>
          <p:cNvPr id="1347" name="Google Shape;1347;p33"/>
          <p:cNvPicPr preferRelativeResize="0"/>
          <p:nvPr/>
        </p:nvPicPr>
        <p:blipFill rotWithShape="1">
          <a:blip r:embed="rId3">
            <a:alphaModFix/>
          </a:blip>
          <a:srcRect/>
          <a:stretch/>
        </p:blipFill>
        <p:spPr>
          <a:xfrm>
            <a:off x="5322769" y="3739316"/>
            <a:ext cx="2900363" cy="900113"/>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233EDC82-3747-DC2D-A475-EFD84370A6D9}"/>
              </a:ext>
            </a:extLst>
          </p:cNvPr>
          <p:cNvPicPr>
            <a:picLocks noChangeAspect="1"/>
          </p:cNvPicPr>
          <p:nvPr/>
        </p:nvPicPr>
        <p:blipFill>
          <a:blip r:embed="rId4"/>
          <a:stretch>
            <a:fillRect/>
          </a:stretch>
        </p:blipFill>
        <p:spPr>
          <a:xfrm>
            <a:off x="5561522" y="794075"/>
            <a:ext cx="2661609" cy="256909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34"/>
          <p:cNvSpPr txBox="1">
            <a:spLocks noGrp="1"/>
          </p:cNvSpPr>
          <p:nvPr>
            <p:ph type="title"/>
          </p:nvPr>
        </p:nvSpPr>
        <p:spPr>
          <a:xfrm>
            <a:off x="990038" y="329552"/>
            <a:ext cx="7884827" cy="600936"/>
          </a:xfrm>
          <a:prstGeom prst="rect">
            <a:avLst/>
          </a:prstGeom>
          <a:noFill/>
          <a:ln>
            <a:noFill/>
          </a:ln>
        </p:spPr>
        <p:txBody>
          <a:bodyPr spcFirstLastPara="1" vert="horz" wrap="square" lIns="68569" tIns="34275" rIns="68569" bIns="34275" numCol="1" anchor="t" anchorCtr="0" compatLnSpc="1">
            <a:prstTxWarp prst="textNoShape">
              <a:avLst/>
            </a:prstTxWarp>
            <a:normAutofit fontScale="90000"/>
          </a:bodyPr>
          <a:lstStyle/>
          <a:p>
            <a:pPr>
              <a:spcBef>
                <a:spcPts val="0"/>
              </a:spcBef>
              <a:spcAft>
                <a:spcPts val="0"/>
              </a:spcAft>
              <a:buClr>
                <a:schemeClr val="lt2"/>
              </a:buClr>
              <a:buSzPts val="2800"/>
            </a:pPr>
            <a:r>
              <a:rPr lang="es-ES" dirty="0" err="1">
                <a:ea typeface="Verdana" panose="020B0604030504040204" pitchFamily="34" charset="0"/>
                <a:cs typeface="Arial"/>
                <a:sym typeface="Arial"/>
              </a:rPr>
              <a:t>Wrapping</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method</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Covariance</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selection</a:t>
            </a:r>
            <a:r>
              <a:rPr lang="es-ES" dirty="0">
                <a:ea typeface="Verdana" panose="020B0604030504040204" pitchFamily="34" charset="0"/>
                <a:cs typeface="Arial"/>
                <a:sym typeface="Arial"/>
              </a:rPr>
              <a:t> (</a:t>
            </a:r>
            <a:r>
              <a:rPr lang="es-ES" dirty="0" err="1">
                <a:ea typeface="Verdana" panose="020B0604030504040204" pitchFamily="34" charset="0"/>
                <a:cs typeface="Arial"/>
                <a:sym typeface="Arial"/>
              </a:rPr>
              <a:t>CovSel</a:t>
            </a:r>
            <a:r>
              <a:rPr lang="es-ES" dirty="0">
                <a:ea typeface="Verdana" panose="020B0604030504040204" pitchFamily="34" charset="0"/>
                <a:cs typeface="Arial"/>
                <a:sym typeface="Arial"/>
              </a:rPr>
              <a:t>)</a:t>
            </a:r>
            <a:endParaRPr dirty="0">
              <a:ea typeface="Verdana" panose="020B0604030504040204" pitchFamily="34" charset="0"/>
            </a:endParaRPr>
          </a:p>
        </p:txBody>
      </p:sp>
      <p:sp>
        <p:nvSpPr>
          <p:cNvPr id="1354" name="Google Shape;1354;p34"/>
          <p:cNvSpPr txBox="1">
            <a:spLocks noGrp="1"/>
          </p:cNvSpPr>
          <p:nvPr>
            <p:ph type="body" idx="1"/>
          </p:nvPr>
        </p:nvSpPr>
        <p:spPr>
          <a:xfrm>
            <a:off x="1485900" y="951571"/>
            <a:ext cx="6172200" cy="3643052"/>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28588" indent="-128588">
              <a:spcBef>
                <a:spcPts val="0"/>
              </a:spcBef>
              <a:spcAft>
                <a:spcPts val="0"/>
              </a:spcAft>
              <a:buSzPts val="1600"/>
              <a:buNone/>
            </a:pPr>
            <a:endParaRPr>
              <a:solidFill>
                <a:srgbClr val="FF0000"/>
              </a:solidFill>
            </a:endParaRPr>
          </a:p>
          <a:p>
            <a:pPr marL="257175" indent="-180975">
              <a:spcBef>
                <a:spcPts val="750"/>
              </a:spcBef>
              <a:spcAft>
                <a:spcPts val="0"/>
              </a:spcAft>
              <a:buSzPts val="1600"/>
              <a:buNone/>
            </a:pPr>
            <a:endParaRPr/>
          </a:p>
          <a:p>
            <a:pPr marL="257175" indent="-180975">
              <a:spcBef>
                <a:spcPts val="750"/>
              </a:spcBef>
              <a:spcAft>
                <a:spcPts val="0"/>
              </a:spcAft>
              <a:buSzPts val="1600"/>
              <a:buNone/>
            </a:pPr>
            <a:endParaRPr/>
          </a:p>
          <a:p>
            <a:pPr marL="257175" indent="-180975">
              <a:spcBef>
                <a:spcPts val="750"/>
              </a:spcBef>
              <a:spcAft>
                <a:spcPts val="0"/>
              </a:spcAft>
              <a:buSzPts val="1600"/>
              <a:buNone/>
            </a:pPr>
            <a:endParaRPr/>
          </a:p>
        </p:txBody>
      </p:sp>
      <p:sp>
        <p:nvSpPr>
          <p:cNvPr id="1355" name="Google Shape;1355;p34"/>
          <p:cNvSpPr/>
          <p:nvPr/>
        </p:nvSpPr>
        <p:spPr>
          <a:xfrm>
            <a:off x="605391" y="1014880"/>
            <a:ext cx="7663094" cy="1009903"/>
          </a:xfrm>
          <a:prstGeom prst="roundRect">
            <a:avLst>
              <a:gd name="adj" fmla="val 0"/>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68569" tIns="34275" rIns="68569" bIns="34275" anchor="ctr" anchorCtr="0">
            <a:noAutofit/>
          </a:bodyPr>
          <a:lstStyle/>
          <a:p>
            <a:pPr marL="128588" indent="-128588" algn="ctr">
              <a:spcBef>
                <a:spcPts val="0"/>
              </a:spcBef>
              <a:spcAft>
                <a:spcPts val="0"/>
              </a:spcAft>
              <a:buClr>
                <a:schemeClr val="lt1"/>
              </a:buClr>
              <a:buSzPts val="2800"/>
            </a:pPr>
            <a:r>
              <a:rPr lang="es-ES" sz="1600" dirty="0">
                <a:solidFill>
                  <a:schemeClr val="lt1"/>
                </a:solidFill>
                <a:latin typeface="Verdana" panose="020B0604030504040204" pitchFamily="34" charset="0"/>
                <a:ea typeface="Verdana" panose="020B0604030504040204" pitchFamily="34" charset="0"/>
                <a:cs typeface="Calibri"/>
                <a:sym typeface="Calibri"/>
              </a:rPr>
              <a:t>In </a:t>
            </a:r>
            <a:r>
              <a:rPr lang="es-ES" sz="1600" dirty="0" err="1">
                <a:solidFill>
                  <a:schemeClr val="lt1"/>
                </a:solidFill>
                <a:latin typeface="Verdana" panose="020B0604030504040204" pitchFamily="34" charset="0"/>
                <a:ea typeface="Verdana" panose="020B0604030504040204" pitchFamily="34" charset="0"/>
                <a:cs typeface="Calibri"/>
                <a:sym typeface="Calibri"/>
              </a:rPr>
              <a:t>each</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iteration</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one</a:t>
            </a:r>
            <a:r>
              <a:rPr lang="es-ES" sz="1600" dirty="0">
                <a:solidFill>
                  <a:schemeClr val="lt1"/>
                </a:solidFill>
                <a:latin typeface="Verdana" panose="020B0604030504040204" pitchFamily="34" charset="0"/>
                <a:ea typeface="Verdana" panose="020B0604030504040204" pitchFamily="34" charset="0"/>
                <a:cs typeface="Calibri"/>
                <a:sym typeface="Calibri"/>
              </a:rPr>
              <a:t> variable </a:t>
            </a:r>
            <a:r>
              <a:rPr lang="es-ES" sz="1600" b="1" dirty="0">
                <a:solidFill>
                  <a:srgbClr val="C00000"/>
                </a:solidFill>
                <a:latin typeface="Verdana" panose="020B0604030504040204" pitchFamily="34" charset="0"/>
                <a:ea typeface="Verdana" panose="020B0604030504040204" pitchFamily="34" charset="0"/>
                <a:cs typeface="Calibri"/>
                <a:sym typeface="Calibri"/>
              </a:rPr>
              <a:t>X</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is</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selected</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on</a:t>
            </a:r>
            <a:r>
              <a:rPr lang="es-ES" sz="1600" dirty="0">
                <a:solidFill>
                  <a:schemeClr val="lt1"/>
                </a:solidFill>
                <a:latin typeface="Verdana" panose="020B0604030504040204" pitchFamily="34" charset="0"/>
                <a:ea typeface="Verdana" panose="020B0604030504040204" pitchFamily="34" charset="0"/>
                <a:cs typeface="Calibri"/>
                <a:sym typeface="Calibri"/>
              </a:rPr>
              <a:t> a </a:t>
            </a:r>
            <a:r>
              <a:rPr lang="es-ES" sz="1600" dirty="0" err="1">
                <a:solidFill>
                  <a:schemeClr val="lt1"/>
                </a:solidFill>
                <a:latin typeface="Verdana" panose="020B0604030504040204" pitchFamily="34" charset="0"/>
                <a:ea typeface="Verdana" panose="020B0604030504040204" pitchFamily="34" charset="0"/>
                <a:cs typeface="Calibri"/>
                <a:sym typeface="Calibri"/>
              </a:rPr>
              <a:t>criterion</a:t>
            </a:r>
            <a:r>
              <a:rPr lang="es-ES" sz="1600" dirty="0">
                <a:solidFill>
                  <a:schemeClr val="lt1"/>
                </a:solidFill>
                <a:latin typeface="Verdana" panose="020B0604030504040204" pitchFamily="34" charset="0"/>
                <a:ea typeface="Verdana" panose="020B0604030504040204" pitchFamily="34" charset="0"/>
                <a:cs typeface="Calibri"/>
                <a:sym typeface="Calibri"/>
              </a:rPr>
              <a:t> of </a:t>
            </a:r>
            <a:r>
              <a:rPr lang="es-ES" sz="1600" dirty="0" err="1">
                <a:solidFill>
                  <a:schemeClr val="lt1"/>
                </a:solidFill>
                <a:latin typeface="Verdana" panose="020B0604030504040204" pitchFamily="34" charset="0"/>
                <a:ea typeface="Verdana" panose="020B0604030504040204" pitchFamily="34" charset="0"/>
                <a:cs typeface="Calibri"/>
                <a:sym typeface="Calibri"/>
              </a:rPr>
              <a:t>the</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maximization</a:t>
            </a:r>
            <a:r>
              <a:rPr lang="es-ES" sz="1600" dirty="0">
                <a:solidFill>
                  <a:schemeClr val="lt1"/>
                </a:solidFill>
                <a:latin typeface="Verdana" panose="020B0604030504040204" pitchFamily="34" charset="0"/>
                <a:ea typeface="Verdana" panose="020B0604030504040204" pitchFamily="34" charset="0"/>
                <a:cs typeface="Calibri"/>
                <a:sym typeface="Calibri"/>
              </a:rPr>
              <a:t> of </a:t>
            </a:r>
            <a:r>
              <a:rPr lang="es-ES" sz="1600" dirty="0" err="1">
                <a:solidFill>
                  <a:schemeClr val="lt1"/>
                </a:solidFill>
                <a:latin typeface="Verdana" panose="020B0604030504040204" pitchFamily="34" charset="0"/>
                <a:ea typeface="Verdana" panose="020B0604030504040204" pitchFamily="34" charset="0"/>
                <a:cs typeface="Calibri"/>
                <a:sym typeface="Calibri"/>
              </a:rPr>
              <a:t>the</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covariances</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dirty="0" err="1">
                <a:solidFill>
                  <a:schemeClr val="lt1"/>
                </a:solidFill>
                <a:latin typeface="Verdana" panose="020B0604030504040204" pitchFamily="34" charset="0"/>
                <a:ea typeface="Verdana" panose="020B0604030504040204" pitchFamily="34" charset="0"/>
                <a:cs typeface="Calibri"/>
                <a:sym typeface="Calibri"/>
              </a:rPr>
              <a:t>with</a:t>
            </a:r>
            <a:r>
              <a:rPr lang="es-ES" sz="1600" dirty="0">
                <a:solidFill>
                  <a:schemeClr val="lt1"/>
                </a:solidFill>
                <a:latin typeface="Verdana" panose="020B0604030504040204" pitchFamily="34" charset="0"/>
                <a:ea typeface="Verdana" panose="020B0604030504040204" pitchFamily="34" charset="0"/>
                <a:cs typeface="Calibri"/>
                <a:sym typeface="Calibri"/>
              </a:rPr>
              <a:t> </a:t>
            </a:r>
            <a:r>
              <a:rPr lang="es-ES" sz="1600" b="1" dirty="0">
                <a:solidFill>
                  <a:srgbClr val="C00000"/>
                </a:solidFill>
                <a:latin typeface="Verdana" panose="020B0604030504040204" pitchFamily="34" charset="0"/>
                <a:ea typeface="Verdana" panose="020B0604030504040204" pitchFamily="34" charset="0"/>
                <a:cs typeface="Calibri"/>
                <a:sym typeface="Calibri"/>
              </a:rPr>
              <a:t>Y</a:t>
            </a:r>
            <a:endParaRPr sz="1600" b="1" dirty="0">
              <a:solidFill>
                <a:srgbClr val="C00000"/>
              </a:solidFill>
              <a:latin typeface="Verdana" panose="020B0604030504040204" pitchFamily="34" charset="0"/>
              <a:ea typeface="Verdana" panose="020B0604030504040204" pitchFamily="34" charset="0"/>
            </a:endParaRPr>
          </a:p>
        </p:txBody>
      </p:sp>
      <p:graphicFrame>
        <p:nvGraphicFramePr>
          <p:cNvPr id="1356" name="Google Shape;1356;p34"/>
          <p:cNvGraphicFramePr/>
          <p:nvPr>
            <p:extLst>
              <p:ext uri="{D42A27DB-BD31-4B8C-83A1-F6EECF244321}">
                <p14:modId xmlns:p14="http://schemas.microsoft.com/office/powerpoint/2010/main" val="392598811"/>
              </p:ext>
            </p:extLst>
          </p:nvPr>
        </p:nvGraphicFramePr>
        <p:xfrm>
          <a:off x="4938885" y="2578508"/>
          <a:ext cx="2596062" cy="900910"/>
        </p:xfrm>
        <a:graphic>
          <a:graphicData uri="http://schemas.openxmlformats.org/drawingml/2006/table">
            <a:tbl>
              <a:tblPr firstRow="1" bandRow="1">
                <a:noFill/>
              </a:tblPr>
              <a:tblGrid>
                <a:gridCol w="865354">
                  <a:extLst>
                    <a:ext uri="{9D8B030D-6E8A-4147-A177-3AD203B41FA5}">
                      <a16:colId xmlns:a16="http://schemas.microsoft.com/office/drawing/2014/main" val="20000"/>
                    </a:ext>
                  </a:extLst>
                </a:gridCol>
                <a:gridCol w="753584">
                  <a:extLst>
                    <a:ext uri="{9D8B030D-6E8A-4147-A177-3AD203B41FA5}">
                      <a16:colId xmlns:a16="http://schemas.microsoft.com/office/drawing/2014/main" val="20001"/>
                    </a:ext>
                  </a:extLst>
                </a:gridCol>
                <a:gridCol w="977124">
                  <a:extLst>
                    <a:ext uri="{9D8B030D-6E8A-4147-A177-3AD203B41FA5}">
                      <a16:colId xmlns:a16="http://schemas.microsoft.com/office/drawing/2014/main" val="20002"/>
                    </a:ext>
                  </a:extLst>
                </a:gridCol>
              </a:tblGrid>
              <a:tr h="337014">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dirty="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extLst>
                  <a:ext uri="{0D108BD9-81ED-4DB2-BD59-A6C34878D82A}">
                    <a16:rowId xmlns:a16="http://schemas.microsoft.com/office/drawing/2014/main" val="10000"/>
                  </a:ext>
                </a:extLst>
              </a:tr>
              <a:tr h="251355">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dirty="0"/>
                    </a:p>
                  </a:txBody>
                  <a:tcPr marL="68588" marR="68588" marT="34294" marB="34294"/>
                </a:tc>
                <a:extLst>
                  <a:ext uri="{0D108BD9-81ED-4DB2-BD59-A6C34878D82A}">
                    <a16:rowId xmlns:a16="http://schemas.microsoft.com/office/drawing/2014/main" val="10001"/>
                  </a:ext>
                </a:extLst>
              </a:tr>
              <a:tr h="254846">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a:p>
                  </a:txBody>
                  <a:tcPr marL="68588" marR="68588" marT="34294" marB="34294"/>
                </a:tc>
                <a:tc>
                  <a:txBody>
                    <a:bodyPr/>
                    <a:lstStyle/>
                    <a:p>
                      <a:pPr marL="0" marR="0" lvl="0" indent="0" algn="l" rtl="0">
                        <a:spcBef>
                          <a:spcPts val="0"/>
                        </a:spcBef>
                        <a:spcAft>
                          <a:spcPts val="0"/>
                        </a:spcAft>
                        <a:buNone/>
                      </a:pPr>
                      <a:endParaRPr sz="1400" dirty="0"/>
                    </a:p>
                  </a:txBody>
                  <a:tcPr marL="68588" marR="68588" marT="34294" marB="34294"/>
                </a:tc>
                <a:extLst>
                  <a:ext uri="{0D108BD9-81ED-4DB2-BD59-A6C34878D82A}">
                    <a16:rowId xmlns:a16="http://schemas.microsoft.com/office/drawing/2014/main" val="10002"/>
                  </a:ext>
                </a:extLst>
              </a:tr>
            </a:tbl>
          </a:graphicData>
        </a:graphic>
      </p:graphicFrame>
      <p:pic>
        <p:nvPicPr>
          <p:cNvPr id="1357" name="Google Shape;1357;p34"/>
          <p:cNvPicPr preferRelativeResize="0"/>
          <p:nvPr/>
        </p:nvPicPr>
        <p:blipFill rotWithShape="1">
          <a:blip r:embed="rId3">
            <a:alphaModFix/>
          </a:blip>
          <a:srcRect/>
          <a:stretch/>
        </p:blipFill>
        <p:spPr>
          <a:xfrm>
            <a:off x="1439307" y="2232016"/>
            <a:ext cx="1773085" cy="1456019"/>
          </a:xfrm>
          <a:prstGeom prst="rect">
            <a:avLst/>
          </a:prstGeom>
          <a:noFill/>
          <a:ln>
            <a:noFill/>
          </a:ln>
        </p:spPr>
      </p:pic>
      <p:pic>
        <p:nvPicPr>
          <p:cNvPr id="1358" name="Google Shape;1358;p34"/>
          <p:cNvPicPr preferRelativeResize="0"/>
          <p:nvPr/>
        </p:nvPicPr>
        <p:blipFill rotWithShape="1">
          <a:blip r:embed="rId4">
            <a:alphaModFix/>
          </a:blip>
          <a:srcRect/>
          <a:stretch/>
        </p:blipFill>
        <p:spPr>
          <a:xfrm>
            <a:off x="868083" y="2768814"/>
            <a:ext cx="481874" cy="421640"/>
          </a:xfrm>
          <a:prstGeom prst="rect">
            <a:avLst/>
          </a:prstGeom>
          <a:noFill/>
          <a:ln>
            <a:noFill/>
          </a:ln>
        </p:spPr>
      </p:pic>
      <p:pic>
        <p:nvPicPr>
          <p:cNvPr id="1359" name="Google Shape;1359;p34"/>
          <p:cNvPicPr preferRelativeResize="0"/>
          <p:nvPr/>
        </p:nvPicPr>
        <p:blipFill rotWithShape="1">
          <a:blip r:embed="rId4">
            <a:alphaModFix/>
          </a:blip>
          <a:srcRect/>
          <a:stretch/>
        </p:blipFill>
        <p:spPr>
          <a:xfrm>
            <a:off x="4436938" y="2903273"/>
            <a:ext cx="413408" cy="361732"/>
          </a:xfrm>
          <a:prstGeom prst="rect">
            <a:avLst/>
          </a:prstGeom>
          <a:noFill/>
          <a:ln>
            <a:noFill/>
          </a:ln>
        </p:spPr>
      </p:pic>
      <p:pic>
        <p:nvPicPr>
          <p:cNvPr id="1360" name="Google Shape;1360;p34"/>
          <p:cNvPicPr preferRelativeResize="0"/>
          <p:nvPr/>
        </p:nvPicPr>
        <p:blipFill rotWithShape="1">
          <a:blip r:embed="rId5">
            <a:alphaModFix/>
          </a:blip>
          <a:srcRect/>
          <a:stretch/>
        </p:blipFill>
        <p:spPr>
          <a:xfrm>
            <a:off x="3384418" y="2152101"/>
            <a:ext cx="599672" cy="529123"/>
          </a:xfrm>
          <a:prstGeom prst="rect">
            <a:avLst/>
          </a:prstGeom>
          <a:noFill/>
          <a:ln>
            <a:noFill/>
          </a:ln>
        </p:spPr>
      </p:pic>
      <p:pic>
        <p:nvPicPr>
          <p:cNvPr id="1361" name="Google Shape;1361;p34"/>
          <p:cNvPicPr preferRelativeResize="0"/>
          <p:nvPr/>
        </p:nvPicPr>
        <p:blipFill rotWithShape="1">
          <a:blip r:embed="rId6">
            <a:alphaModFix/>
          </a:blip>
          <a:srcRect/>
          <a:stretch/>
        </p:blipFill>
        <p:spPr>
          <a:xfrm>
            <a:off x="7263409" y="2120858"/>
            <a:ext cx="441284" cy="396375"/>
          </a:xfrm>
          <a:prstGeom prst="rect">
            <a:avLst/>
          </a:prstGeom>
          <a:noFill/>
          <a:ln>
            <a:noFill/>
          </a:ln>
        </p:spPr>
      </p:pic>
      <p:pic>
        <p:nvPicPr>
          <p:cNvPr id="1362" name="Google Shape;1362;p34"/>
          <p:cNvPicPr preferRelativeResize="0"/>
          <p:nvPr/>
        </p:nvPicPr>
        <p:blipFill rotWithShape="1">
          <a:blip r:embed="rId7">
            <a:alphaModFix/>
          </a:blip>
          <a:srcRect/>
          <a:stretch/>
        </p:blipFill>
        <p:spPr>
          <a:xfrm>
            <a:off x="5666023" y="2882075"/>
            <a:ext cx="538369" cy="570038"/>
          </a:xfrm>
          <a:prstGeom prst="rect">
            <a:avLst/>
          </a:prstGeom>
          <a:noFill/>
          <a:ln>
            <a:noFill/>
          </a:ln>
        </p:spPr>
      </p:pic>
      <p:sp>
        <p:nvSpPr>
          <p:cNvPr id="1363" name="Google Shape;1363;p34"/>
          <p:cNvSpPr/>
          <p:nvPr/>
        </p:nvSpPr>
        <p:spPr>
          <a:xfrm>
            <a:off x="87620" y="3918614"/>
            <a:ext cx="8787245" cy="600936"/>
          </a:xfrm>
          <a:prstGeom prst="rect">
            <a:avLst/>
          </a:prstGeom>
          <a:solidFill>
            <a:schemeClr val="lt1"/>
          </a:solidFill>
          <a:ln w="19050" cap="rnd" cmpd="sng">
            <a:noFill/>
            <a:prstDash val="solid"/>
            <a:round/>
            <a:headEnd type="none" w="sm" len="sm"/>
            <a:tailEnd type="none" w="sm" len="sm"/>
          </a:ln>
        </p:spPr>
        <p:txBody>
          <a:bodyPr spcFirstLastPara="1" wrap="square" lIns="68569" tIns="34275" rIns="68569" bIns="34275" anchor="ctr" anchorCtr="0">
            <a:noAutofit/>
          </a:bodyPr>
          <a:lstStyle/>
          <a:p>
            <a:pPr marL="128588" indent="-128588" algn="ctr">
              <a:spcBef>
                <a:spcPts val="0"/>
              </a:spcBef>
              <a:spcAft>
                <a:spcPts val="0"/>
              </a:spcAft>
              <a:buClr>
                <a:srgbClr val="FF0000"/>
              </a:buClr>
              <a:buSzPts val="1800"/>
            </a:pPr>
            <a:r>
              <a:rPr lang="en-US" sz="1400" b="0" i="0" dirty="0">
                <a:solidFill>
                  <a:srgbClr val="374151"/>
                </a:solidFill>
                <a:effectLst/>
                <a:latin typeface="Verdana" panose="020B0604030504040204" pitchFamily="34" charset="0"/>
                <a:ea typeface="Verdana" panose="020B0604030504040204" pitchFamily="34" charset="0"/>
              </a:rPr>
              <a:t>Once the variable with the highest covariance is isolated and selected, all other predictive factors and responses are orthogonalized with respect to it, and the process is repeated until the fixed number of variables has been selected</a:t>
            </a:r>
            <a:endParaRPr sz="1100" dirty="0">
              <a:solidFill>
                <a:srgbClr val="FF0000"/>
              </a:solidFill>
              <a:latin typeface="Verdana" panose="020B0604030504040204" pitchFamily="34" charset="0"/>
              <a:ea typeface="Verdana" panose="020B0604030504040204" pitchFamily="34" charset="0"/>
              <a:cs typeface="Calibri"/>
              <a:sym typeface="Calibri"/>
            </a:endParaRPr>
          </a:p>
        </p:txBody>
      </p:sp>
      <p:sp>
        <p:nvSpPr>
          <p:cNvPr id="1364" name="Google Shape;1364;p34"/>
          <p:cNvSpPr/>
          <p:nvPr/>
        </p:nvSpPr>
        <p:spPr>
          <a:xfrm>
            <a:off x="3373763" y="2873373"/>
            <a:ext cx="976829" cy="634163"/>
          </a:xfrm>
          <a:prstGeom prst="rightArrow">
            <a:avLst>
              <a:gd name="adj1" fmla="val 50000"/>
              <a:gd name="adj2" fmla="val 50000"/>
            </a:avLst>
          </a:prstGeom>
          <a:solidFill>
            <a:schemeClr val="accent1"/>
          </a:solidFill>
          <a:ln w="19050" cap="rnd" cmpd="sng">
            <a:solidFill>
              <a:srgbClr val="800F0D"/>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35"/>
          <p:cNvSpPr txBox="1">
            <a:spLocks noGrp="1"/>
          </p:cNvSpPr>
          <p:nvPr>
            <p:ph type="title"/>
          </p:nvPr>
        </p:nvSpPr>
        <p:spPr>
          <a:xfrm>
            <a:off x="484584" y="339538"/>
            <a:ext cx="7053542" cy="1050398"/>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algn="ctr">
              <a:spcBef>
                <a:spcPts val="0"/>
              </a:spcBef>
              <a:spcAft>
                <a:spcPts val="0"/>
              </a:spcAft>
              <a:buClr>
                <a:schemeClr val="lt2"/>
              </a:buClr>
              <a:buSzPts val="2800"/>
            </a:pPr>
            <a:r>
              <a:rPr lang="es-ES" sz="2100" b="1">
                <a:latin typeface="Arial"/>
                <a:ea typeface="Arial"/>
                <a:cs typeface="Arial"/>
                <a:sym typeface="Arial"/>
              </a:rPr>
              <a:t>Covariance selection (CovSel)</a:t>
            </a:r>
            <a:endParaRPr/>
          </a:p>
        </p:txBody>
      </p:sp>
      <p:sp>
        <p:nvSpPr>
          <p:cNvPr id="1371" name="Google Shape;1371;p35"/>
          <p:cNvSpPr txBox="1">
            <a:spLocks noGrp="1"/>
          </p:cNvSpPr>
          <p:nvPr>
            <p:ph type="body" idx="1"/>
          </p:nvPr>
        </p:nvSpPr>
        <p:spPr>
          <a:xfrm>
            <a:off x="828220" y="1209905"/>
            <a:ext cx="6709906" cy="3146611"/>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257175" indent="-180975">
              <a:spcBef>
                <a:spcPts val="750"/>
              </a:spcBef>
              <a:spcAft>
                <a:spcPts val="0"/>
              </a:spcAft>
              <a:buSzPts val="1600"/>
              <a:buNone/>
            </a:pPr>
            <a:endParaRPr lang="en-US" b="1" dirty="0"/>
          </a:p>
          <a:p>
            <a:pPr marL="257175" indent="-180975">
              <a:spcBef>
                <a:spcPts val="750"/>
              </a:spcBef>
              <a:spcAft>
                <a:spcPts val="0"/>
              </a:spcAft>
              <a:buSzPts val="1600"/>
              <a:buNone/>
            </a:pPr>
            <a:r>
              <a:rPr lang="en-US" b="1" dirty="0"/>
              <a:t>The selected variables from X should have:</a:t>
            </a:r>
          </a:p>
          <a:p>
            <a:pPr marL="257175" indent="-180975">
              <a:spcBef>
                <a:spcPts val="750"/>
              </a:spcBef>
              <a:spcAft>
                <a:spcPts val="0"/>
              </a:spcAft>
              <a:buSzPts val="1600"/>
              <a:buNone/>
            </a:pPr>
            <a:endParaRPr lang="en-US" b="1" dirty="0"/>
          </a:p>
          <a:p>
            <a:pPr marL="361950" indent="-285750">
              <a:spcBef>
                <a:spcPts val="750"/>
              </a:spcBef>
              <a:spcAft>
                <a:spcPts val="0"/>
              </a:spcAft>
              <a:buSzPts val="1600"/>
              <a:buFont typeface="Wingdings" panose="05000000000000000000" pitchFamily="2" charset="2"/>
              <a:buChar char="q"/>
            </a:pPr>
            <a:r>
              <a:rPr lang="en-US" b="1" dirty="0"/>
              <a:t>Good predictive power for Y</a:t>
            </a:r>
          </a:p>
          <a:p>
            <a:pPr marL="361950" indent="-285750">
              <a:spcBef>
                <a:spcPts val="750"/>
              </a:spcBef>
              <a:spcAft>
                <a:spcPts val="0"/>
              </a:spcAft>
              <a:buSzPts val="1600"/>
              <a:buFont typeface="Wingdings" panose="05000000000000000000" pitchFamily="2" charset="2"/>
              <a:buChar char="q"/>
            </a:pPr>
            <a:r>
              <a:rPr lang="en-US" b="1" dirty="0"/>
              <a:t>The highest possible variability</a:t>
            </a:r>
            <a:endParaRPr b="1" dirty="0"/>
          </a:p>
        </p:txBody>
      </p:sp>
      <p:sp>
        <p:nvSpPr>
          <p:cNvPr id="3" name="TextBox 2">
            <a:extLst>
              <a:ext uri="{FF2B5EF4-FFF2-40B4-BE49-F238E27FC236}">
                <a16:creationId xmlns:a16="http://schemas.microsoft.com/office/drawing/2014/main" id="{E7212815-FBB1-C45C-B1F6-C42B3EBEE8F9}"/>
              </a:ext>
            </a:extLst>
          </p:cNvPr>
          <p:cNvSpPr txBox="1"/>
          <p:nvPr/>
        </p:nvSpPr>
        <p:spPr>
          <a:xfrm>
            <a:off x="484584" y="3753565"/>
            <a:ext cx="803377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800" b="0" i="0" dirty="0" err="1">
                <a:solidFill>
                  <a:srgbClr val="1F1F1F"/>
                </a:solidFill>
                <a:effectLst/>
                <a:latin typeface="ElsevierGulliver"/>
              </a:rPr>
              <a:t>CovSel</a:t>
            </a:r>
            <a:r>
              <a:rPr lang="en-US" sz="1800" b="0" i="0" dirty="0">
                <a:solidFill>
                  <a:srgbClr val="1F1F1F"/>
                </a:solidFill>
                <a:effectLst/>
                <a:latin typeface="ElsevierGulliver"/>
              </a:rPr>
              <a:t> can be applied to the problem of discrimination considering indicator variables as responses</a:t>
            </a:r>
            <a:endParaRPr lang="nl-NL"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48"/>
          <p:cNvSpPr txBox="1">
            <a:spLocks noGrp="1"/>
          </p:cNvSpPr>
          <p:nvPr>
            <p:ph type="body" idx="1"/>
          </p:nvPr>
        </p:nvSpPr>
        <p:spPr>
          <a:xfrm>
            <a:off x="350711" y="2241647"/>
            <a:ext cx="8053920" cy="3095310"/>
          </a:xfrm>
          <a:prstGeom prst="rect">
            <a:avLst/>
          </a:prstGeom>
          <a:noFill/>
          <a:ln>
            <a:noFill/>
          </a:ln>
        </p:spPr>
        <p:txBody>
          <a:bodyPr spcFirstLastPara="1" vert="horz" wrap="square" lIns="68569" tIns="34275" rIns="68569" bIns="34275" numCol="1" anchor="t" anchorCtr="0" compatLnSpc="1">
            <a:prstTxWarp prst="textNoShape">
              <a:avLst/>
            </a:prstTxWarp>
            <a:normAutofit/>
          </a:bodyPr>
          <a:lstStyle/>
          <a:p>
            <a:pPr marL="171450" indent="-76200" algn="just">
              <a:lnSpc>
                <a:spcPct val="90000"/>
              </a:lnSpc>
              <a:spcBef>
                <a:spcPts val="0"/>
              </a:spcBef>
              <a:spcAft>
                <a:spcPts val="0"/>
              </a:spcAft>
              <a:buClr>
                <a:schemeClr val="lt1"/>
              </a:buClr>
              <a:buSzPts val="2000"/>
              <a:buNone/>
            </a:pPr>
            <a:endParaRPr sz="1500" dirty="0"/>
          </a:p>
          <a:p>
            <a:pPr marL="171450" indent="-76200" algn="just">
              <a:lnSpc>
                <a:spcPct val="90000"/>
              </a:lnSpc>
              <a:spcBef>
                <a:spcPts val="750"/>
              </a:spcBef>
              <a:spcAft>
                <a:spcPts val="0"/>
              </a:spcAft>
              <a:buClr>
                <a:schemeClr val="lt1"/>
              </a:buClr>
              <a:buSzPts val="2000"/>
              <a:buNone/>
            </a:pPr>
            <a:endParaRPr sz="1500" dirty="0">
              <a:latin typeface="Arial"/>
              <a:ea typeface="Arial"/>
              <a:cs typeface="Arial"/>
              <a:sym typeface="Arial"/>
            </a:endParaRPr>
          </a:p>
          <a:p>
            <a:pPr marL="0" indent="0">
              <a:lnSpc>
                <a:spcPct val="90000"/>
              </a:lnSpc>
              <a:spcBef>
                <a:spcPts val="750"/>
              </a:spcBef>
              <a:spcAft>
                <a:spcPts val="0"/>
              </a:spcAft>
              <a:buClr>
                <a:schemeClr val="lt1"/>
              </a:buClr>
              <a:buSzPts val="2400"/>
              <a:buNone/>
            </a:pPr>
            <a:endParaRPr dirty="0"/>
          </a:p>
          <a:p>
            <a:pPr marL="171450" indent="-57150">
              <a:lnSpc>
                <a:spcPct val="90000"/>
              </a:lnSpc>
              <a:spcBef>
                <a:spcPts val="750"/>
              </a:spcBef>
              <a:spcAft>
                <a:spcPts val="0"/>
              </a:spcAft>
              <a:buClr>
                <a:schemeClr val="lt1"/>
              </a:buClr>
              <a:buSzPts val="2400"/>
              <a:buNone/>
            </a:pPr>
            <a:endParaRPr dirty="0"/>
          </a:p>
        </p:txBody>
      </p:sp>
      <p:sp>
        <p:nvSpPr>
          <p:cNvPr id="1501" name="Google Shape;1501;p48"/>
          <p:cNvSpPr/>
          <p:nvPr/>
        </p:nvSpPr>
        <p:spPr>
          <a:xfrm>
            <a:off x="3301099" y="2069834"/>
            <a:ext cx="1543050" cy="673553"/>
          </a:xfrm>
          <a:prstGeom prst="rect">
            <a:avLst/>
          </a:prstGeom>
          <a:solidFill>
            <a:schemeClr val="accent5"/>
          </a:solidFill>
          <a:ln w="12700" cap="flat" cmpd="sng">
            <a:solidFill>
              <a:srgbClr val="3E908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FFFFFF"/>
              </a:buClr>
              <a:buSzPts val="2400"/>
            </a:pPr>
            <a:r>
              <a:rPr lang="es-ES" dirty="0">
                <a:solidFill>
                  <a:srgbClr val="FFFFFF"/>
                </a:solidFill>
                <a:latin typeface="Trebuchet MS"/>
                <a:ea typeface="Trebuchet MS"/>
                <a:cs typeface="Trebuchet MS"/>
                <a:sym typeface="Trebuchet MS"/>
              </a:rPr>
              <a:t>Train </a:t>
            </a:r>
            <a:r>
              <a:rPr lang="es-ES" dirty="0" err="1">
                <a:solidFill>
                  <a:srgbClr val="FFFFFF"/>
                </a:solidFill>
                <a:latin typeface="Trebuchet MS"/>
                <a:ea typeface="Trebuchet MS"/>
                <a:cs typeface="Trebuchet MS"/>
                <a:sym typeface="Trebuchet MS"/>
              </a:rPr>
              <a:t>the</a:t>
            </a:r>
            <a:r>
              <a:rPr lang="es-ES" dirty="0">
                <a:solidFill>
                  <a:srgbClr val="FFFFFF"/>
                </a:solidFill>
                <a:latin typeface="Trebuchet MS"/>
                <a:ea typeface="Trebuchet MS"/>
                <a:cs typeface="Trebuchet MS"/>
                <a:sym typeface="Trebuchet MS"/>
              </a:rPr>
              <a:t> </a:t>
            </a:r>
            <a:r>
              <a:rPr lang="es-ES" dirty="0" err="1">
                <a:solidFill>
                  <a:srgbClr val="FFFFFF"/>
                </a:solidFill>
                <a:latin typeface="Trebuchet MS"/>
                <a:ea typeface="Trebuchet MS"/>
                <a:cs typeface="Trebuchet MS"/>
                <a:sym typeface="Trebuchet MS"/>
              </a:rPr>
              <a:t>model</a:t>
            </a:r>
            <a:endParaRPr dirty="0">
              <a:solidFill>
                <a:srgbClr val="FFFFFF"/>
              </a:solidFill>
              <a:latin typeface="Trebuchet MS"/>
              <a:ea typeface="Trebuchet MS"/>
              <a:cs typeface="Trebuchet MS"/>
              <a:sym typeface="Trebuchet MS"/>
            </a:endParaRPr>
          </a:p>
        </p:txBody>
      </p:sp>
      <p:sp>
        <p:nvSpPr>
          <p:cNvPr id="1502" name="Google Shape;1502;p48"/>
          <p:cNvSpPr/>
          <p:nvPr/>
        </p:nvSpPr>
        <p:spPr>
          <a:xfrm>
            <a:off x="3301099" y="4153664"/>
            <a:ext cx="1690007" cy="646302"/>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68569" tIns="34275" rIns="68569" bIns="34275" anchor="ctr" anchorCtr="0">
            <a:noAutofit/>
          </a:bodyPr>
          <a:lstStyle/>
          <a:p>
            <a:pPr algn="ctr">
              <a:spcBef>
                <a:spcPts val="0"/>
              </a:spcBef>
              <a:spcAft>
                <a:spcPts val="0"/>
              </a:spcAft>
              <a:buClr>
                <a:srgbClr val="FFFFFF"/>
              </a:buClr>
              <a:buSzPts val="2400"/>
            </a:pPr>
            <a:r>
              <a:rPr lang="es-ES" dirty="0" err="1">
                <a:solidFill>
                  <a:srgbClr val="FFFFFF"/>
                </a:solidFill>
                <a:latin typeface="Trebuchet MS"/>
                <a:ea typeface="Trebuchet MS"/>
                <a:cs typeface="Trebuchet MS"/>
                <a:sym typeface="Trebuchet MS"/>
              </a:rPr>
              <a:t>Feature</a:t>
            </a:r>
            <a:r>
              <a:rPr lang="es-ES" dirty="0">
                <a:solidFill>
                  <a:srgbClr val="FFFFFF"/>
                </a:solidFill>
                <a:latin typeface="Trebuchet MS"/>
                <a:ea typeface="Trebuchet MS"/>
                <a:cs typeface="Trebuchet MS"/>
                <a:sym typeface="Trebuchet MS"/>
              </a:rPr>
              <a:t> </a:t>
            </a:r>
            <a:r>
              <a:rPr lang="es-ES" dirty="0" err="1">
                <a:solidFill>
                  <a:srgbClr val="FFFFFF"/>
                </a:solidFill>
                <a:latin typeface="Trebuchet MS"/>
                <a:ea typeface="Trebuchet MS"/>
                <a:cs typeface="Trebuchet MS"/>
                <a:sym typeface="Trebuchet MS"/>
              </a:rPr>
              <a:t>selection</a:t>
            </a:r>
            <a:endParaRPr dirty="0">
              <a:solidFill>
                <a:srgbClr val="FFFFFF"/>
              </a:solidFill>
              <a:latin typeface="Trebuchet MS"/>
              <a:ea typeface="Trebuchet MS"/>
              <a:cs typeface="Trebuchet MS"/>
              <a:sym typeface="Trebuchet MS"/>
            </a:endParaRPr>
          </a:p>
        </p:txBody>
      </p:sp>
      <p:sp>
        <p:nvSpPr>
          <p:cNvPr id="1503" name="Google Shape;1503;p48"/>
          <p:cNvSpPr/>
          <p:nvPr/>
        </p:nvSpPr>
        <p:spPr>
          <a:xfrm>
            <a:off x="288605" y="2310358"/>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4" name="Google Shape;1504;p48"/>
          <p:cNvSpPr/>
          <p:nvPr/>
        </p:nvSpPr>
        <p:spPr>
          <a:xfrm>
            <a:off x="305271" y="2977635"/>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5" name="Google Shape;1505;p48"/>
          <p:cNvSpPr/>
          <p:nvPr/>
        </p:nvSpPr>
        <p:spPr>
          <a:xfrm>
            <a:off x="290080" y="3693732"/>
            <a:ext cx="1824719" cy="33677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a:solidFill>
                  <a:srgbClr val="000000"/>
                </a:solidFill>
                <a:latin typeface="Trebuchet MS"/>
                <a:ea typeface="Trebuchet MS"/>
                <a:cs typeface="Trebuchet MS"/>
                <a:sym typeface="Trebuchet MS"/>
              </a:rPr>
              <a:t>Variable</a:t>
            </a:r>
            <a:endParaRPr dirty="0">
              <a:solidFill>
                <a:srgbClr val="000000"/>
              </a:solidFill>
              <a:latin typeface="Trebuchet MS"/>
              <a:ea typeface="Trebuchet MS"/>
              <a:cs typeface="Trebuchet MS"/>
              <a:sym typeface="Trebuchet MS"/>
            </a:endParaRPr>
          </a:p>
        </p:txBody>
      </p:sp>
      <p:sp>
        <p:nvSpPr>
          <p:cNvPr id="1506" name="Google Shape;1506;p48"/>
          <p:cNvSpPr/>
          <p:nvPr/>
        </p:nvSpPr>
        <p:spPr>
          <a:xfrm>
            <a:off x="2310011" y="2522248"/>
            <a:ext cx="698046" cy="1339872"/>
          </a:xfrm>
          <a:prstGeom prst="rightBrace">
            <a:avLst>
              <a:gd name="adj1" fmla="val 0"/>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Trebuchet MS"/>
              <a:ea typeface="Trebuchet MS"/>
              <a:cs typeface="Trebuchet MS"/>
              <a:sym typeface="Trebuchet MS"/>
            </a:endParaRPr>
          </a:p>
        </p:txBody>
      </p:sp>
      <p:sp>
        <p:nvSpPr>
          <p:cNvPr id="1507" name="Google Shape;1507;p48"/>
          <p:cNvSpPr/>
          <p:nvPr/>
        </p:nvSpPr>
        <p:spPr>
          <a:xfrm>
            <a:off x="6138006" y="3160406"/>
            <a:ext cx="2415941" cy="323589"/>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Useful</a:t>
            </a:r>
            <a:r>
              <a:rPr lang="es-ES" dirty="0">
                <a:solidFill>
                  <a:srgbClr val="000000"/>
                </a:solidFill>
                <a:latin typeface="Trebuchet MS"/>
                <a:ea typeface="Trebuchet MS"/>
                <a:cs typeface="Trebuchet MS"/>
                <a:sym typeface="Trebuchet MS"/>
              </a:rPr>
              <a:t> variables</a:t>
            </a:r>
            <a:endParaRPr dirty="0">
              <a:solidFill>
                <a:srgbClr val="000000"/>
              </a:solidFill>
              <a:latin typeface="Trebuchet MS"/>
              <a:ea typeface="Trebuchet MS"/>
              <a:cs typeface="Trebuchet MS"/>
              <a:sym typeface="Trebuchet MS"/>
            </a:endParaRPr>
          </a:p>
        </p:txBody>
      </p:sp>
      <p:sp>
        <p:nvSpPr>
          <p:cNvPr id="1508" name="Google Shape;1508;p48"/>
          <p:cNvSpPr/>
          <p:nvPr/>
        </p:nvSpPr>
        <p:spPr>
          <a:xfrm>
            <a:off x="6270074" y="2111165"/>
            <a:ext cx="1974368" cy="323589"/>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Optimized</a:t>
            </a:r>
            <a:r>
              <a:rPr lang="es-ES" dirty="0">
                <a:solidFill>
                  <a:srgbClr val="000000"/>
                </a:solidFill>
                <a:latin typeface="Trebuchet MS"/>
                <a:ea typeface="Trebuchet MS"/>
                <a:cs typeface="Trebuchet MS"/>
                <a:sym typeface="Trebuchet MS"/>
              </a:rPr>
              <a:t> </a:t>
            </a:r>
            <a:r>
              <a:rPr lang="es-ES" dirty="0" err="1">
                <a:solidFill>
                  <a:srgbClr val="000000"/>
                </a:solidFill>
                <a:latin typeface="Trebuchet MS"/>
                <a:ea typeface="Trebuchet MS"/>
                <a:cs typeface="Trebuchet MS"/>
                <a:sym typeface="Trebuchet MS"/>
              </a:rPr>
              <a:t>model</a:t>
            </a:r>
            <a:endParaRPr dirty="0">
              <a:solidFill>
                <a:srgbClr val="000000"/>
              </a:solidFill>
              <a:latin typeface="Trebuchet MS"/>
              <a:ea typeface="Trebuchet MS"/>
              <a:cs typeface="Trebuchet MS"/>
              <a:sym typeface="Trebuchet MS"/>
            </a:endParaRPr>
          </a:p>
        </p:txBody>
      </p:sp>
      <p:sp>
        <p:nvSpPr>
          <p:cNvPr id="1509" name="Google Shape;1509;p48"/>
          <p:cNvSpPr/>
          <p:nvPr/>
        </p:nvSpPr>
        <p:spPr>
          <a:xfrm>
            <a:off x="5237678" y="2459888"/>
            <a:ext cx="638867" cy="1402232"/>
          </a:xfrm>
          <a:prstGeom prst="rightBrace">
            <a:avLst>
              <a:gd name="adj1" fmla="val 8333"/>
              <a:gd name="adj2" fmla="val 50000"/>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spcFirstLastPara="1" wrap="square" lIns="68569" tIns="34275" rIns="68569" bIns="34275" anchor="ctr" anchorCtr="0">
            <a:noAutofit/>
          </a:bodyPr>
          <a:lstStyle/>
          <a:p>
            <a:pPr algn="ctr">
              <a:spcBef>
                <a:spcPts val="0"/>
              </a:spcBef>
              <a:spcAft>
                <a:spcPts val="0"/>
              </a:spcAft>
              <a:buClr>
                <a:schemeClr val="lt1"/>
              </a:buClr>
              <a:buSzPts val="1800"/>
            </a:pPr>
            <a:endParaRPr sz="1350">
              <a:solidFill>
                <a:srgbClr val="FFFFFF"/>
              </a:solidFill>
              <a:latin typeface="Trebuchet MS"/>
              <a:ea typeface="Trebuchet MS"/>
              <a:cs typeface="Trebuchet MS"/>
              <a:sym typeface="Trebuchet MS"/>
            </a:endParaRPr>
          </a:p>
        </p:txBody>
      </p:sp>
      <p:sp>
        <p:nvSpPr>
          <p:cNvPr id="1511" name="Google Shape;1511;p48"/>
          <p:cNvSpPr/>
          <p:nvPr/>
        </p:nvSpPr>
        <p:spPr>
          <a:xfrm>
            <a:off x="4271465" y="3016579"/>
            <a:ext cx="416378" cy="863893"/>
          </a:xfrm>
          <a:prstGeom prst="downArrow">
            <a:avLst>
              <a:gd name="adj1" fmla="val 50000"/>
              <a:gd name="adj2" fmla="val 50000"/>
            </a:avLst>
          </a:prstGeom>
          <a:solidFill>
            <a:schemeClr val="accent1"/>
          </a:solidFill>
          <a:ln w="12700" cap="flat" cmpd="sng">
            <a:solidFill>
              <a:srgbClr val="B141A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512" name="Google Shape;1512;p48"/>
          <p:cNvSpPr/>
          <p:nvPr/>
        </p:nvSpPr>
        <p:spPr>
          <a:xfrm>
            <a:off x="3488370" y="2983868"/>
            <a:ext cx="435879" cy="896604"/>
          </a:xfrm>
          <a:prstGeom prst="upArrow">
            <a:avLst>
              <a:gd name="adj1" fmla="val 50000"/>
              <a:gd name="adj2" fmla="val 50000"/>
            </a:avLst>
          </a:prstGeom>
          <a:solidFill>
            <a:schemeClr val="accent1"/>
          </a:solidFill>
          <a:ln w="12700" cap="flat" cmpd="sng">
            <a:solidFill>
              <a:srgbClr val="B141A7"/>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pPr>
            <a:endParaRPr sz="1350">
              <a:solidFill>
                <a:schemeClr val="lt1"/>
              </a:solidFill>
              <a:latin typeface="Trebuchet MS"/>
              <a:ea typeface="Trebuchet MS"/>
              <a:cs typeface="Trebuchet MS"/>
              <a:sym typeface="Trebuchet MS"/>
            </a:endParaRPr>
          </a:p>
        </p:txBody>
      </p:sp>
      <p:sp>
        <p:nvSpPr>
          <p:cNvPr id="1514" name="Google Shape;1514;p48"/>
          <p:cNvSpPr/>
          <p:nvPr/>
        </p:nvSpPr>
        <p:spPr>
          <a:xfrm>
            <a:off x="6103950" y="3783519"/>
            <a:ext cx="2415941" cy="504197"/>
          </a:xfrm>
          <a:prstGeom prst="roundRect">
            <a:avLst>
              <a:gd name="adj" fmla="val 16667"/>
            </a:avLst>
          </a:prstGeom>
          <a:solidFill>
            <a:schemeClr val="lt1"/>
          </a:solidFill>
          <a:ln w="12700"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es-ES" dirty="0" err="1">
                <a:solidFill>
                  <a:srgbClr val="000000"/>
                </a:solidFill>
                <a:latin typeface="Trebuchet MS"/>
                <a:ea typeface="Trebuchet MS"/>
                <a:cs typeface="Trebuchet MS"/>
                <a:sym typeface="Trebuchet MS"/>
              </a:rPr>
              <a:t>Useless</a:t>
            </a:r>
            <a:r>
              <a:rPr lang="es-ES" dirty="0">
                <a:solidFill>
                  <a:srgbClr val="000000"/>
                </a:solidFill>
                <a:latin typeface="Trebuchet MS"/>
                <a:ea typeface="Trebuchet MS"/>
                <a:cs typeface="Trebuchet MS"/>
                <a:sym typeface="Trebuchet MS"/>
              </a:rPr>
              <a:t> </a:t>
            </a:r>
            <a:r>
              <a:rPr lang="es-ES" dirty="0" err="1">
                <a:solidFill>
                  <a:srgbClr val="000000"/>
                </a:solidFill>
                <a:latin typeface="Trebuchet MS"/>
                <a:ea typeface="Trebuchet MS"/>
                <a:cs typeface="Trebuchet MS"/>
                <a:sym typeface="Trebuchet MS"/>
              </a:rPr>
              <a:t>features</a:t>
            </a:r>
            <a:endParaRPr dirty="0">
              <a:solidFill>
                <a:srgbClr val="000000"/>
              </a:solidFill>
              <a:latin typeface="Trebuchet MS"/>
              <a:ea typeface="Trebuchet MS"/>
              <a:cs typeface="Trebuchet MS"/>
              <a:sym typeface="Trebuchet MS"/>
            </a:endParaRPr>
          </a:p>
        </p:txBody>
      </p:sp>
      <p:cxnSp>
        <p:nvCxnSpPr>
          <p:cNvPr id="1515" name="Google Shape;1515;p48"/>
          <p:cNvCxnSpPr/>
          <p:nvPr/>
        </p:nvCxnSpPr>
        <p:spPr>
          <a:xfrm>
            <a:off x="6509736" y="3641088"/>
            <a:ext cx="1765894" cy="923486"/>
          </a:xfrm>
          <a:prstGeom prst="straightConnector1">
            <a:avLst/>
          </a:prstGeom>
          <a:noFill/>
          <a:ln w="76200" cap="flat" cmpd="sng">
            <a:solidFill>
              <a:schemeClr val="accent2"/>
            </a:solidFill>
            <a:prstDash val="solid"/>
            <a:round/>
            <a:headEnd type="none" w="sm" len="sm"/>
            <a:tailEnd type="none" w="sm" len="sm"/>
          </a:ln>
        </p:spPr>
      </p:cxnSp>
      <p:cxnSp>
        <p:nvCxnSpPr>
          <p:cNvPr id="1516" name="Google Shape;1516;p48"/>
          <p:cNvCxnSpPr/>
          <p:nvPr/>
        </p:nvCxnSpPr>
        <p:spPr>
          <a:xfrm rot="10800000" flipH="1">
            <a:off x="6469374" y="3676834"/>
            <a:ext cx="1846618" cy="923486"/>
          </a:xfrm>
          <a:prstGeom prst="straightConnector1">
            <a:avLst/>
          </a:prstGeom>
          <a:noFill/>
          <a:ln w="76200" cap="flat" cmpd="sng">
            <a:solidFill>
              <a:schemeClr val="accent2"/>
            </a:solidFill>
            <a:prstDash val="solid"/>
            <a:round/>
            <a:headEnd type="none" w="sm" len="sm"/>
            <a:tailEnd type="none" w="sm" len="sm"/>
          </a:ln>
        </p:spPr>
      </p:cxnSp>
      <p:sp>
        <p:nvSpPr>
          <p:cNvPr id="3" name="Google Shape;1202;p19">
            <a:extLst>
              <a:ext uri="{FF2B5EF4-FFF2-40B4-BE49-F238E27FC236}">
                <a16:creationId xmlns:a16="http://schemas.microsoft.com/office/drawing/2014/main" id="{D579500A-BE76-768D-D83C-5396F83B8F7B}"/>
              </a:ext>
            </a:extLst>
          </p:cNvPr>
          <p:cNvSpPr/>
          <p:nvPr/>
        </p:nvSpPr>
        <p:spPr>
          <a:xfrm>
            <a:off x="3407369" y="314381"/>
            <a:ext cx="1728192" cy="756084"/>
          </a:xfrm>
          <a:prstGeom prst="rect">
            <a:avLst/>
          </a:prstGeom>
          <a:gradFill>
            <a:gsLst>
              <a:gs pos="0">
                <a:srgbClr val="EBEFFE"/>
              </a:gs>
              <a:gs pos="100000">
                <a:srgbClr val="B3C4FD"/>
              </a:gs>
            </a:gsLst>
            <a:lin ang="5400000" scaled="0"/>
          </a:gradFill>
          <a:ln w="952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spcBef>
                <a:spcPts val="0"/>
              </a:spcBef>
              <a:spcAft>
                <a:spcPts val="0"/>
              </a:spcAft>
              <a:buClr>
                <a:srgbClr val="000000"/>
              </a:buClr>
              <a:buSzPts val="2400"/>
            </a:pPr>
            <a:r>
              <a:rPr lang="nl-NL" dirty="0">
                <a:solidFill>
                  <a:srgbClr val="374151"/>
                </a:solidFill>
                <a:latin typeface="Söhne"/>
              </a:rPr>
              <a:t>E</a:t>
            </a:r>
            <a:r>
              <a:rPr lang="nl-NL" b="0" i="0" dirty="0">
                <a:solidFill>
                  <a:srgbClr val="374151"/>
                </a:solidFill>
                <a:effectLst/>
                <a:latin typeface="Söhne"/>
              </a:rPr>
              <a:t>mbedded</a:t>
            </a:r>
          </a:p>
          <a:p>
            <a:pPr algn="ctr">
              <a:spcBef>
                <a:spcPts val="0"/>
              </a:spcBef>
              <a:spcAft>
                <a:spcPts val="0"/>
              </a:spcAft>
              <a:buClr>
                <a:srgbClr val="000000"/>
              </a:buClr>
              <a:buSzPts val="2400"/>
            </a:pPr>
            <a:r>
              <a:rPr lang="nl-NL" dirty="0" err="1">
                <a:solidFill>
                  <a:srgbClr val="374151"/>
                </a:solidFill>
                <a:latin typeface="Söhne"/>
              </a:rPr>
              <a:t>methods</a:t>
            </a:r>
            <a:endParaRPr dirty="0"/>
          </a:p>
        </p:txBody>
      </p:sp>
      <p:sp>
        <p:nvSpPr>
          <p:cNvPr id="13" name="TextBox 12">
            <a:extLst>
              <a:ext uri="{FF2B5EF4-FFF2-40B4-BE49-F238E27FC236}">
                <a16:creationId xmlns:a16="http://schemas.microsoft.com/office/drawing/2014/main" id="{039EF7E9-7CB7-0C47-ABB1-CE7509D9AB91}"/>
              </a:ext>
            </a:extLst>
          </p:cNvPr>
          <p:cNvSpPr txBox="1"/>
          <p:nvPr/>
        </p:nvSpPr>
        <p:spPr>
          <a:xfrm>
            <a:off x="350711" y="1199853"/>
            <a:ext cx="8398218" cy="646331"/>
          </a:xfrm>
          <a:prstGeom prst="rect">
            <a:avLst/>
          </a:prstGeom>
          <a:noFill/>
        </p:spPr>
        <p:txBody>
          <a:bodyPr wrap="square">
            <a:spAutoFit/>
          </a:bodyPr>
          <a:lstStyle/>
          <a:p>
            <a:pPr algn="ctr"/>
            <a:r>
              <a:rPr lang="en-US" b="0" i="0" dirty="0">
                <a:solidFill>
                  <a:srgbClr val="374151"/>
                </a:solidFill>
                <a:effectLst/>
                <a:latin typeface="Söhne"/>
              </a:rPr>
              <a:t>They automatically perform feature selection as part of the model training</a:t>
            </a:r>
          </a:p>
          <a:p>
            <a:pPr algn="ctr"/>
            <a:r>
              <a:rPr lang="en-US" b="0" i="0" dirty="0">
                <a:solidFill>
                  <a:srgbClr val="374151"/>
                </a:solidFill>
                <a:effectLst/>
                <a:latin typeface="Söhne"/>
              </a:rPr>
              <a:t>The result is a trained model that highlights the useful features and disregards the rest</a:t>
            </a:r>
          </a:p>
        </p:txBody>
      </p:sp>
      <p:cxnSp>
        <p:nvCxnSpPr>
          <p:cNvPr id="15" name="Straight Arrow Connector 14">
            <a:extLst>
              <a:ext uri="{FF2B5EF4-FFF2-40B4-BE49-F238E27FC236}">
                <a16:creationId xmlns:a16="http://schemas.microsoft.com/office/drawing/2014/main" id="{8A4BB8B0-DBF3-876D-5C84-313283BC444C}"/>
              </a:ext>
            </a:extLst>
          </p:cNvPr>
          <p:cNvCxnSpPr>
            <a:cxnSpLocks/>
            <a:endCxn id="1508" idx="2"/>
          </p:cNvCxnSpPr>
          <p:nvPr/>
        </p:nvCxnSpPr>
        <p:spPr>
          <a:xfrm flipV="1">
            <a:off x="7253279" y="2434754"/>
            <a:ext cx="3979" cy="6657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5317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A9098-E3C1-267A-C50F-DDC86BD56A6A}"/>
              </a:ext>
            </a:extLst>
          </p:cNvPr>
          <p:cNvSpPr>
            <a:spLocks noGrp="1"/>
          </p:cNvSpPr>
          <p:nvPr>
            <p:ph type="title"/>
          </p:nvPr>
        </p:nvSpPr>
        <p:spPr>
          <a:xfrm>
            <a:off x="527400" y="2337368"/>
            <a:ext cx="8330400" cy="576832"/>
          </a:xfrm>
        </p:spPr>
        <p:txBody>
          <a:bodyPr/>
          <a:lstStyle/>
          <a:p>
            <a:r>
              <a:rPr lang="nl-NL" dirty="0"/>
              <a:t>Part 5: Cross </a:t>
            </a:r>
            <a:r>
              <a:rPr lang="nl-NL" dirty="0" err="1"/>
              <a:t>validation</a:t>
            </a:r>
            <a:r>
              <a:rPr lang="nl-NL" dirty="0"/>
              <a:t> </a:t>
            </a:r>
            <a:r>
              <a:rPr lang="nl-NL" dirty="0" err="1"/>
              <a:t>and</a:t>
            </a:r>
            <a:r>
              <a:rPr lang="nl-NL" dirty="0"/>
              <a:t> Data Split </a:t>
            </a:r>
          </a:p>
        </p:txBody>
      </p:sp>
      <p:sp>
        <p:nvSpPr>
          <p:cNvPr id="4" name="Slide Number Placeholder 3">
            <a:extLst>
              <a:ext uri="{FF2B5EF4-FFF2-40B4-BE49-F238E27FC236}">
                <a16:creationId xmlns:a16="http://schemas.microsoft.com/office/drawing/2014/main" id="{A380AEAA-4CA3-C0FF-770A-3F6AA6386ED9}"/>
              </a:ext>
            </a:extLst>
          </p:cNvPr>
          <p:cNvSpPr>
            <a:spLocks noGrp="1"/>
          </p:cNvSpPr>
          <p:nvPr>
            <p:ph type="sldNum" sz="quarter" idx="11"/>
          </p:nvPr>
        </p:nvSpPr>
        <p:spPr/>
        <p:txBody>
          <a:bodyPr/>
          <a:lstStyle/>
          <a:p>
            <a:pPr algn="r"/>
            <a:fld id="{F25965E0-7062-474C-8671-DB3A3CE669B0}" type="slidenum">
              <a:rPr lang="nl-NL" smtClean="0"/>
              <a:pPr algn="r"/>
              <a:t>54</a:t>
            </a:fld>
            <a:endParaRPr lang="nl-NL"/>
          </a:p>
        </p:txBody>
      </p:sp>
    </p:spTree>
    <p:extLst>
      <p:ext uri="{BB962C8B-B14F-4D97-AF65-F5344CB8AC3E}">
        <p14:creationId xmlns:p14="http://schemas.microsoft.com/office/powerpoint/2010/main" val="2785646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E52FC9A-2C0F-39C5-B918-5179AC1C8C21}"/>
              </a:ext>
            </a:extLst>
          </p:cNvPr>
          <p:cNvSpPr>
            <a:spLocks noGrp="1"/>
          </p:cNvSpPr>
          <p:nvPr>
            <p:ph type="body" sz="quarter" idx="10"/>
          </p:nvPr>
        </p:nvSpPr>
        <p:spPr>
          <a:xfrm>
            <a:off x="490851" y="1888688"/>
            <a:ext cx="8398800" cy="3092400"/>
          </a:xfrm>
        </p:spPr>
        <p:txBody>
          <a:bodyPr/>
          <a:lstStyle/>
          <a:p>
            <a:r>
              <a:rPr lang="nl-NL" dirty="0" err="1"/>
              <a:t>Randomly</a:t>
            </a:r>
            <a:endParaRPr lang="nl-NL" dirty="0"/>
          </a:p>
          <a:p>
            <a:r>
              <a:rPr lang="nl-NL" dirty="0" err="1"/>
              <a:t>Kernnand</a:t>
            </a:r>
            <a:r>
              <a:rPr lang="nl-NL" dirty="0"/>
              <a:t> Stone</a:t>
            </a:r>
          </a:p>
          <a:p>
            <a:r>
              <a:rPr lang="nl-NL" dirty="0" err="1"/>
              <a:t>Onion</a:t>
            </a:r>
            <a:endParaRPr lang="nl-NL" dirty="0"/>
          </a:p>
          <a:p>
            <a:r>
              <a:rPr lang="nl-NL" dirty="0"/>
              <a:t>Duplex</a:t>
            </a:r>
          </a:p>
          <a:p>
            <a:r>
              <a:rPr lang="nl-NL" dirty="0" err="1"/>
              <a:t>Reducennsamples</a:t>
            </a:r>
            <a:endParaRPr lang="nl-NL" dirty="0"/>
          </a:p>
          <a:p>
            <a:endParaRPr lang="nl-NL" dirty="0"/>
          </a:p>
        </p:txBody>
      </p:sp>
      <p:sp>
        <p:nvSpPr>
          <p:cNvPr id="3" name="Title 2">
            <a:extLst>
              <a:ext uri="{FF2B5EF4-FFF2-40B4-BE49-F238E27FC236}">
                <a16:creationId xmlns:a16="http://schemas.microsoft.com/office/drawing/2014/main" id="{F86AD207-DDFD-5B00-5F1B-DA19FE9F5343}"/>
              </a:ext>
            </a:extLst>
          </p:cNvPr>
          <p:cNvSpPr>
            <a:spLocks noGrp="1"/>
          </p:cNvSpPr>
          <p:nvPr>
            <p:ph type="title"/>
          </p:nvPr>
        </p:nvSpPr>
        <p:spPr>
          <a:xfrm>
            <a:off x="561600" y="169210"/>
            <a:ext cx="8330400" cy="865111"/>
          </a:xfrm>
        </p:spPr>
        <p:txBody>
          <a:bodyPr/>
          <a:lstStyle/>
          <a:p>
            <a:pPr algn="ctr"/>
            <a:r>
              <a:rPr lang="en-US" sz="2400" dirty="0"/>
              <a:t>Some methods for the selection of Representative Learning and Test Sets</a:t>
            </a:r>
            <a:br>
              <a:rPr lang="en-US" sz="2400" dirty="0"/>
            </a:br>
            <a:r>
              <a:rPr lang="en-US" sz="2400" dirty="0"/>
              <a:t>  </a:t>
            </a:r>
            <a:endParaRPr lang="nl-NL" sz="2400" dirty="0"/>
          </a:p>
        </p:txBody>
      </p:sp>
      <p:sp>
        <p:nvSpPr>
          <p:cNvPr id="4" name="Slide Number Placeholder 3">
            <a:extLst>
              <a:ext uri="{FF2B5EF4-FFF2-40B4-BE49-F238E27FC236}">
                <a16:creationId xmlns:a16="http://schemas.microsoft.com/office/drawing/2014/main" id="{7C641BB6-904B-9C80-50C7-FC7537CA27F2}"/>
              </a:ext>
            </a:extLst>
          </p:cNvPr>
          <p:cNvSpPr>
            <a:spLocks noGrp="1"/>
          </p:cNvSpPr>
          <p:nvPr>
            <p:ph type="sldNum" sz="quarter" idx="11"/>
          </p:nvPr>
        </p:nvSpPr>
        <p:spPr/>
        <p:txBody>
          <a:bodyPr/>
          <a:lstStyle/>
          <a:p>
            <a:pPr algn="r"/>
            <a:fld id="{F25965E0-7062-474C-8671-DB3A3CE669B0}" type="slidenum">
              <a:rPr lang="nl-NL" smtClean="0"/>
              <a:pPr algn="r"/>
              <a:t>55</a:t>
            </a:fld>
            <a:endParaRPr lang="nl-NL"/>
          </a:p>
        </p:txBody>
      </p:sp>
      <p:pic>
        <p:nvPicPr>
          <p:cNvPr id="8" name="Picture 7">
            <a:extLst>
              <a:ext uri="{FF2B5EF4-FFF2-40B4-BE49-F238E27FC236}">
                <a16:creationId xmlns:a16="http://schemas.microsoft.com/office/drawing/2014/main" id="{D2CC10F2-3100-D006-F29B-31BD754CF65E}"/>
              </a:ext>
            </a:extLst>
          </p:cNvPr>
          <p:cNvPicPr>
            <a:picLocks noChangeAspect="1"/>
          </p:cNvPicPr>
          <p:nvPr/>
        </p:nvPicPr>
        <p:blipFill rotWithShape="1">
          <a:blip r:embed="rId3"/>
          <a:srcRect l="6172" r="6343" b="14285"/>
          <a:stretch/>
        </p:blipFill>
        <p:spPr>
          <a:xfrm>
            <a:off x="6534919" y="2440003"/>
            <a:ext cx="2354732" cy="1829783"/>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6BDC090E-1EA0-1A95-4976-BE4F57E22A32}"/>
              </a:ext>
            </a:extLst>
          </p:cNvPr>
          <p:cNvPicPr>
            <a:picLocks noChangeAspect="1"/>
          </p:cNvPicPr>
          <p:nvPr/>
        </p:nvPicPr>
        <p:blipFill rotWithShape="1">
          <a:blip r:embed="rId4"/>
          <a:srcRect b="22507"/>
          <a:stretch/>
        </p:blipFill>
        <p:spPr>
          <a:xfrm>
            <a:off x="3727101" y="2431987"/>
            <a:ext cx="2542017" cy="1837799"/>
          </a:xfrm>
          <a:prstGeom prst="rect">
            <a:avLst/>
          </a:prstGeom>
          <a:ln w="88900" cap="sq" cmpd="thickThin">
            <a:solidFill>
              <a:srgbClr val="000000"/>
            </a:solidFill>
            <a:prstDash val="solid"/>
            <a:miter lim="800000"/>
          </a:ln>
          <a:effectLst>
            <a:innerShdw blurRad="76200">
              <a:srgbClr val="000000"/>
            </a:innerShdw>
          </a:effectLst>
        </p:spPr>
      </p:pic>
      <p:sp>
        <p:nvSpPr>
          <p:cNvPr id="12" name="TextBox 11">
            <a:extLst>
              <a:ext uri="{FF2B5EF4-FFF2-40B4-BE49-F238E27FC236}">
                <a16:creationId xmlns:a16="http://schemas.microsoft.com/office/drawing/2014/main" id="{FA2DBCC4-9044-3126-95DA-B108DF684A82}"/>
              </a:ext>
            </a:extLst>
          </p:cNvPr>
          <p:cNvSpPr txBox="1"/>
          <p:nvPr/>
        </p:nvSpPr>
        <p:spPr>
          <a:xfrm>
            <a:off x="2194561" y="4614762"/>
            <a:ext cx="6737040" cy="307777"/>
          </a:xfrm>
          <a:prstGeom prst="rect">
            <a:avLst/>
          </a:prstGeom>
          <a:noFill/>
        </p:spPr>
        <p:txBody>
          <a:bodyPr wrap="square">
            <a:spAutoFit/>
          </a:bodyPr>
          <a:lstStyle/>
          <a:p>
            <a:r>
              <a:rPr lang="nl-NL" sz="1400" dirty="0" err="1"/>
              <a:t>Source:https</a:t>
            </a:r>
            <a:r>
              <a:rPr lang="nl-NL" sz="1400" dirty="0"/>
              <a:t>://eigenvector.com/</a:t>
            </a:r>
            <a:r>
              <a:rPr lang="nl-NL" sz="1400" dirty="0" err="1"/>
              <a:t>wpcontent</a:t>
            </a:r>
            <a:r>
              <a:rPr lang="nl-NL" sz="1400" dirty="0"/>
              <a:t>/uploads/2022/10/Onion_SampleSelection.pdf</a:t>
            </a:r>
          </a:p>
        </p:txBody>
      </p:sp>
      <p:sp>
        <p:nvSpPr>
          <p:cNvPr id="15" name="TextBox 14">
            <a:extLst>
              <a:ext uri="{FF2B5EF4-FFF2-40B4-BE49-F238E27FC236}">
                <a16:creationId xmlns:a16="http://schemas.microsoft.com/office/drawing/2014/main" id="{79819FB1-EF63-2409-E10D-2B16A761A9D3}"/>
              </a:ext>
            </a:extLst>
          </p:cNvPr>
          <p:cNvSpPr txBox="1"/>
          <p:nvPr/>
        </p:nvSpPr>
        <p:spPr>
          <a:xfrm>
            <a:off x="6924268" y="1737332"/>
            <a:ext cx="1539332"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Kennard</a:t>
            </a:r>
            <a:r>
              <a:rPr lang="nl-NL" sz="1400" dirty="0">
                <a:latin typeface="Verdana" pitchFamily="34" charset="0"/>
              </a:rPr>
              <a:t>-Stone</a:t>
            </a:r>
          </a:p>
        </p:txBody>
      </p:sp>
      <p:sp>
        <p:nvSpPr>
          <p:cNvPr id="16" name="TextBox 15">
            <a:extLst>
              <a:ext uri="{FF2B5EF4-FFF2-40B4-BE49-F238E27FC236}">
                <a16:creationId xmlns:a16="http://schemas.microsoft.com/office/drawing/2014/main" id="{D836507D-8AF3-994D-0F12-431302F40CB8}"/>
              </a:ext>
            </a:extLst>
          </p:cNvPr>
          <p:cNvSpPr txBox="1"/>
          <p:nvPr/>
        </p:nvSpPr>
        <p:spPr>
          <a:xfrm>
            <a:off x="4556291" y="1761759"/>
            <a:ext cx="712054"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Onion</a:t>
            </a:r>
            <a:endParaRPr lang="nl-NL" sz="1400" dirty="0">
              <a:latin typeface="Verdana" pitchFamily="34" charset="0"/>
            </a:endParaRPr>
          </a:p>
        </p:txBody>
      </p:sp>
    </p:spTree>
    <p:extLst>
      <p:ext uri="{BB962C8B-B14F-4D97-AF65-F5344CB8AC3E}">
        <p14:creationId xmlns:p14="http://schemas.microsoft.com/office/powerpoint/2010/main" val="536520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E52FC9A-2C0F-39C5-B918-5179AC1C8C21}"/>
              </a:ext>
            </a:extLst>
          </p:cNvPr>
          <p:cNvSpPr>
            <a:spLocks noGrp="1"/>
          </p:cNvSpPr>
          <p:nvPr>
            <p:ph type="body" sz="quarter" idx="10"/>
          </p:nvPr>
        </p:nvSpPr>
        <p:spPr>
          <a:xfrm>
            <a:off x="490851" y="1888688"/>
            <a:ext cx="8398800" cy="3092400"/>
          </a:xfrm>
        </p:spPr>
        <p:txBody>
          <a:bodyPr/>
          <a:lstStyle/>
          <a:p>
            <a:r>
              <a:rPr lang="nl-NL" dirty="0" err="1"/>
              <a:t>Randomly</a:t>
            </a:r>
            <a:endParaRPr lang="nl-NL" dirty="0"/>
          </a:p>
          <a:p>
            <a:r>
              <a:rPr lang="nl-NL" dirty="0" err="1"/>
              <a:t>Kernnand</a:t>
            </a:r>
            <a:r>
              <a:rPr lang="nl-NL" dirty="0"/>
              <a:t> Stone</a:t>
            </a:r>
          </a:p>
          <a:p>
            <a:r>
              <a:rPr lang="nl-NL" dirty="0" err="1"/>
              <a:t>Onion</a:t>
            </a:r>
            <a:endParaRPr lang="nl-NL" dirty="0"/>
          </a:p>
          <a:p>
            <a:r>
              <a:rPr lang="nl-NL" dirty="0"/>
              <a:t>Duplex</a:t>
            </a:r>
          </a:p>
          <a:p>
            <a:r>
              <a:rPr lang="nl-NL" dirty="0" err="1"/>
              <a:t>Reducennsamples</a:t>
            </a:r>
            <a:endParaRPr lang="nl-NL" dirty="0"/>
          </a:p>
          <a:p>
            <a:endParaRPr lang="nl-NL" dirty="0"/>
          </a:p>
        </p:txBody>
      </p:sp>
      <p:sp>
        <p:nvSpPr>
          <p:cNvPr id="3" name="Title 2">
            <a:extLst>
              <a:ext uri="{FF2B5EF4-FFF2-40B4-BE49-F238E27FC236}">
                <a16:creationId xmlns:a16="http://schemas.microsoft.com/office/drawing/2014/main" id="{F86AD207-DDFD-5B00-5F1B-DA19FE9F5343}"/>
              </a:ext>
            </a:extLst>
          </p:cNvPr>
          <p:cNvSpPr>
            <a:spLocks noGrp="1"/>
          </p:cNvSpPr>
          <p:nvPr>
            <p:ph type="title"/>
          </p:nvPr>
        </p:nvSpPr>
        <p:spPr>
          <a:xfrm>
            <a:off x="561600" y="169211"/>
            <a:ext cx="8330400" cy="746474"/>
          </a:xfrm>
        </p:spPr>
        <p:txBody>
          <a:bodyPr/>
          <a:lstStyle/>
          <a:p>
            <a:pPr algn="ctr"/>
            <a:r>
              <a:rPr lang="en-US" sz="2400" dirty="0"/>
              <a:t>Some methods for the selection of Representative Learning and Test Sets</a:t>
            </a:r>
            <a:br>
              <a:rPr lang="en-US" sz="2400" dirty="0"/>
            </a:br>
            <a:r>
              <a:rPr lang="en-US" sz="2400" dirty="0"/>
              <a:t>  </a:t>
            </a:r>
            <a:endParaRPr lang="nl-NL" sz="2400" dirty="0"/>
          </a:p>
        </p:txBody>
      </p:sp>
      <p:sp>
        <p:nvSpPr>
          <p:cNvPr id="4" name="Slide Number Placeholder 3">
            <a:extLst>
              <a:ext uri="{FF2B5EF4-FFF2-40B4-BE49-F238E27FC236}">
                <a16:creationId xmlns:a16="http://schemas.microsoft.com/office/drawing/2014/main" id="{7C641BB6-904B-9C80-50C7-FC7537CA27F2}"/>
              </a:ext>
            </a:extLst>
          </p:cNvPr>
          <p:cNvSpPr>
            <a:spLocks noGrp="1"/>
          </p:cNvSpPr>
          <p:nvPr>
            <p:ph type="sldNum" sz="quarter" idx="11"/>
          </p:nvPr>
        </p:nvSpPr>
        <p:spPr/>
        <p:txBody>
          <a:bodyPr/>
          <a:lstStyle/>
          <a:p>
            <a:pPr algn="r"/>
            <a:fld id="{F25965E0-7062-474C-8671-DB3A3CE669B0}" type="slidenum">
              <a:rPr lang="nl-NL" smtClean="0"/>
              <a:pPr algn="r"/>
              <a:t>56</a:t>
            </a:fld>
            <a:endParaRPr lang="nl-NL"/>
          </a:p>
        </p:txBody>
      </p:sp>
      <p:sp>
        <p:nvSpPr>
          <p:cNvPr id="12" name="TextBox 11">
            <a:extLst>
              <a:ext uri="{FF2B5EF4-FFF2-40B4-BE49-F238E27FC236}">
                <a16:creationId xmlns:a16="http://schemas.microsoft.com/office/drawing/2014/main" id="{FA2DBCC4-9044-3126-95DA-B108DF684A82}"/>
              </a:ext>
            </a:extLst>
          </p:cNvPr>
          <p:cNvSpPr txBox="1"/>
          <p:nvPr/>
        </p:nvSpPr>
        <p:spPr>
          <a:xfrm>
            <a:off x="2194561" y="4614762"/>
            <a:ext cx="6737040" cy="307777"/>
          </a:xfrm>
          <a:prstGeom prst="rect">
            <a:avLst/>
          </a:prstGeom>
          <a:noFill/>
        </p:spPr>
        <p:txBody>
          <a:bodyPr wrap="square">
            <a:spAutoFit/>
          </a:bodyPr>
          <a:lstStyle/>
          <a:p>
            <a:r>
              <a:rPr lang="nl-NL" sz="1400" dirty="0" err="1"/>
              <a:t>Source:https</a:t>
            </a:r>
            <a:r>
              <a:rPr lang="nl-NL" sz="1400" dirty="0"/>
              <a:t>://eigenvector.com/</a:t>
            </a:r>
            <a:r>
              <a:rPr lang="nl-NL" sz="1400" dirty="0" err="1"/>
              <a:t>wpcontent</a:t>
            </a:r>
            <a:r>
              <a:rPr lang="nl-NL" sz="1400" dirty="0"/>
              <a:t>/uploads/2022/10/Onion_SampleSelection.pdf</a:t>
            </a:r>
          </a:p>
        </p:txBody>
      </p:sp>
      <p:pic>
        <p:nvPicPr>
          <p:cNvPr id="2" name="Picture 4">
            <a:extLst>
              <a:ext uri="{FF2B5EF4-FFF2-40B4-BE49-F238E27FC236}">
                <a16:creationId xmlns:a16="http://schemas.microsoft.com/office/drawing/2014/main" id="{927D379B-DCCD-86AE-5A9F-9A91082E7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97" b="47872"/>
          <a:stretch/>
        </p:blipFill>
        <p:spPr bwMode="auto">
          <a:xfrm>
            <a:off x="6178915" y="2485002"/>
            <a:ext cx="2052753" cy="115675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E430EB8-3627-DDA0-56B4-A44DBE5C5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41" t="54775" r="10831"/>
          <a:stretch/>
        </p:blipFill>
        <p:spPr bwMode="auto">
          <a:xfrm>
            <a:off x="3605808" y="2147901"/>
            <a:ext cx="1915125" cy="183095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CA3362-B090-3060-5D7B-44EE941B425A}"/>
              </a:ext>
            </a:extLst>
          </p:cNvPr>
          <p:cNvSpPr txBox="1"/>
          <p:nvPr/>
        </p:nvSpPr>
        <p:spPr>
          <a:xfrm>
            <a:off x="4157649" y="1527427"/>
            <a:ext cx="811441"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a:latin typeface="Verdana" pitchFamily="34" charset="0"/>
              </a:rPr>
              <a:t>Duplex</a:t>
            </a:r>
          </a:p>
        </p:txBody>
      </p:sp>
      <p:sp>
        <p:nvSpPr>
          <p:cNvPr id="6" name="TextBox 5">
            <a:extLst>
              <a:ext uri="{FF2B5EF4-FFF2-40B4-BE49-F238E27FC236}">
                <a16:creationId xmlns:a16="http://schemas.microsoft.com/office/drawing/2014/main" id="{8594E0AF-7985-9558-3DA2-C769CC7EC88E}"/>
              </a:ext>
            </a:extLst>
          </p:cNvPr>
          <p:cNvSpPr txBox="1"/>
          <p:nvPr/>
        </p:nvSpPr>
        <p:spPr>
          <a:xfrm>
            <a:off x="6665880" y="1830139"/>
            <a:ext cx="1078821" cy="30271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ts val="1800"/>
              </a:lnSpc>
            </a:pPr>
            <a:r>
              <a:rPr lang="nl-NL" sz="1400" dirty="0" err="1">
                <a:latin typeface="Verdana" pitchFamily="34" charset="0"/>
              </a:rPr>
              <a:t>Randomly</a:t>
            </a:r>
            <a:endParaRPr lang="nl-NL" sz="1400" dirty="0">
              <a:latin typeface="Verdana" pitchFamily="34" charset="0"/>
            </a:endParaRPr>
          </a:p>
        </p:txBody>
      </p:sp>
    </p:spTree>
    <p:extLst>
      <p:ext uri="{BB962C8B-B14F-4D97-AF65-F5344CB8AC3E}">
        <p14:creationId xmlns:p14="http://schemas.microsoft.com/office/powerpoint/2010/main" val="2033242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E8A38A-9055-9ADF-7B78-A874A3F5A788}"/>
              </a:ext>
            </a:extLst>
          </p:cNvPr>
          <p:cNvSpPr>
            <a:spLocks noGrp="1"/>
          </p:cNvSpPr>
          <p:nvPr>
            <p:ph type="title"/>
          </p:nvPr>
        </p:nvSpPr>
        <p:spPr>
          <a:xfrm>
            <a:off x="561600" y="169210"/>
            <a:ext cx="8330400" cy="576832"/>
          </a:xfrm>
        </p:spPr>
        <p:txBody>
          <a:bodyPr/>
          <a:lstStyle/>
          <a:p>
            <a:pPr algn="ctr"/>
            <a:r>
              <a:rPr lang="nl-NL" dirty="0"/>
              <a:t>Cross </a:t>
            </a:r>
            <a:r>
              <a:rPr lang="nl-NL" dirty="0" err="1"/>
              <a:t>validation</a:t>
            </a:r>
            <a:endParaRPr lang="nl-NL" dirty="0"/>
          </a:p>
        </p:txBody>
      </p:sp>
      <p:sp>
        <p:nvSpPr>
          <p:cNvPr id="4" name="Slide Number Placeholder 3">
            <a:extLst>
              <a:ext uri="{FF2B5EF4-FFF2-40B4-BE49-F238E27FC236}">
                <a16:creationId xmlns:a16="http://schemas.microsoft.com/office/drawing/2014/main" id="{54A7A310-BBE4-97AA-5DA6-4D376448CD1F}"/>
              </a:ext>
            </a:extLst>
          </p:cNvPr>
          <p:cNvSpPr>
            <a:spLocks noGrp="1"/>
          </p:cNvSpPr>
          <p:nvPr>
            <p:ph type="sldNum" sz="quarter" idx="11"/>
          </p:nvPr>
        </p:nvSpPr>
        <p:spPr/>
        <p:txBody>
          <a:bodyPr/>
          <a:lstStyle/>
          <a:p>
            <a:pPr algn="r"/>
            <a:fld id="{F25965E0-7062-474C-8671-DB3A3CE669B0}" type="slidenum">
              <a:rPr lang="nl-NL" smtClean="0"/>
              <a:pPr algn="r"/>
              <a:t>57</a:t>
            </a:fld>
            <a:endParaRPr lang="nl-NL"/>
          </a:p>
        </p:txBody>
      </p:sp>
      <p:pic>
        <p:nvPicPr>
          <p:cNvPr id="6" name="Picture 5">
            <a:extLst>
              <a:ext uri="{FF2B5EF4-FFF2-40B4-BE49-F238E27FC236}">
                <a16:creationId xmlns:a16="http://schemas.microsoft.com/office/drawing/2014/main" id="{D9CA4E62-673E-261E-30C6-9B4C6527058A}"/>
              </a:ext>
            </a:extLst>
          </p:cNvPr>
          <p:cNvPicPr>
            <a:picLocks noChangeAspect="1"/>
          </p:cNvPicPr>
          <p:nvPr/>
        </p:nvPicPr>
        <p:blipFill>
          <a:blip r:embed="rId3"/>
          <a:stretch>
            <a:fillRect/>
          </a:stretch>
        </p:blipFill>
        <p:spPr>
          <a:xfrm>
            <a:off x="3601328" y="1245717"/>
            <a:ext cx="4738165" cy="3028208"/>
          </a:xfrm>
          <a:prstGeom prst="rect">
            <a:avLst/>
          </a:prstGeom>
        </p:spPr>
      </p:pic>
      <p:sp>
        <p:nvSpPr>
          <p:cNvPr id="7" name="Rectangle 6">
            <a:extLst>
              <a:ext uri="{FF2B5EF4-FFF2-40B4-BE49-F238E27FC236}">
                <a16:creationId xmlns:a16="http://schemas.microsoft.com/office/drawing/2014/main" id="{6A8EF615-9A17-0FE4-402C-FD7BB710EA8F}"/>
              </a:ext>
            </a:extLst>
          </p:cNvPr>
          <p:cNvSpPr/>
          <p:nvPr/>
        </p:nvSpPr>
        <p:spPr>
          <a:xfrm>
            <a:off x="804507" y="1245717"/>
            <a:ext cx="1782730" cy="119608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Leave</a:t>
            </a:r>
            <a:r>
              <a:rPr lang="nl-NL" sz="1400" dirty="0">
                <a:solidFill>
                  <a:schemeClr val="tx1"/>
                </a:solidFill>
              </a:rPr>
              <a:t> </a:t>
            </a:r>
            <a:r>
              <a:rPr lang="nl-NL" sz="1400" dirty="0" err="1">
                <a:solidFill>
                  <a:schemeClr val="tx1"/>
                </a:solidFill>
              </a:rPr>
              <a:t>One</a:t>
            </a:r>
            <a:r>
              <a:rPr lang="nl-NL" sz="1400" dirty="0">
                <a:solidFill>
                  <a:schemeClr val="tx1"/>
                </a:solidFill>
              </a:rPr>
              <a:t> Out:</a:t>
            </a:r>
          </a:p>
          <a:p>
            <a:pPr algn="ctr"/>
            <a:r>
              <a:rPr lang="nl-NL" sz="1400" dirty="0">
                <a:solidFill>
                  <a:schemeClr val="tx1"/>
                </a:solidFill>
              </a:rPr>
              <a:t>Over-</a:t>
            </a:r>
            <a:r>
              <a:rPr lang="nl-NL" sz="1400" dirty="0" err="1">
                <a:solidFill>
                  <a:schemeClr val="tx1"/>
                </a:solidFill>
              </a:rPr>
              <a:t>estimates</a:t>
            </a:r>
            <a:r>
              <a:rPr lang="nl-NL" sz="1400" dirty="0">
                <a:solidFill>
                  <a:schemeClr val="tx1"/>
                </a:solidFill>
              </a:rPr>
              <a:t> </a:t>
            </a:r>
            <a:r>
              <a:rPr lang="nl-NL" sz="1400" dirty="0" err="1">
                <a:solidFill>
                  <a:schemeClr val="tx1"/>
                </a:solidFill>
              </a:rPr>
              <a:t>the</a:t>
            </a:r>
            <a:r>
              <a:rPr lang="nl-NL" sz="1400" dirty="0">
                <a:solidFill>
                  <a:schemeClr val="tx1"/>
                </a:solidFill>
              </a:rPr>
              <a:t> </a:t>
            </a:r>
            <a:r>
              <a:rPr lang="nl-NL" sz="1400" dirty="0" err="1">
                <a:solidFill>
                  <a:schemeClr val="tx1"/>
                </a:solidFill>
              </a:rPr>
              <a:t>predictive</a:t>
            </a:r>
            <a:r>
              <a:rPr lang="nl-NL" sz="1400" dirty="0">
                <a:solidFill>
                  <a:schemeClr val="tx1"/>
                </a:solidFill>
              </a:rPr>
              <a:t> </a:t>
            </a:r>
            <a:r>
              <a:rPr lang="nl-NL" sz="1400" dirty="0" err="1">
                <a:solidFill>
                  <a:schemeClr val="tx1"/>
                </a:solidFill>
              </a:rPr>
              <a:t>capacity</a:t>
            </a:r>
            <a:r>
              <a:rPr lang="nl-NL" sz="1400" dirty="0">
                <a:solidFill>
                  <a:schemeClr val="tx1"/>
                </a:solidFill>
              </a:rPr>
              <a:t> of </a:t>
            </a:r>
            <a:r>
              <a:rPr lang="nl-NL" sz="1400" dirty="0" err="1">
                <a:solidFill>
                  <a:schemeClr val="tx1"/>
                </a:solidFill>
              </a:rPr>
              <a:t>the</a:t>
            </a:r>
            <a:r>
              <a:rPr lang="nl-NL" sz="1400" dirty="0">
                <a:solidFill>
                  <a:schemeClr val="tx1"/>
                </a:solidFill>
              </a:rPr>
              <a:t> model</a:t>
            </a:r>
          </a:p>
        </p:txBody>
      </p:sp>
      <p:sp>
        <p:nvSpPr>
          <p:cNvPr id="8" name="Arrow: Down 7">
            <a:extLst>
              <a:ext uri="{FF2B5EF4-FFF2-40B4-BE49-F238E27FC236}">
                <a16:creationId xmlns:a16="http://schemas.microsoft.com/office/drawing/2014/main" id="{027748A7-57B4-05A4-DCAE-FD0B09318190}"/>
              </a:ext>
            </a:extLst>
          </p:cNvPr>
          <p:cNvSpPr/>
          <p:nvPr/>
        </p:nvSpPr>
        <p:spPr>
          <a:xfrm>
            <a:off x="1527060" y="2571750"/>
            <a:ext cx="337624" cy="1038456"/>
          </a:xfrm>
          <a:prstGeom prst="downArrow">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
        <p:nvSpPr>
          <p:cNvPr id="9" name="Rectangle 8">
            <a:extLst>
              <a:ext uri="{FF2B5EF4-FFF2-40B4-BE49-F238E27FC236}">
                <a16:creationId xmlns:a16="http://schemas.microsoft.com/office/drawing/2014/main" id="{1AD9E36D-2711-EC00-0D05-1FDE05FF40B4}"/>
              </a:ext>
            </a:extLst>
          </p:cNvPr>
          <p:cNvSpPr/>
          <p:nvPr/>
        </p:nvSpPr>
        <p:spPr>
          <a:xfrm>
            <a:off x="381867" y="3801706"/>
            <a:ext cx="2796821" cy="54975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nl-NL" sz="1400" dirty="0" err="1">
                <a:solidFill>
                  <a:schemeClr val="tx1"/>
                </a:solidFill>
              </a:rPr>
              <a:t>Use</a:t>
            </a:r>
            <a:r>
              <a:rPr lang="nl-NL" sz="1400" dirty="0">
                <a:solidFill>
                  <a:schemeClr val="tx1"/>
                </a:solidFill>
              </a:rPr>
              <a:t> </a:t>
            </a:r>
            <a:r>
              <a:rPr lang="nl-NL" sz="1400" dirty="0" err="1">
                <a:solidFill>
                  <a:schemeClr val="tx1"/>
                </a:solidFill>
              </a:rPr>
              <a:t>only</a:t>
            </a:r>
            <a:r>
              <a:rPr lang="nl-NL" sz="1400" dirty="0">
                <a:solidFill>
                  <a:schemeClr val="tx1"/>
                </a:solidFill>
              </a:rPr>
              <a:t> </a:t>
            </a:r>
            <a:r>
              <a:rPr lang="nl-NL" sz="1400" dirty="0" err="1">
                <a:solidFill>
                  <a:schemeClr val="tx1"/>
                </a:solidFill>
              </a:rPr>
              <a:t>when</a:t>
            </a:r>
            <a:r>
              <a:rPr lang="nl-NL" sz="1400" dirty="0">
                <a:solidFill>
                  <a:schemeClr val="tx1"/>
                </a:solidFill>
              </a:rPr>
              <a:t> data set has few samples</a:t>
            </a:r>
          </a:p>
        </p:txBody>
      </p:sp>
    </p:spTree>
    <p:extLst>
      <p:ext uri="{BB962C8B-B14F-4D97-AF65-F5344CB8AC3E}">
        <p14:creationId xmlns:p14="http://schemas.microsoft.com/office/powerpoint/2010/main" val="4012581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B63E82-6ED1-131A-9490-7BEA9B8879CD}"/>
              </a:ext>
            </a:extLst>
          </p:cNvPr>
          <p:cNvSpPr>
            <a:spLocks noGrp="1"/>
          </p:cNvSpPr>
          <p:nvPr>
            <p:ph type="title"/>
          </p:nvPr>
        </p:nvSpPr>
        <p:spPr>
          <a:xfrm>
            <a:off x="561600" y="2287784"/>
            <a:ext cx="8330400" cy="576832"/>
          </a:xfrm>
        </p:spPr>
        <p:txBody>
          <a:bodyPr/>
          <a:lstStyle/>
          <a:p>
            <a:r>
              <a:rPr lang="nl-NL" dirty="0"/>
              <a:t>Part 6: </a:t>
            </a:r>
            <a:r>
              <a:rPr lang="nl-NL" dirty="0" err="1"/>
              <a:t>Discrimination</a:t>
            </a:r>
            <a:r>
              <a:rPr lang="nl-NL" dirty="0"/>
              <a:t> (PLSDA)</a:t>
            </a:r>
          </a:p>
        </p:txBody>
      </p:sp>
      <p:sp>
        <p:nvSpPr>
          <p:cNvPr id="4" name="Slide Number Placeholder 3">
            <a:extLst>
              <a:ext uri="{FF2B5EF4-FFF2-40B4-BE49-F238E27FC236}">
                <a16:creationId xmlns:a16="http://schemas.microsoft.com/office/drawing/2014/main" id="{701ADCBC-4ED0-8CDA-2260-5DD256874D56}"/>
              </a:ext>
            </a:extLst>
          </p:cNvPr>
          <p:cNvSpPr>
            <a:spLocks noGrp="1"/>
          </p:cNvSpPr>
          <p:nvPr>
            <p:ph type="sldNum" sz="quarter" idx="11"/>
          </p:nvPr>
        </p:nvSpPr>
        <p:spPr/>
        <p:txBody>
          <a:bodyPr/>
          <a:lstStyle/>
          <a:p>
            <a:pPr algn="r"/>
            <a:fld id="{F25965E0-7062-474C-8671-DB3A3CE669B0}" type="slidenum">
              <a:rPr lang="nl-NL" smtClean="0"/>
              <a:pPr algn="r"/>
              <a:t>58</a:t>
            </a:fld>
            <a:endParaRPr lang="nl-NL"/>
          </a:p>
        </p:txBody>
      </p:sp>
    </p:spTree>
    <p:extLst>
      <p:ext uri="{BB962C8B-B14F-4D97-AF65-F5344CB8AC3E}">
        <p14:creationId xmlns:p14="http://schemas.microsoft.com/office/powerpoint/2010/main" val="2042980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384EF2-3CB8-196E-60C1-69837402A5CC}"/>
              </a:ext>
            </a:extLst>
          </p:cNvPr>
          <p:cNvSpPr>
            <a:spLocks noGrp="1"/>
          </p:cNvSpPr>
          <p:nvPr>
            <p:ph type="body" sz="quarter" idx="10"/>
          </p:nvPr>
        </p:nvSpPr>
        <p:spPr>
          <a:xfrm>
            <a:off x="292500" y="1503851"/>
            <a:ext cx="8559000" cy="3092400"/>
          </a:xfrm>
        </p:spPr>
        <p:txBody>
          <a:bodyPr/>
          <a:lstStyle/>
          <a:p>
            <a:pPr marL="72000" indent="457200" algn="just">
              <a:lnSpc>
                <a:spcPct val="150000"/>
              </a:lnSpc>
              <a:spcBef>
                <a:spcPts val="600"/>
              </a:spcBef>
            </a:pPr>
            <a:r>
              <a:rPr lang="en-US" sz="1600" dirty="0"/>
              <a:t>We have a data matrix </a:t>
            </a:r>
            <a:r>
              <a:rPr lang="en-US" sz="1600" b="1" dirty="0">
                <a:solidFill>
                  <a:srgbClr val="FF0000"/>
                </a:solidFill>
              </a:rPr>
              <a:t>(</a:t>
            </a:r>
            <a:r>
              <a:rPr lang="en-US" sz="1600" b="1" dirty="0" err="1">
                <a:solidFill>
                  <a:srgbClr val="FF0000"/>
                </a:solidFill>
              </a:rPr>
              <a:t>nxp</a:t>
            </a:r>
            <a:r>
              <a:rPr lang="en-US" sz="1600" b="1" dirty="0">
                <a:solidFill>
                  <a:srgbClr val="FF0000"/>
                </a:solidFill>
              </a:rPr>
              <a:t>) </a:t>
            </a:r>
            <a:r>
              <a:rPr lang="en-US" sz="1600" dirty="0"/>
              <a:t>where </a:t>
            </a:r>
            <a:r>
              <a:rPr lang="en-US" sz="1600" b="1" dirty="0">
                <a:solidFill>
                  <a:srgbClr val="FF0000"/>
                </a:solidFill>
              </a:rPr>
              <a:t>n</a:t>
            </a:r>
            <a:r>
              <a:rPr lang="en-US" sz="1600" dirty="0"/>
              <a:t> samples</a:t>
            </a:r>
          </a:p>
          <a:p>
            <a:pPr marL="72000" indent="457200" algn="just">
              <a:lnSpc>
                <a:spcPct val="150000"/>
              </a:lnSpc>
              <a:spcBef>
                <a:spcPts val="600"/>
              </a:spcBef>
              <a:buNone/>
            </a:pPr>
            <a:r>
              <a:rPr lang="en-US" sz="1600" dirty="0"/>
              <a:t>   were measured for </a:t>
            </a:r>
            <a:r>
              <a:rPr lang="en-US" sz="1600" b="1" dirty="0">
                <a:solidFill>
                  <a:srgbClr val="FF0000"/>
                </a:solidFill>
              </a:rPr>
              <a:t>p</a:t>
            </a:r>
            <a:r>
              <a:rPr lang="en-US" sz="1600" dirty="0"/>
              <a:t> quantitative variables, and a vector </a:t>
            </a:r>
            <a:r>
              <a:rPr lang="en-US" sz="1600" b="1" dirty="0">
                <a:solidFill>
                  <a:srgbClr val="FF0000"/>
                </a:solidFill>
              </a:rPr>
              <a:t>Y</a:t>
            </a:r>
            <a:r>
              <a:rPr lang="en-US" sz="1600" dirty="0"/>
              <a:t> </a:t>
            </a:r>
          </a:p>
          <a:p>
            <a:pPr marL="72000" indent="457200" algn="just">
              <a:lnSpc>
                <a:spcPct val="150000"/>
              </a:lnSpc>
              <a:spcBef>
                <a:spcPts val="600"/>
              </a:spcBef>
              <a:buNone/>
            </a:pPr>
            <a:r>
              <a:rPr lang="en-US" sz="1600" dirty="0"/>
              <a:t>   of size </a:t>
            </a:r>
            <a:r>
              <a:rPr lang="en-US" sz="1600" b="1" dirty="0">
                <a:solidFill>
                  <a:srgbClr val="FF0000"/>
                </a:solidFill>
              </a:rPr>
              <a:t>n</a:t>
            </a:r>
            <a:r>
              <a:rPr lang="en-US" sz="1600" dirty="0"/>
              <a:t>  measured on the same samples</a:t>
            </a:r>
          </a:p>
          <a:p>
            <a:pPr marL="72000" indent="457200" algn="just">
              <a:lnSpc>
                <a:spcPct val="150000"/>
              </a:lnSpc>
              <a:spcBef>
                <a:spcPts val="600"/>
              </a:spcBef>
            </a:pPr>
            <a:r>
              <a:rPr lang="en-US" sz="1600" dirty="0"/>
              <a:t>This vector represents the membership of each sample to each class </a:t>
            </a:r>
            <a:r>
              <a:rPr lang="en-US" sz="1600" b="1" dirty="0">
                <a:solidFill>
                  <a:srgbClr val="FF0000"/>
                </a:solidFill>
              </a:rPr>
              <a:t>K</a:t>
            </a:r>
            <a:endParaRPr lang="en-US" sz="1600" dirty="0"/>
          </a:p>
          <a:p>
            <a:pPr marL="72000" indent="457200" algn="just">
              <a:lnSpc>
                <a:spcPct val="150000"/>
              </a:lnSpc>
              <a:spcBef>
                <a:spcPts val="600"/>
              </a:spcBef>
            </a:pPr>
            <a:r>
              <a:rPr lang="en-US" sz="1600" dirty="0"/>
              <a:t>Each class contains at least one sample, and each sample belongs to a single class</a:t>
            </a:r>
            <a:endParaRPr lang="nl-NL" sz="1600" dirty="0"/>
          </a:p>
        </p:txBody>
      </p:sp>
      <p:sp>
        <p:nvSpPr>
          <p:cNvPr id="3" name="Title 2">
            <a:extLst>
              <a:ext uri="{FF2B5EF4-FFF2-40B4-BE49-F238E27FC236}">
                <a16:creationId xmlns:a16="http://schemas.microsoft.com/office/drawing/2014/main" id="{6FA33FF9-D2E1-AAFA-D849-3DA13B9F312A}"/>
              </a:ext>
            </a:extLst>
          </p:cNvPr>
          <p:cNvSpPr>
            <a:spLocks noGrp="1"/>
          </p:cNvSpPr>
          <p:nvPr>
            <p:ph type="title"/>
          </p:nvPr>
        </p:nvSpPr>
        <p:spPr>
          <a:xfrm>
            <a:off x="561600" y="169210"/>
            <a:ext cx="8330400" cy="576832"/>
          </a:xfrm>
        </p:spPr>
        <p:txBody>
          <a:bodyPr/>
          <a:lstStyle/>
          <a:p>
            <a:pPr algn="ctr"/>
            <a:r>
              <a:rPr lang="en-US" dirty="0"/>
              <a:t>Principles and Objectives of Discrimination</a:t>
            </a:r>
            <a:endParaRPr lang="nl-NL" dirty="0"/>
          </a:p>
        </p:txBody>
      </p:sp>
      <p:sp>
        <p:nvSpPr>
          <p:cNvPr id="4" name="Slide Number Placeholder 3">
            <a:extLst>
              <a:ext uri="{FF2B5EF4-FFF2-40B4-BE49-F238E27FC236}">
                <a16:creationId xmlns:a16="http://schemas.microsoft.com/office/drawing/2014/main" id="{2610072C-1BFF-6D01-3764-39EB7BEC2CA4}"/>
              </a:ext>
            </a:extLst>
          </p:cNvPr>
          <p:cNvSpPr>
            <a:spLocks noGrp="1"/>
          </p:cNvSpPr>
          <p:nvPr>
            <p:ph type="sldNum" sz="quarter" idx="11"/>
          </p:nvPr>
        </p:nvSpPr>
        <p:spPr/>
        <p:txBody>
          <a:bodyPr/>
          <a:lstStyle/>
          <a:p>
            <a:pPr algn="r"/>
            <a:fld id="{F25965E0-7062-474C-8671-DB3A3CE669B0}" type="slidenum">
              <a:rPr lang="nl-NL" smtClean="0"/>
              <a:pPr algn="r"/>
              <a:t>59</a:t>
            </a:fld>
            <a:endParaRPr lang="nl-NL"/>
          </a:p>
        </p:txBody>
      </p:sp>
    </p:spTree>
    <p:extLst>
      <p:ext uri="{BB962C8B-B14F-4D97-AF65-F5344CB8AC3E}">
        <p14:creationId xmlns:p14="http://schemas.microsoft.com/office/powerpoint/2010/main" val="4127370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C61AA5-B9E9-BD89-039F-A478EDA05C49}"/>
              </a:ext>
            </a:extLst>
          </p:cNvPr>
          <p:cNvSpPr>
            <a:spLocks noGrp="1"/>
          </p:cNvSpPr>
          <p:nvPr>
            <p:ph type="body" sz="quarter" idx="10"/>
          </p:nvPr>
        </p:nvSpPr>
        <p:spPr/>
        <p:txBody>
          <a:bodyPr numCol="2"/>
          <a:lstStyle/>
          <a:p>
            <a:r>
              <a:rPr lang="en-US" dirty="0"/>
              <a:t>Focus on distributions</a:t>
            </a:r>
          </a:p>
          <a:p>
            <a:r>
              <a:rPr lang="en-US" dirty="0"/>
              <a:t>Inference based on hypothesis tests of parameters</a:t>
            </a:r>
          </a:p>
          <a:p>
            <a:r>
              <a:rPr lang="en-US" dirty="0"/>
              <a:t> Density estimation</a:t>
            </a:r>
          </a:p>
          <a:p>
            <a:r>
              <a:rPr lang="en-US" dirty="0"/>
              <a:t>Mandatory courses at every biological education </a:t>
            </a:r>
          </a:p>
          <a:p>
            <a:endParaRPr lang="en-US" dirty="0"/>
          </a:p>
          <a:p>
            <a:r>
              <a:rPr lang="en-US" dirty="0"/>
              <a:t>Focus on individual samples</a:t>
            </a:r>
          </a:p>
          <a:p>
            <a:r>
              <a:rPr lang="en-US" dirty="0"/>
              <a:t>Inferences based on future performance </a:t>
            </a:r>
          </a:p>
          <a:p>
            <a:r>
              <a:rPr lang="en-US" dirty="0"/>
              <a:t> Clustering </a:t>
            </a:r>
          </a:p>
          <a:p>
            <a:r>
              <a:rPr lang="en-US" dirty="0"/>
              <a:t>Voluntary course at only few institutions </a:t>
            </a:r>
            <a:endParaRPr lang="nl-NL" dirty="0"/>
          </a:p>
        </p:txBody>
      </p:sp>
      <p:sp>
        <p:nvSpPr>
          <p:cNvPr id="3" name="Title 2">
            <a:extLst>
              <a:ext uri="{FF2B5EF4-FFF2-40B4-BE49-F238E27FC236}">
                <a16:creationId xmlns:a16="http://schemas.microsoft.com/office/drawing/2014/main" id="{F89949B5-2A15-183D-D235-27B2AD9EBF0A}"/>
              </a:ext>
            </a:extLst>
          </p:cNvPr>
          <p:cNvSpPr>
            <a:spLocks noGrp="1"/>
          </p:cNvSpPr>
          <p:nvPr>
            <p:ph type="title"/>
          </p:nvPr>
        </p:nvSpPr>
        <p:spPr>
          <a:xfrm>
            <a:off x="561600" y="169210"/>
            <a:ext cx="8330400" cy="576832"/>
          </a:xfrm>
        </p:spPr>
        <p:txBody>
          <a:bodyPr/>
          <a:lstStyle/>
          <a:p>
            <a:pPr algn="ctr"/>
            <a:r>
              <a:rPr lang="nl-NL" dirty="0" err="1"/>
              <a:t>Statistics</a:t>
            </a:r>
            <a:r>
              <a:rPr lang="nl-NL" dirty="0"/>
              <a:t> versus </a:t>
            </a:r>
            <a:r>
              <a:rPr lang="nl-NL" dirty="0" err="1"/>
              <a:t>chemometrics</a:t>
            </a:r>
            <a:endParaRPr lang="nl-NL" dirty="0"/>
          </a:p>
        </p:txBody>
      </p:sp>
      <p:sp>
        <p:nvSpPr>
          <p:cNvPr id="4" name="Slide Number Placeholder 3">
            <a:extLst>
              <a:ext uri="{FF2B5EF4-FFF2-40B4-BE49-F238E27FC236}">
                <a16:creationId xmlns:a16="http://schemas.microsoft.com/office/drawing/2014/main" id="{7B3D1551-B0E0-3BA4-2270-24C5F298BD21}"/>
              </a:ext>
            </a:extLst>
          </p:cNvPr>
          <p:cNvSpPr>
            <a:spLocks noGrp="1"/>
          </p:cNvSpPr>
          <p:nvPr>
            <p:ph type="sldNum" sz="quarter" idx="11"/>
          </p:nvPr>
        </p:nvSpPr>
        <p:spPr/>
        <p:txBody>
          <a:bodyPr/>
          <a:lstStyle/>
          <a:p>
            <a:pPr algn="r"/>
            <a:fld id="{F25965E0-7062-474C-8671-DB3A3CE669B0}" type="slidenum">
              <a:rPr lang="nl-NL" smtClean="0"/>
              <a:pPr algn="r"/>
              <a:t>6</a:t>
            </a:fld>
            <a:endParaRPr lang="nl-NL"/>
          </a:p>
        </p:txBody>
      </p:sp>
      <p:cxnSp>
        <p:nvCxnSpPr>
          <p:cNvPr id="6" name="Straight Connector 5">
            <a:extLst>
              <a:ext uri="{FF2B5EF4-FFF2-40B4-BE49-F238E27FC236}">
                <a16:creationId xmlns:a16="http://schemas.microsoft.com/office/drawing/2014/main" id="{5A38FC6E-2F59-01F8-1571-B245389CA5B7}"/>
              </a:ext>
            </a:extLst>
          </p:cNvPr>
          <p:cNvCxnSpPr/>
          <p:nvPr/>
        </p:nvCxnSpPr>
        <p:spPr>
          <a:xfrm>
            <a:off x="4572000" y="1035258"/>
            <a:ext cx="0" cy="3072984"/>
          </a:xfrm>
          <a:prstGeom prst="line">
            <a:avLst/>
          </a:prstGeom>
          <a:ln/>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C383764F-C807-FE8B-BE6B-D76EADB7BCE7}"/>
              </a:ext>
            </a:extLst>
          </p:cNvPr>
          <p:cNvSpPr/>
          <p:nvPr/>
        </p:nvSpPr>
        <p:spPr>
          <a:xfrm>
            <a:off x="3822492" y="4455311"/>
            <a:ext cx="4875107" cy="48820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sz="1200" dirty="0">
                <a:solidFill>
                  <a:schemeClr val="tx1"/>
                </a:solidFill>
              </a:rPr>
              <a:t>Source: International School of Chemometrics 2023</a:t>
            </a:r>
            <a:r>
              <a:rPr lang="en-GB" sz="1200" dirty="0">
                <a:solidFill>
                  <a:schemeClr val="accent6"/>
                </a:solidFill>
              </a:rPr>
              <a:t>  </a:t>
            </a:r>
          </a:p>
          <a:p>
            <a:pPr algn="ctr"/>
            <a:r>
              <a:rPr lang="en-GB" sz="1200" dirty="0">
                <a:solidFill>
                  <a:schemeClr val="accent6"/>
                </a:solidFill>
              </a:rPr>
              <a:t> </a:t>
            </a:r>
            <a:r>
              <a:rPr lang="nl-NL" sz="1200" dirty="0" err="1">
                <a:solidFill>
                  <a:schemeClr val="accent6"/>
                </a:solidFill>
              </a:rPr>
              <a:t>Morten</a:t>
            </a:r>
            <a:r>
              <a:rPr lang="nl-NL" sz="1200" dirty="0">
                <a:solidFill>
                  <a:schemeClr val="accent6"/>
                </a:solidFill>
              </a:rPr>
              <a:t> </a:t>
            </a:r>
            <a:r>
              <a:rPr lang="nl-NL" sz="1200" dirty="0" err="1">
                <a:solidFill>
                  <a:schemeClr val="accent6"/>
                </a:solidFill>
              </a:rPr>
              <a:t>Arendt</a:t>
            </a:r>
            <a:r>
              <a:rPr lang="nl-NL" sz="1200" dirty="0">
                <a:solidFill>
                  <a:schemeClr val="accent6"/>
                </a:solidFill>
              </a:rPr>
              <a:t> Rasmussen</a:t>
            </a:r>
            <a:endParaRPr lang="en-GB" sz="1200" dirty="0">
              <a:solidFill>
                <a:schemeClr val="accent6"/>
              </a:solidFill>
            </a:endParaRPr>
          </a:p>
        </p:txBody>
      </p:sp>
    </p:spTree>
    <p:extLst>
      <p:ext uri="{BB962C8B-B14F-4D97-AF65-F5344CB8AC3E}">
        <p14:creationId xmlns:p14="http://schemas.microsoft.com/office/powerpoint/2010/main" val="84699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025550"/>
            <a:ext cx="8519400" cy="3092400"/>
          </a:xfrm>
        </p:spPr>
        <p:txBody>
          <a:bodyPr/>
          <a:lstStyle/>
          <a:p>
            <a:pPr algn="just"/>
            <a:r>
              <a:rPr lang="nl-NL" sz="1600" dirty="0" err="1"/>
              <a:t>Objective</a:t>
            </a:r>
            <a:r>
              <a:rPr lang="nl-NL" sz="1600" dirty="0"/>
              <a:t>: </a:t>
            </a:r>
            <a:r>
              <a:rPr lang="en-US" sz="1600" dirty="0"/>
              <a:t>To achieve a linear transformation that maps the data into a lower-dimensional space with the least possible error</a:t>
            </a:r>
          </a:p>
          <a:p>
            <a:pPr algn="just"/>
            <a:r>
              <a:rPr lang="en-US" sz="1600" dirty="0"/>
              <a:t>Supervised version of PCA</a:t>
            </a:r>
          </a:p>
          <a:p>
            <a:pPr algn="just"/>
            <a:r>
              <a:rPr lang="en-US" sz="1600" dirty="0"/>
              <a:t>In </a:t>
            </a:r>
            <a:r>
              <a:rPr lang="en-US" sz="1600" b="1" dirty="0">
                <a:solidFill>
                  <a:srgbClr val="FF0000"/>
                </a:solidFill>
              </a:rPr>
              <a:t>PCA</a:t>
            </a:r>
            <a:r>
              <a:rPr lang="en-US" sz="1600" dirty="0"/>
              <a:t>, the transformation preserves (in its first principal component) the maximum possible variation in the original data</a:t>
            </a:r>
          </a:p>
          <a:p>
            <a:pPr algn="just"/>
            <a:r>
              <a:rPr lang="en-US" sz="1600" dirty="0"/>
              <a:t>In </a:t>
            </a:r>
            <a:r>
              <a:rPr lang="en-US" sz="1600" b="1" dirty="0">
                <a:solidFill>
                  <a:srgbClr val="FF0000"/>
                </a:solidFill>
              </a:rPr>
              <a:t>PLS-DA</a:t>
            </a:r>
            <a:r>
              <a:rPr lang="en-US" sz="1600" dirty="0"/>
              <a:t>, the transformation preserves (in its first principal component) the maximum possible </a:t>
            </a:r>
            <a:r>
              <a:rPr lang="en-US" sz="1600" b="1" dirty="0">
                <a:solidFill>
                  <a:srgbClr val="FF0000"/>
                </a:solidFill>
              </a:rPr>
              <a:t>covariance</a:t>
            </a:r>
            <a:r>
              <a:rPr lang="en-US" sz="1600" dirty="0"/>
              <a:t> between the original data and their labeling</a:t>
            </a: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60</a:t>
            </a:fld>
            <a:endParaRPr lang="nl-NL"/>
          </a:p>
        </p:txBody>
      </p:sp>
      <p:sp>
        <p:nvSpPr>
          <p:cNvPr id="6" name="TextBox 5">
            <a:extLst>
              <a:ext uri="{FF2B5EF4-FFF2-40B4-BE49-F238E27FC236}">
                <a16:creationId xmlns:a16="http://schemas.microsoft.com/office/drawing/2014/main" id="{ADAB9B0D-9DB6-AE60-748A-A4807522E3E5}"/>
              </a:ext>
            </a:extLst>
          </p:cNvPr>
          <p:cNvSpPr txBox="1"/>
          <p:nvPr/>
        </p:nvSpPr>
        <p:spPr>
          <a:xfrm>
            <a:off x="907367" y="3922555"/>
            <a:ext cx="7329266" cy="523220"/>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square">
            <a:spAutoFit/>
          </a:bodyPr>
          <a:lstStyle/>
          <a:p>
            <a:r>
              <a:rPr lang="en-US" sz="1400" dirty="0"/>
              <a:t>Both can be described as iterative processes in which the error term is used to define the next principal component</a:t>
            </a:r>
            <a:endParaRPr lang="nl-NL" sz="1400" dirty="0"/>
          </a:p>
        </p:txBody>
      </p:sp>
    </p:spTree>
    <p:extLst>
      <p:ext uri="{BB962C8B-B14F-4D97-AF65-F5344CB8AC3E}">
        <p14:creationId xmlns:p14="http://schemas.microsoft.com/office/powerpoint/2010/main" val="1811485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025550"/>
            <a:ext cx="8519400" cy="3092400"/>
          </a:xfrm>
        </p:spPr>
        <p:txBody>
          <a:bodyPr/>
          <a:lstStyle/>
          <a:p>
            <a:pPr algn="just"/>
            <a:r>
              <a:rPr lang="en-US" sz="1600" dirty="0">
                <a:latin typeface="+mj-lt"/>
              </a:rPr>
              <a:t>It consists of a classical PLS regression where the response variable is a category expressing the membership of samples in classes</a:t>
            </a:r>
          </a:p>
          <a:p>
            <a:pPr algn="just"/>
            <a:r>
              <a:rPr lang="en-US" sz="1600" b="0" i="0" dirty="0">
                <a:effectLst/>
                <a:latin typeface="+mj-lt"/>
              </a:rPr>
              <a:t>The relevant sources of data variability are modeled by the Latent Variables (LVs) which are linear combinations of the original variables</a:t>
            </a:r>
          </a:p>
          <a:p>
            <a:pPr algn="just"/>
            <a:endParaRPr lang="en-US" sz="1600" dirty="0">
              <a:latin typeface="+mj-lt"/>
            </a:endParaRP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61</a:t>
            </a:fld>
            <a:endParaRPr lang="nl-NL"/>
          </a:p>
        </p:txBody>
      </p:sp>
      <p:pic>
        <p:nvPicPr>
          <p:cNvPr id="5" name="Picture 4">
            <a:extLst>
              <a:ext uri="{FF2B5EF4-FFF2-40B4-BE49-F238E27FC236}">
                <a16:creationId xmlns:a16="http://schemas.microsoft.com/office/drawing/2014/main" id="{ADBB3ED7-2973-3D7D-CED5-5F562C7536CE}"/>
              </a:ext>
            </a:extLst>
          </p:cNvPr>
          <p:cNvPicPr>
            <a:picLocks noChangeAspect="1"/>
          </p:cNvPicPr>
          <p:nvPr/>
        </p:nvPicPr>
        <p:blipFill>
          <a:blip r:embed="rId3"/>
          <a:stretch>
            <a:fillRect/>
          </a:stretch>
        </p:blipFill>
        <p:spPr>
          <a:xfrm>
            <a:off x="342262" y="2810488"/>
            <a:ext cx="2306174" cy="1635287"/>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03C13243-7DDC-29C9-1DB4-35E6413E6235}"/>
              </a:ext>
            </a:extLst>
          </p:cNvPr>
          <p:cNvPicPr>
            <a:picLocks noChangeAspect="1"/>
          </p:cNvPicPr>
          <p:nvPr/>
        </p:nvPicPr>
        <p:blipFill>
          <a:blip r:embed="rId4"/>
          <a:stretch>
            <a:fillRect/>
          </a:stretch>
        </p:blipFill>
        <p:spPr>
          <a:xfrm>
            <a:off x="7001921" y="2749796"/>
            <a:ext cx="1461679" cy="1843412"/>
          </a:xfrm>
          <a:prstGeom prst="rect">
            <a:avLst/>
          </a:prstGeom>
          <a:ln w="889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CBF83034-82B2-3FC2-8EBB-A428D50BD9C4}"/>
              </a:ext>
            </a:extLst>
          </p:cNvPr>
          <p:cNvSpPr txBox="1"/>
          <p:nvPr/>
        </p:nvSpPr>
        <p:spPr>
          <a:xfrm>
            <a:off x="3154792" y="3075375"/>
            <a:ext cx="2834416" cy="1220719"/>
          </a:xfrm>
          <a:prstGeom prst="rect">
            <a:avLst/>
          </a:prstGeom>
          <a:effectLst>
            <a:glow rad="139700">
              <a:schemeClr val="accent4">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lnSpc>
                <a:spcPts val="1800"/>
              </a:lnSpc>
            </a:pPr>
            <a:r>
              <a:rPr lang="en-US" sz="1200" dirty="0">
                <a:latin typeface="Verdana" pitchFamily="34" charset="0"/>
              </a:rPr>
              <a:t>A fictitious matrix (Y) that records membership with 1s and 0s is combined with a spectral set (X), and PLS is implemented in the normal manner</a:t>
            </a:r>
            <a:endParaRPr lang="nl-NL" sz="1200" dirty="0" err="1">
              <a:latin typeface="Verdana" pitchFamily="34" charset="0"/>
            </a:endParaRPr>
          </a:p>
        </p:txBody>
      </p:sp>
      <p:sp>
        <p:nvSpPr>
          <p:cNvPr id="11" name="Arrow: Right 10">
            <a:extLst>
              <a:ext uri="{FF2B5EF4-FFF2-40B4-BE49-F238E27FC236}">
                <a16:creationId xmlns:a16="http://schemas.microsoft.com/office/drawing/2014/main" id="{BD057135-99E4-0E2B-D6E6-D74AF8D08CCB}"/>
              </a:ext>
            </a:extLst>
          </p:cNvPr>
          <p:cNvSpPr/>
          <p:nvPr/>
        </p:nvSpPr>
        <p:spPr>
          <a:xfrm>
            <a:off x="6189785" y="3522946"/>
            <a:ext cx="520504" cy="325578"/>
          </a:xfrm>
          <a:prstGeom prs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Tree>
    <p:extLst>
      <p:ext uri="{BB962C8B-B14F-4D97-AF65-F5344CB8AC3E}">
        <p14:creationId xmlns:p14="http://schemas.microsoft.com/office/powerpoint/2010/main" val="364427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48CCEE-A246-58FE-33A9-27138D5F5555}"/>
              </a:ext>
            </a:extLst>
          </p:cNvPr>
          <p:cNvSpPr>
            <a:spLocks noGrp="1"/>
          </p:cNvSpPr>
          <p:nvPr>
            <p:ph type="body" sz="quarter" idx="10"/>
          </p:nvPr>
        </p:nvSpPr>
        <p:spPr>
          <a:xfrm>
            <a:off x="312300" y="1213621"/>
            <a:ext cx="8519400" cy="3092400"/>
          </a:xfrm>
        </p:spPr>
        <p:txBody>
          <a:bodyPr/>
          <a:lstStyle/>
          <a:p>
            <a:pPr algn="just"/>
            <a:r>
              <a:rPr lang="en-US" sz="1600" dirty="0">
                <a:ea typeface="Verdana" panose="020B0604030504040204" pitchFamily="34" charset="0"/>
              </a:rPr>
              <a:t>PLS-DA provides estimated values for each sample and for each class. </a:t>
            </a:r>
          </a:p>
          <a:p>
            <a:pPr algn="just"/>
            <a:r>
              <a:rPr lang="en-US" sz="1600" dirty="0">
                <a:ea typeface="Verdana" panose="020B0604030504040204" pitchFamily="34" charset="0"/>
              </a:rPr>
              <a:t>These values will not be exactly 1 or 0; however, if the calculated </a:t>
            </a:r>
            <a:r>
              <a:rPr lang="en-US" sz="1600" b="1" dirty="0">
                <a:solidFill>
                  <a:srgbClr val="C00000"/>
                </a:solidFill>
                <a:ea typeface="Verdana" panose="020B0604030504040204" pitchFamily="34" charset="0"/>
              </a:rPr>
              <a:t>y </a:t>
            </a:r>
            <a:r>
              <a:rPr lang="en-US" sz="1600" dirty="0">
                <a:ea typeface="Verdana" panose="020B0604030504040204" pitchFamily="34" charset="0"/>
              </a:rPr>
              <a:t>is closer to 0, then the sample likely does not belong to that class, while a value closer to 1 would indicate the opposite</a:t>
            </a:r>
          </a:p>
          <a:p>
            <a:pPr algn="just"/>
            <a:r>
              <a:rPr lang="en-US" sz="1600" dirty="0">
                <a:ea typeface="Verdana" panose="020B0604030504040204" pitchFamily="34" charset="0"/>
              </a:rPr>
              <a:t>To make a class assignment, a </a:t>
            </a:r>
            <a:r>
              <a:rPr lang="en-US" sz="1600" b="1" dirty="0">
                <a:solidFill>
                  <a:srgbClr val="C00000"/>
                </a:solidFill>
                <a:ea typeface="Verdana" panose="020B0604030504040204" pitchFamily="34" charset="0"/>
              </a:rPr>
              <a:t>threshold</a:t>
            </a:r>
            <a:r>
              <a:rPr lang="en-US" sz="1600" dirty="0">
                <a:ea typeface="Verdana" panose="020B0604030504040204" pitchFamily="34" charset="0"/>
              </a:rPr>
              <a:t> can be defined for each class</a:t>
            </a:r>
          </a:p>
          <a:p>
            <a:pPr algn="just"/>
            <a:r>
              <a:rPr lang="en-US" sz="1600" dirty="0">
                <a:ea typeface="Verdana" panose="020B0604030504040204" pitchFamily="34" charset="0"/>
              </a:rPr>
              <a:t>Thresholds can be calculated on the basis of the Bayes theorem </a:t>
            </a:r>
          </a:p>
          <a:p>
            <a:pPr algn="just"/>
            <a:endParaRPr lang="en-US" sz="1600" dirty="0">
              <a:latin typeface="+mj-lt"/>
            </a:endParaRPr>
          </a:p>
        </p:txBody>
      </p:sp>
      <p:sp>
        <p:nvSpPr>
          <p:cNvPr id="3" name="Title 2">
            <a:extLst>
              <a:ext uri="{FF2B5EF4-FFF2-40B4-BE49-F238E27FC236}">
                <a16:creationId xmlns:a16="http://schemas.microsoft.com/office/drawing/2014/main" id="{F3AA7C6D-38A3-3CC5-9CDC-9D59A0CCCDFD}"/>
              </a:ext>
            </a:extLst>
          </p:cNvPr>
          <p:cNvSpPr>
            <a:spLocks noGrp="1"/>
          </p:cNvSpPr>
          <p:nvPr>
            <p:ph type="title"/>
          </p:nvPr>
        </p:nvSpPr>
        <p:spPr>
          <a:xfrm>
            <a:off x="561600" y="169210"/>
            <a:ext cx="8330400" cy="576832"/>
          </a:xfrm>
        </p:spPr>
        <p:txBody>
          <a:bodyPr/>
          <a:lstStyle/>
          <a:p>
            <a:pPr algn="ctr"/>
            <a:r>
              <a:rPr lang="nl-NL" dirty="0" err="1">
                <a:solidFill>
                  <a:srgbClr val="C00000"/>
                </a:solidFill>
              </a:rPr>
              <a:t>P</a:t>
            </a:r>
            <a:r>
              <a:rPr lang="nl-NL" dirty="0" err="1"/>
              <a:t>artial</a:t>
            </a:r>
            <a:r>
              <a:rPr lang="nl-NL" dirty="0"/>
              <a:t> </a:t>
            </a:r>
            <a:r>
              <a:rPr lang="nl-NL" dirty="0" err="1">
                <a:solidFill>
                  <a:srgbClr val="C00000"/>
                </a:solidFill>
              </a:rPr>
              <a:t>L</a:t>
            </a:r>
            <a:r>
              <a:rPr lang="nl-NL" dirty="0" err="1"/>
              <a:t>east</a:t>
            </a:r>
            <a:r>
              <a:rPr lang="nl-NL" dirty="0"/>
              <a:t> </a:t>
            </a:r>
            <a:r>
              <a:rPr lang="nl-NL" dirty="0">
                <a:solidFill>
                  <a:srgbClr val="C00000"/>
                </a:solidFill>
              </a:rPr>
              <a:t>S</a:t>
            </a:r>
            <a:r>
              <a:rPr lang="nl-NL" dirty="0"/>
              <a:t>quares </a:t>
            </a:r>
            <a:r>
              <a:rPr lang="nl-NL" dirty="0">
                <a:solidFill>
                  <a:srgbClr val="C00000"/>
                </a:solidFill>
              </a:rPr>
              <a:t>D</a:t>
            </a:r>
            <a:r>
              <a:rPr lang="nl-NL" dirty="0"/>
              <a:t>iscriminant </a:t>
            </a:r>
            <a:r>
              <a:rPr lang="nl-NL" dirty="0">
                <a:solidFill>
                  <a:srgbClr val="C00000"/>
                </a:solidFill>
              </a:rPr>
              <a:t>A</a:t>
            </a:r>
            <a:r>
              <a:rPr lang="nl-NL" dirty="0"/>
              <a:t>nalysis</a:t>
            </a:r>
          </a:p>
        </p:txBody>
      </p:sp>
      <p:sp>
        <p:nvSpPr>
          <p:cNvPr id="4" name="Slide Number Placeholder 3">
            <a:extLst>
              <a:ext uri="{FF2B5EF4-FFF2-40B4-BE49-F238E27FC236}">
                <a16:creationId xmlns:a16="http://schemas.microsoft.com/office/drawing/2014/main" id="{F232D5DB-5156-7BEA-2B14-BB2A288845A4}"/>
              </a:ext>
            </a:extLst>
          </p:cNvPr>
          <p:cNvSpPr>
            <a:spLocks noGrp="1"/>
          </p:cNvSpPr>
          <p:nvPr>
            <p:ph type="sldNum" sz="quarter" idx="11"/>
          </p:nvPr>
        </p:nvSpPr>
        <p:spPr/>
        <p:txBody>
          <a:bodyPr/>
          <a:lstStyle/>
          <a:p>
            <a:pPr algn="r"/>
            <a:fld id="{F25965E0-7062-474C-8671-DB3A3CE669B0}" type="slidenum">
              <a:rPr lang="nl-NL" smtClean="0"/>
              <a:pPr algn="r"/>
              <a:t>62</a:t>
            </a:fld>
            <a:endParaRPr lang="nl-NL"/>
          </a:p>
        </p:txBody>
      </p:sp>
    </p:spTree>
    <p:extLst>
      <p:ext uri="{BB962C8B-B14F-4D97-AF65-F5344CB8AC3E}">
        <p14:creationId xmlns:p14="http://schemas.microsoft.com/office/powerpoint/2010/main" val="2388226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7715-E5D1-A372-16C6-6C0C7B634AA6}"/>
              </a:ext>
            </a:extLst>
          </p:cNvPr>
          <p:cNvSpPr>
            <a:spLocks noGrp="1"/>
          </p:cNvSpPr>
          <p:nvPr>
            <p:ph type="sldNum" sz="quarter" idx="11"/>
          </p:nvPr>
        </p:nvSpPr>
        <p:spPr/>
        <p:txBody>
          <a:bodyPr/>
          <a:lstStyle/>
          <a:p>
            <a:pPr algn="r"/>
            <a:fld id="{F25965E0-7062-474C-8671-DB3A3CE669B0}" type="slidenum">
              <a:rPr lang="nl-NL" smtClean="0"/>
              <a:pPr algn="r"/>
              <a:t>63</a:t>
            </a:fld>
            <a:endParaRPr lang="nl-NL"/>
          </a:p>
        </p:txBody>
      </p:sp>
      <p:pic>
        <p:nvPicPr>
          <p:cNvPr id="6" name="Picture 5">
            <a:extLst>
              <a:ext uri="{FF2B5EF4-FFF2-40B4-BE49-F238E27FC236}">
                <a16:creationId xmlns:a16="http://schemas.microsoft.com/office/drawing/2014/main" id="{17A5F237-633F-71D2-EFC6-68A0F34CEEFB}"/>
              </a:ext>
            </a:extLst>
          </p:cNvPr>
          <p:cNvPicPr>
            <a:picLocks noChangeAspect="1"/>
          </p:cNvPicPr>
          <p:nvPr/>
        </p:nvPicPr>
        <p:blipFill>
          <a:blip r:embed="rId3"/>
          <a:stretch>
            <a:fillRect/>
          </a:stretch>
        </p:blipFill>
        <p:spPr>
          <a:xfrm>
            <a:off x="634730" y="398150"/>
            <a:ext cx="6274190" cy="4000139"/>
          </a:xfrm>
          <a:prstGeom prst="rect">
            <a:avLst/>
          </a:prstGeom>
        </p:spPr>
      </p:pic>
      <p:pic>
        <p:nvPicPr>
          <p:cNvPr id="7" name="Picture 6">
            <a:extLst>
              <a:ext uri="{FF2B5EF4-FFF2-40B4-BE49-F238E27FC236}">
                <a16:creationId xmlns:a16="http://schemas.microsoft.com/office/drawing/2014/main" id="{06919FA3-64CF-FC86-54EA-88BE79028C69}"/>
              </a:ext>
            </a:extLst>
          </p:cNvPr>
          <p:cNvPicPr>
            <a:picLocks noChangeAspect="1"/>
          </p:cNvPicPr>
          <p:nvPr/>
        </p:nvPicPr>
        <p:blipFill>
          <a:blip r:embed="rId4"/>
          <a:stretch>
            <a:fillRect/>
          </a:stretch>
        </p:blipFill>
        <p:spPr>
          <a:xfrm>
            <a:off x="6132313" y="2958470"/>
            <a:ext cx="2680994" cy="857557"/>
          </a:xfrm>
          <a:prstGeom prst="rect">
            <a:avLst/>
          </a:prstGeom>
          <a:ln w="88900" cap="sq" cmpd="thickThin">
            <a:solidFill>
              <a:srgbClr val="000000"/>
            </a:solidFill>
            <a:prstDash val="solid"/>
            <a:miter lim="800000"/>
          </a:ln>
          <a:effectLst>
            <a:innerShdw blurRad="76200">
              <a:srgbClr val="000000"/>
            </a:inn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84370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29A83F-E798-EEC5-1373-0B19A461921B}"/>
              </a:ext>
            </a:extLst>
          </p:cNvPr>
          <p:cNvSpPr>
            <a:spLocks noGrp="1"/>
          </p:cNvSpPr>
          <p:nvPr>
            <p:ph type="sldNum" sz="quarter" idx="11"/>
          </p:nvPr>
        </p:nvSpPr>
        <p:spPr/>
        <p:txBody>
          <a:bodyPr/>
          <a:lstStyle/>
          <a:p>
            <a:pPr algn="r"/>
            <a:fld id="{F25965E0-7062-474C-8671-DB3A3CE669B0}" type="slidenum">
              <a:rPr lang="nl-NL" smtClean="0"/>
              <a:pPr algn="r"/>
              <a:t>64</a:t>
            </a:fld>
            <a:endParaRPr lang="nl-NL"/>
          </a:p>
        </p:txBody>
      </p:sp>
      <p:pic>
        <p:nvPicPr>
          <p:cNvPr id="8" name="Picture 7">
            <a:extLst>
              <a:ext uri="{FF2B5EF4-FFF2-40B4-BE49-F238E27FC236}">
                <a16:creationId xmlns:a16="http://schemas.microsoft.com/office/drawing/2014/main" id="{07C4D4B1-F4A4-0225-90E6-4CCFC41A4012}"/>
              </a:ext>
            </a:extLst>
          </p:cNvPr>
          <p:cNvPicPr>
            <a:picLocks noChangeAspect="1"/>
          </p:cNvPicPr>
          <p:nvPr/>
        </p:nvPicPr>
        <p:blipFill>
          <a:blip r:embed="rId2"/>
          <a:stretch>
            <a:fillRect/>
          </a:stretch>
        </p:blipFill>
        <p:spPr>
          <a:xfrm>
            <a:off x="882316" y="118375"/>
            <a:ext cx="7815284" cy="2287753"/>
          </a:xfrm>
          <a:prstGeom prst="rect">
            <a:avLst/>
          </a:prstGeom>
        </p:spPr>
      </p:pic>
      <p:pic>
        <p:nvPicPr>
          <p:cNvPr id="10" name="Picture 9">
            <a:extLst>
              <a:ext uri="{FF2B5EF4-FFF2-40B4-BE49-F238E27FC236}">
                <a16:creationId xmlns:a16="http://schemas.microsoft.com/office/drawing/2014/main" id="{016FBBA3-F130-120D-EF16-6EEE007486DA}"/>
              </a:ext>
            </a:extLst>
          </p:cNvPr>
          <p:cNvPicPr>
            <a:picLocks noChangeAspect="1"/>
          </p:cNvPicPr>
          <p:nvPr/>
        </p:nvPicPr>
        <p:blipFill>
          <a:blip r:embed="rId3"/>
          <a:stretch>
            <a:fillRect/>
          </a:stretch>
        </p:blipFill>
        <p:spPr>
          <a:xfrm>
            <a:off x="1010653" y="2609036"/>
            <a:ext cx="7571873" cy="2534465"/>
          </a:xfrm>
          <a:prstGeom prst="rect">
            <a:avLst/>
          </a:prstGeom>
        </p:spPr>
      </p:pic>
    </p:spTree>
    <p:extLst>
      <p:ext uri="{BB962C8B-B14F-4D97-AF65-F5344CB8AC3E}">
        <p14:creationId xmlns:p14="http://schemas.microsoft.com/office/powerpoint/2010/main" val="3363987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662F89-B51F-A488-B56D-C0340D2073F1}"/>
              </a:ext>
            </a:extLst>
          </p:cNvPr>
          <p:cNvSpPr>
            <a:spLocks noGrp="1"/>
          </p:cNvSpPr>
          <p:nvPr>
            <p:ph type="sldNum" sz="quarter" idx="11"/>
          </p:nvPr>
        </p:nvSpPr>
        <p:spPr/>
        <p:txBody>
          <a:bodyPr/>
          <a:lstStyle/>
          <a:p>
            <a:pPr algn="r"/>
            <a:fld id="{F25965E0-7062-474C-8671-DB3A3CE669B0}" type="slidenum">
              <a:rPr lang="nl-NL" smtClean="0"/>
              <a:pPr algn="r"/>
              <a:t>65</a:t>
            </a:fld>
            <a:endParaRPr lang="nl-NL"/>
          </a:p>
        </p:txBody>
      </p:sp>
      <p:pic>
        <p:nvPicPr>
          <p:cNvPr id="6" name="Picture 5">
            <a:extLst>
              <a:ext uri="{FF2B5EF4-FFF2-40B4-BE49-F238E27FC236}">
                <a16:creationId xmlns:a16="http://schemas.microsoft.com/office/drawing/2014/main" id="{30EC4FAE-CB33-B0D0-9718-39442A83F9B3}"/>
              </a:ext>
            </a:extLst>
          </p:cNvPr>
          <p:cNvPicPr>
            <a:picLocks noChangeAspect="1"/>
          </p:cNvPicPr>
          <p:nvPr/>
        </p:nvPicPr>
        <p:blipFill>
          <a:blip r:embed="rId2"/>
          <a:stretch>
            <a:fillRect/>
          </a:stretch>
        </p:blipFill>
        <p:spPr>
          <a:xfrm>
            <a:off x="1812758" y="222478"/>
            <a:ext cx="5606553" cy="4551122"/>
          </a:xfrm>
          <a:prstGeom prst="rect">
            <a:avLst/>
          </a:prstGeom>
        </p:spPr>
      </p:pic>
    </p:spTree>
    <p:extLst>
      <p:ext uri="{BB962C8B-B14F-4D97-AF65-F5344CB8AC3E}">
        <p14:creationId xmlns:p14="http://schemas.microsoft.com/office/powerpoint/2010/main" val="2695541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39B8E2-5C6C-0BF1-0D7F-04CE59DD11E8}"/>
              </a:ext>
            </a:extLst>
          </p:cNvPr>
          <p:cNvSpPr>
            <a:spLocks noGrp="1"/>
          </p:cNvSpPr>
          <p:nvPr>
            <p:ph type="title"/>
          </p:nvPr>
        </p:nvSpPr>
        <p:spPr>
          <a:xfrm>
            <a:off x="406800" y="2283334"/>
            <a:ext cx="8330400" cy="576832"/>
          </a:xfrm>
        </p:spPr>
        <p:txBody>
          <a:bodyPr/>
          <a:lstStyle/>
          <a:p>
            <a:r>
              <a:rPr lang="nl-NL" dirty="0"/>
              <a:t>Part 7: Hands on data </a:t>
            </a:r>
          </a:p>
        </p:txBody>
      </p:sp>
      <p:sp>
        <p:nvSpPr>
          <p:cNvPr id="4" name="Slide Number Placeholder 3">
            <a:extLst>
              <a:ext uri="{FF2B5EF4-FFF2-40B4-BE49-F238E27FC236}">
                <a16:creationId xmlns:a16="http://schemas.microsoft.com/office/drawing/2014/main" id="{3B7163FF-690C-670A-1872-9E4CDCC534E5}"/>
              </a:ext>
            </a:extLst>
          </p:cNvPr>
          <p:cNvSpPr>
            <a:spLocks noGrp="1"/>
          </p:cNvSpPr>
          <p:nvPr>
            <p:ph type="sldNum" sz="quarter" idx="11"/>
          </p:nvPr>
        </p:nvSpPr>
        <p:spPr/>
        <p:txBody>
          <a:bodyPr/>
          <a:lstStyle/>
          <a:p>
            <a:pPr algn="r"/>
            <a:fld id="{F25965E0-7062-474C-8671-DB3A3CE669B0}" type="slidenum">
              <a:rPr lang="nl-NL" smtClean="0"/>
              <a:pPr algn="r"/>
              <a:t>66</a:t>
            </a:fld>
            <a:endParaRPr lang="nl-NL"/>
          </a:p>
        </p:txBody>
      </p:sp>
    </p:spTree>
    <p:extLst>
      <p:ext uri="{BB962C8B-B14F-4D97-AF65-F5344CB8AC3E}">
        <p14:creationId xmlns:p14="http://schemas.microsoft.com/office/powerpoint/2010/main" val="469357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286635-0124-219D-E835-743F53FB1925}"/>
              </a:ext>
            </a:extLst>
          </p:cNvPr>
          <p:cNvSpPr>
            <a:spLocks noGrp="1"/>
          </p:cNvSpPr>
          <p:nvPr>
            <p:ph type="title"/>
          </p:nvPr>
        </p:nvSpPr>
        <p:spPr>
          <a:xfrm>
            <a:off x="246864" y="345609"/>
            <a:ext cx="8684736" cy="491827"/>
          </a:xfrm>
        </p:spPr>
        <p:txBody>
          <a:bodyPr/>
          <a:lstStyle/>
          <a:p>
            <a:r>
              <a:rPr lang="nl-NL" dirty="0"/>
              <a:t>Hands on data: R code    </a:t>
            </a:r>
            <a:r>
              <a:rPr lang="en-US" sz="1800" u="sng" dirty="0">
                <a:solidFill>
                  <a:srgbClr val="000000"/>
                </a:solidFill>
                <a:effectLst/>
                <a:latin typeface="Verdana" panose="020B0604030504040204" pitchFamily="34" charset="0"/>
                <a:ea typeface="Calibri" panose="020F0502020204030204" pitchFamily="34" charset="0"/>
                <a:hlinkClick r:id="rId2"/>
              </a:rPr>
              <a:t>https://github.com/MMBDD/Serbia</a:t>
            </a:r>
            <a:br>
              <a:rPr lang="nl-NL" sz="1800" dirty="0">
                <a:effectLst/>
                <a:latin typeface="Calibri" panose="020F0502020204030204" pitchFamily="34" charset="0"/>
                <a:ea typeface="Calibri" panose="020F0502020204030204" pitchFamily="34" charset="0"/>
              </a:rPr>
            </a:br>
            <a:r>
              <a:rPr lang="nl-NL" dirty="0"/>
              <a:t> </a:t>
            </a:r>
          </a:p>
        </p:txBody>
      </p:sp>
      <p:sp>
        <p:nvSpPr>
          <p:cNvPr id="4" name="Slide Number Placeholder 3">
            <a:extLst>
              <a:ext uri="{FF2B5EF4-FFF2-40B4-BE49-F238E27FC236}">
                <a16:creationId xmlns:a16="http://schemas.microsoft.com/office/drawing/2014/main" id="{F5AD2188-4F4F-98F5-B55F-001E161E7135}"/>
              </a:ext>
            </a:extLst>
          </p:cNvPr>
          <p:cNvSpPr>
            <a:spLocks noGrp="1"/>
          </p:cNvSpPr>
          <p:nvPr>
            <p:ph type="sldNum" sz="quarter" idx="11"/>
          </p:nvPr>
        </p:nvSpPr>
        <p:spPr/>
        <p:txBody>
          <a:bodyPr/>
          <a:lstStyle/>
          <a:p>
            <a:pPr algn="r"/>
            <a:fld id="{F25965E0-7062-474C-8671-DB3A3CE669B0}" type="slidenum">
              <a:rPr lang="nl-NL" smtClean="0"/>
              <a:pPr algn="r"/>
              <a:t>67</a:t>
            </a:fld>
            <a:endParaRPr lang="nl-NL"/>
          </a:p>
        </p:txBody>
      </p:sp>
      <p:graphicFrame>
        <p:nvGraphicFramePr>
          <p:cNvPr id="5" name="Table 5">
            <a:extLst>
              <a:ext uri="{FF2B5EF4-FFF2-40B4-BE49-F238E27FC236}">
                <a16:creationId xmlns:a16="http://schemas.microsoft.com/office/drawing/2014/main" id="{039EF629-18F9-3053-5F6F-CFE1B0C8678E}"/>
              </a:ext>
            </a:extLst>
          </p:cNvPr>
          <p:cNvGraphicFramePr>
            <a:graphicFrameLocks noGrp="1"/>
          </p:cNvGraphicFramePr>
          <p:nvPr/>
        </p:nvGraphicFramePr>
        <p:xfrm>
          <a:off x="467820" y="1105767"/>
          <a:ext cx="8208360" cy="3399502"/>
        </p:xfrm>
        <a:graphic>
          <a:graphicData uri="http://schemas.openxmlformats.org/drawingml/2006/table">
            <a:tbl>
              <a:tblPr firstRow="1" bandRow="1">
                <a:tableStyleId>{E8034E78-7F5D-4C2E-B375-FC64B27BC917}</a:tableStyleId>
              </a:tblPr>
              <a:tblGrid>
                <a:gridCol w="3633759">
                  <a:extLst>
                    <a:ext uri="{9D8B030D-6E8A-4147-A177-3AD203B41FA5}">
                      <a16:colId xmlns:a16="http://schemas.microsoft.com/office/drawing/2014/main" val="132096765"/>
                    </a:ext>
                  </a:extLst>
                </a:gridCol>
                <a:gridCol w="4574601">
                  <a:extLst>
                    <a:ext uri="{9D8B030D-6E8A-4147-A177-3AD203B41FA5}">
                      <a16:colId xmlns:a16="http://schemas.microsoft.com/office/drawing/2014/main" val="1064872326"/>
                    </a:ext>
                  </a:extLst>
                </a:gridCol>
              </a:tblGrid>
              <a:tr h="321022">
                <a:tc>
                  <a:txBody>
                    <a:bodyPr/>
                    <a:lstStyle/>
                    <a:p>
                      <a:pPr algn="ctr"/>
                      <a:r>
                        <a:rPr lang="en-GB" dirty="0"/>
                        <a:t>Name</a:t>
                      </a:r>
                    </a:p>
                  </a:txBody>
                  <a:tcPr/>
                </a:tc>
                <a:tc>
                  <a:txBody>
                    <a:bodyPr/>
                    <a:lstStyle/>
                    <a:p>
                      <a:pPr algn="ctr"/>
                      <a:r>
                        <a:rPr lang="en-GB" dirty="0"/>
                        <a:t>Functionality</a:t>
                      </a:r>
                    </a:p>
                  </a:txBody>
                  <a:tcPr/>
                </a:tc>
                <a:extLst>
                  <a:ext uri="{0D108BD9-81ED-4DB2-BD59-A6C34878D82A}">
                    <a16:rowId xmlns:a16="http://schemas.microsoft.com/office/drawing/2014/main" val="810243205"/>
                  </a:ext>
                </a:extLst>
              </a:tr>
              <a:tr h="633249">
                <a:tc>
                  <a:txBody>
                    <a:bodyPr/>
                    <a:lstStyle/>
                    <a:p>
                      <a:pPr algn="ctr"/>
                      <a:r>
                        <a:rPr lang="en-GB" sz="1400" dirty="0" err="1">
                          <a:solidFill>
                            <a:schemeClr val="accent6"/>
                          </a:solidFill>
                        </a:rPr>
                        <a:t>OutlierDetection.R</a:t>
                      </a:r>
                      <a:r>
                        <a:rPr lang="en-GB" sz="1400" dirty="0">
                          <a:solidFill>
                            <a:schemeClr val="accent6"/>
                          </a:solidFill>
                        </a:rPr>
                        <a:t>: NEEDED</a:t>
                      </a:r>
                    </a:p>
                  </a:txBody>
                  <a:tcPr/>
                </a:tc>
                <a:tc>
                  <a:txBody>
                    <a:bodyPr/>
                    <a:lstStyle/>
                    <a:p>
                      <a:pPr algn="just"/>
                      <a:r>
                        <a:rPr lang="en-GB" sz="1400" dirty="0">
                          <a:solidFill>
                            <a:schemeClr val="accent6"/>
                          </a:solidFill>
                        </a:rPr>
                        <a:t>Removes outliers</a:t>
                      </a:r>
                    </a:p>
                    <a:p>
                      <a:pPr algn="just"/>
                      <a:r>
                        <a:rPr lang="en-GB" sz="1400" dirty="0">
                          <a:solidFill>
                            <a:schemeClr val="accent6"/>
                          </a:solidFill>
                        </a:rPr>
                        <a:t>Averages Spectra from the same Sepal into only One Spectrum per Sepal</a:t>
                      </a:r>
                    </a:p>
                  </a:txBody>
                  <a:tcPr/>
                </a:tc>
                <a:extLst>
                  <a:ext uri="{0D108BD9-81ED-4DB2-BD59-A6C34878D82A}">
                    <a16:rowId xmlns:a16="http://schemas.microsoft.com/office/drawing/2014/main" val="1397316083"/>
                  </a:ext>
                </a:extLst>
              </a:tr>
              <a:tr h="633249">
                <a:tc>
                  <a:txBody>
                    <a:bodyPr/>
                    <a:lstStyle/>
                    <a:p>
                      <a:pPr algn="ctr"/>
                      <a:r>
                        <a:rPr lang="en-GB" sz="1400" dirty="0" err="1">
                          <a:solidFill>
                            <a:schemeClr val="accent6"/>
                          </a:solidFill>
                        </a:rPr>
                        <a:t>GlobalModel.R</a:t>
                      </a:r>
                      <a:r>
                        <a:rPr lang="en-GB" sz="1400" dirty="0">
                          <a:solidFill>
                            <a:schemeClr val="accent6"/>
                          </a:solidFill>
                        </a:rPr>
                        <a:t>:</a:t>
                      </a:r>
                      <a:r>
                        <a:rPr lang="en-GB" sz="1400">
                          <a:solidFill>
                            <a:schemeClr val="accent6"/>
                          </a:solidFill>
                        </a:rPr>
                        <a:t> </a:t>
                      </a:r>
                      <a:r>
                        <a:rPr lang="en-GB" sz="1400" dirty="0">
                          <a:solidFill>
                            <a:schemeClr val="accent6"/>
                          </a:solidFill>
                        </a:rPr>
                        <a:t>NEEDED</a:t>
                      </a:r>
                    </a:p>
                  </a:txBody>
                  <a:tcPr/>
                </a:tc>
                <a:tc>
                  <a:txBody>
                    <a:bodyPr/>
                    <a:lstStyle/>
                    <a:p>
                      <a:pPr algn="just"/>
                      <a:r>
                        <a:rPr lang="en-GB" sz="1400" dirty="0">
                          <a:solidFill>
                            <a:schemeClr val="accent6"/>
                          </a:solidFill>
                        </a:rPr>
                        <a:t>Creates PLSDA Classification models with different number of important variables as input for PLSDA </a:t>
                      </a:r>
                    </a:p>
                  </a:txBody>
                  <a:tcPr/>
                </a:tc>
                <a:extLst>
                  <a:ext uri="{0D108BD9-81ED-4DB2-BD59-A6C34878D82A}">
                    <a16:rowId xmlns:a16="http://schemas.microsoft.com/office/drawing/2014/main" val="3885923742"/>
                  </a:ext>
                </a:extLst>
              </a:tr>
              <a:tr h="448551">
                <a:tc>
                  <a:txBody>
                    <a:bodyPr/>
                    <a:lstStyle/>
                    <a:p>
                      <a:pPr algn="ctr"/>
                      <a:r>
                        <a:rPr lang="en-GB" sz="1400" dirty="0">
                          <a:solidFill>
                            <a:schemeClr val="accent6"/>
                          </a:solidFill>
                        </a:rPr>
                        <a:t>PLSDA.R: OPTIONAL</a:t>
                      </a:r>
                    </a:p>
                  </a:txBody>
                  <a:tcPr/>
                </a:tc>
                <a:tc>
                  <a:txBody>
                    <a:bodyPr/>
                    <a:lstStyle/>
                    <a:p>
                      <a:pPr algn="just"/>
                      <a:r>
                        <a:rPr lang="en-GB" sz="1400" dirty="0">
                          <a:solidFill>
                            <a:schemeClr val="accent6"/>
                          </a:solidFill>
                        </a:rPr>
                        <a:t>Creates PLSDA Classification models with optimized parameters using </a:t>
                      </a:r>
                      <a:r>
                        <a:rPr lang="en-GB" sz="1400" dirty="0" err="1">
                          <a:solidFill>
                            <a:schemeClr val="accent6"/>
                          </a:solidFill>
                        </a:rPr>
                        <a:t>Rchemo</a:t>
                      </a:r>
                      <a:endParaRPr lang="en-GB" sz="1400" dirty="0">
                        <a:solidFill>
                          <a:schemeClr val="accent6"/>
                        </a:solidFill>
                      </a:endParaRPr>
                    </a:p>
                  </a:txBody>
                  <a:tcPr/>
                </a:tc>
                <a:extLst>
                  <a:ext uri="{0D108BD9-81ED-4DB2-BD59-A6C34878D82A}">
                    <a16:rowId xmlns:a16="http://schemas.microsoft.com/office/drawing/2014/main" val="1483880065"/>
                  </a:ext>
                </a:extLst>
              </a:tr>
              <a:tr h="633249">
                <a:tc>
                  <a:txBody>
                    <a:bodyPr/>
                    <a:lstStyle/>
                    <a:p>
                      <a:pPr algn="ctr"/>
                      <a:r>
                        <a:rPr lang="en-GB" sz="1400" dirty="0" err="1">
                          <a:solidFill>
                            <a:schemeClr val="accent6"/>
                          </a:solidFill>
                        </a:rPr>
                        <a:t>PLSDAmdatools.R</a:t>
                      </a:r>
                      <a:r>
                        <a:rPr lang="en-GB" sz="1400" dirty="0">
                          <a:solidFill>
                            <a:schemeClr val="accent6"/>
                          </a:solidFill>
                        </a:rPr>
                        <a:t>: OPTIONAL</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400" dirty="0">
                          <a:solidFill>
                            <a:schemeClr val="accent6"/>
                          </a:solidFill>
                        </a:rPr>
                        <a:t>Creates PLSDA and SIMCA  Classification models using </a:t>
                      </a:r>
                      <a:r>
                        <a:rPr lang="en-GB" sz="1400" dirty="0" err="1">
                          <a:solidFill>
                            <a:schemeClr val="accent6"/>
                          </a:solidFill>
                        </a:rPr>
                        <a:t>mdatools</a:t>
                      </a:r>
                      <a:endParaRPr lang="en-GB" sz="1400" dirty="0">
                        <a:solidFill>
                          <a:schemeClr val="accent6"/>
                        </a:solidFill>
                      </a:endParaRPr>
                    </a:p>
                    <a:p>
                      <a:pPr algn="just"/>
                      <a:endParaRPr lang="en-GB" sz="1400" dirty="0">
                        <a:solidFill>
                          <a:schemeClr val="accent6"/>
                        </a:solidFill>
                      </a:endParaRPr>
                    </a:p>
                  </a:txBody>
                  <a:tcPr/>
                </a:tc>
                <a:extLst>
                  <a:ext uri="{0D108BD9-81ED-4DB2-BD59-A6C34878D82A}">
                    <a16:rowId xmlns:a16="http://schemas.microsoft.com/office/drawing/2014/main" val="3968569842"/>
                  </a:ext>
                </a:extLst>
              </a:tr>
              <a:tr h="321022">
                <a:tc>
                  <a:txBody>
                    <a:bodyPr/>
                    <a:lstStyle/>
                    <a:p>
                      <a:pPr algn="ctr"/>
                      <a:r>
                        <a:rPr lang="en-GB" sz="1400" dirty="0">
                          <a:solidFill>
                            <a:schemeClr val="accent6"/>
                          </a:solidFill>
                        </a:rPr>
                        <a:t>MSC.R: OPTIONAL</a:t>
                      </a:r>
                    </a:p>
                  </a:txBody>
                  <a:tcPr/>
                </a:tc>
                <a:tc>
                  <a:txBody>
                    <a:bodyPr/>
                    <a:lstStyle/>
                    <a:p>
                      <a:pPr algn="just"/>
                      <a:r>
                        <a:rPr lang="en-GB" sz="1400" dirty="0" err="1">
                          <a:solidFill>
                            <a:schemeClr val="accent6"/>
                          </a:solidFill>
                        </a:rPr>
                        <a:t>Pretreats</a:t>
                      </a:r>
                      <a:r>
                        <a:rPr lang="en-GB" sz="1400" dirty="0">
                          <a:solidFill>
                            <a:schemeClr val="accent6"/>
                          </a:solidFill>
                        </a:rPr>
                        <a:t> raw data and plots the results</a:t>
                      </a:r>
                    </a:p>
                  </a:txBody>
                  <a:tcPr/>
                </a:tc>
                <a:extLst>
                  <a:ext uri="{0D108BD9-81ED-4DB2-BD59-A6C34878D82A}">
                    <a16:rowId xmlns:a16="http://schemas.microsoft.com/office/drawing/2014/main" val="819931971"/>
                  </a:ext>
                </a:extLst>
              </a:tr>
            </a:tbl>
          </a:graphicData>
        </a:graphic>
      </p:graphicFrame>
    </p:spTree>
    <p:extLst>
      <p:ext uri="{BB962C8B-B14F-4D97-AF65-F5344CB8AC3E}">
        <p14:creationId xmlns:p14="http://schemas.microsoft.com/office/powerpoint/2010/main" val="1473780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A7E030-237E-B7F0-8F07-86BCCF07E757}"/>
              </a:ext>
            </a:extLst>
          </p:cNvPr>
          <p:cNvSpPr>
            <a:spLocks noGrp="1"/>
          </p:cNvSpPr>
          <p:nvPr>
            <p:ph type="title"/>
          </p:nvPr>
        </p:nvSpPr>
        <p:spPr>
          <a:xfrm>
            <a:off x="561600" y="169210"/>
            <a:ext cx="8330400" cy="571510"/>
          </a:xfrm>
        </p:spPr>
        <p:txBody>
          <a:bodyPr/>
          <a:lstStyle/>
          <a:p>
            <a:pPr algn="ctr"/>
            <a:r>
              <a:rPr lang="en-US" dirty="0">
                <a:effectLst/>
                <a:latin typeface="Verdana" panose="020B0604030504040204" pitchFamily="34" charset="0"/>
                <a:ea typeface="Calibri" panose="020F0502020204030204" pitchFamily="34" charset="0"/>
                <a:cs typeface="Times New Roman" panose="02020603050405020304" pitchFamily="18" charset="0"/>
              </a:rPr>
              <a:t>Description of initial datasets</a:t>
            </a:r>
            <a:endParaRPr lang="en-GB" dirty="0"/>
          </a:p>
        </p:txBody>
      </p:sp>
      <p:sp>
        <p:nvSpPr>
          <p:cNvPr id="4" name="Slide Number Placeholder 3">
            <a:extLst>
              <a:ext uri="{FF2B5EF4-FFF2-40B4-BE49-F238E27FC236}">
                <a16:creationId xmlns:a16="http://schemas.microsoft.com/office/drawing/2014/main" id="{0A2154C5-CB7B-0073-8871-BDAC563B8C92}"/>
              </a:ext>
            </a:extLst>
          </p:cNvPr>
          <p:cNvSpPr>
            <a:spLocks noGrp="1"/>
          </p:cNvSpPr>
          <p:nvPr>
            <p:ph type="sldNum" sz="quarter" idx="11"/>
          </p:nvPr>
        </p:nvSpPr>
        <p:spPr/>
        <p:txBody>
          <a:bodyPr/>
          <a:lstStyle/>
          <a:p>
            <a:pPr algn="r"/>
            <a:fld id="{F25965E0-7062-474C-8671-DB3A3CE669B0}" type="slidenum">
              <a:rPr lang="nl-NL" smtClean="0"/>
              <a:pPr algn="r"/>
              <a:t>68</a:t>
            </a:fld>
            <a:endParaRPr lang="nl-NL"/>
          </a:p>
        </p:txBody>
      </p:sp>
      <p:graphicFrame>
        <p:nvGraphicFramePr>
          <p:cNvPr id="7" name="Object 6">
            <a:extLst>
              <a:ext uri="{FF2B5EF4-FFF2-40B4-BE49-F238E27FC236}">
                <a16:creationId xmlns:a16="http://schemas.microsoft.com/office/drawing/2014/main" id="{636E826C-E90A-37DA-AEE6-429026FA6D18}"/>
              </a:ext>
            </a:extLst>
          </p:cNvPr>
          <p:cNvGraphicFramePr>
            <a:graphicFrameLocks noChangeAspect="1"/>
          </p:cNvGraphicFramePr>
          <p:nvPr>
            <p:extLst>
              <p:ext uri="{D42A27DB-BD31-4B8C-83A1-F6EECF244321}">
                <p14:modId xmlns:p14="http://schemas.microsoft.com/office/powerpoint/2010/main" val="1723582410"/>
              </p:ext>
            </p:extLst>
          </p:nvPr>
        </p:nvGraphicFramePr>
        <p:xfrm>
          <a:off x="-734518" y="1079292"/>
          <a:ext cx="9878518" cy="3894998"/>
        </p:xfrm>
        <a:graphic>
          <a:graphicData uri="http://schemas.openxmlformats.org/presentationml/2006/ole">
            <mc:AlternateContent xmlns:mc="http://schemas.openxmlformats.org/markup-compatibility/2006">
              <mc:Choice xmlns:v="urn:schemas-microsoft-com:vml" Requires="v">
                <p:oleObj name="Document" r:id="rId3" imgW="5775241" imgH="2107556" progId="Word.Document.12">
                  <p:embed/>
                </p:oleObj>
              </mc:Choice>
              <mc:Fallback>
                <p:oleObj name="Document" r:id="rId3" imgW="5775241" imgH="2107556" progId="Word.Document.12">
                  <p:embed/>
                  <p:pic>
                    <p:nvPicPr>
                      <p:cNvPr id="7" name="Object 6">
                        <a:extLst>
                          <a:ext uri="{FF2B5EF4-FFF2-40B4-BE49-F238E27FC236}">
                            <a16:creationId xmlns:a16="http://schemas.microsoft.com/office/drawing/2014/main" id="{636E826C-E90A-37DA-AEE6-429026FA6D18}"/>
                          </a:ext>
                        </a:extLst>
                      </p:cNvPr>
                      <p:cNvPicPr/>
                      <p:nvPr/>
                    </p:nvPicPr>
                    <p:blipFill>
                      <a:blip r:embed="rId4"/>
                      <a:stretch>
                        <a:fillRect/>
                      </a:stretch>
                    </p:blipFill>
                    <p:spPr>
                      <a:xfrm>
                        <a:off x="-734518" y="1079292"/>
                        <a:ext cx="9878518" cy="3894998"/>
                      </a:xfrm>
                      <a:prstGeom prst="rect">
                        <a:avLst/>
                      </a:prstGeom>
                    </p:spPr>
                  </p:pic>
                </p:oleObj>
              </mc:Fallback>
            </mc:AlternateContent>
          </a:graphicData>
        </a:graphic>
      </p:graphicFrame>
    </p:spTree>
    <p:extLst>
      <p:ext uri="{BB962C8B-B14F-4D97-AF65-F5344CB8AC3E}">
        <p14:creationId xmlns:p14="http://schemas.microsoft.com/office/powerpoint/2010/main" val="17926153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DF64C-C86C-F5B4-1989-54FDB6CE0A22}"/>
              </a:ext>
            </a:extLst>
          </p:cNvPr>
          <p:cNvSpPr>
            <a:spLocks noGrp="1"/>
          </p:cNvSpPr>
          <p:nvPr>
            <p:ph type="title"/>
          </p:nvPr>
        </p:nvSpPr>
        <p:spPr>
          <a:xfrm>
            <a:off x="561600" y="366659"/>
            <a:ext cx="8330400" cy="1376281"/>
          </a:xfrm>
        </p:spPr>
        <p:txBody>
          <a:bodyPr/>
          <a:lstStyle/>
          <a:p>
            <a:pPr algn="ctr"/>
            <a:r>
              <a:rPr lang="en-US" sz="1600" dirty="0">
                <a:effectLst/>
                <a:latin typeface="Verdana" panose="020B0604030504040204" pitchFamily="34" charset="0"/>
                <a:ea typeface="Calibri" panose="020F0502020204030204" pitchFamily="34" charset="0"/>
                <a:cs typeface="Times New Roman" panose="02020603050405020304" pitchFamily="18" charset="0"/>
              </a:rPr>
              <a:t>Number of spectra in each class (Healthy: Class 1; Diseased: Class 2) when dataset was split according to different labelling scenarios (Label 1: 0/123;  Label 2: 01/23 and Label  3: 0.5/123).</a:t>
            </a:r>
            <a:endParaRPr lang="en-GB" sz="1600" dirty="0"/>
          </a:p>
        </p:txBody>
      </p:sp>
      <p:sp>
        <p:nvSpPr>
          <p:cNvPr id="4" name="Slide Number Placeholder 3">
            <a:extLst>
              <a:ext uri="{FF2B5EF4-FFF2-40B4-BE49-F238E27FC236}">
                <a16:creationId xmlns:a16="http://schemas.microsoft.com/office/drawing/2014/main" id="{5DD26D53-6126-600A-2644-57C362E08571}"/>
              </a:ext>
            </a:extLst>
          </p:cNvPr>
          <p:cNvSpPr>
            <a:spLocks noGrp="1"/>
          </p:cNvSpPr>
          <p:nvPr>
            <p:ph type="sldNum" sz="quarter" idx="11"/>
          </p:nvPr>
        </p:nvSpPr>
        <p:spPr/>
        <p:txBody>
          <a:bodyPr/>
          <a:lstStyle/>
          <a:p>
            <a:pPr algn="r"/>
            <a:fld id="{F25965E0-7062-474C-8671-DB3A3CE669B0}" type="slidenum">
              <a:rPr lang="nl-NL" smtClean="0"/>
              <a:pPr algn="r"/>
              <a:t>69</a:t>
            </a:fld>
            <a:endParaRPr lang="nl-NL"/>
          </a:p>
        </p:txBody>
      </p:sp>
      <p:graphicFrame>
        <p:nvGraphicFramePr>
          <p:cNvPr id="6" name="Object 5">
            <a:extLst>
              <a:ext uri="{FF2B5EF4-FFF2-40B4-BE49-F238E27FC236}">
                <a16:creationId xmlns:a16="http://schemas.microsoft.com/office/drawing/2014/main" id="{D4E6A18A-3832-16B7-7F73-2458E3D86CC9}"/>
              </a:ext>
            </a:extLst>
          </p:cNvPr>
          <p:cNvGraphicFramePr>
            <a:graphicFrameLocks noChangeAspect="1"/>
          </p:cNvGraphicFramePr>
          <p:nvPr>
            <p:extLst>
              <p:ext uri="{D42A27DB-BD31-4B8C-83A1-F6EECF244321}">
                <p14:modId xmlns:p14="http://schemas.microsoft.com/office/powerpoint/2010/main" val="2810192548"/>
              </p:ext>
            </p:extLst>
          </p:nvPr>
        </p:nvGraphicFramePr>
        <p:xfrm>
          <a:off x="-252000" y="2517347"/>
          <a:ext cx="9144000" cy="2256253"/>
        </p:xfrm>
        <a:graphic>
          <a:graphicData uri="http://schemas.openxmlformats.org/presentationml/2006/ole">
            <mc:AlternateContent xmlns:mc="http://schemas.openxmlformats.org/markup-compatibility/2006">
              <mc:Choice xmlns:v="urn:schemas-microsoft-com:vml" Requires="v">
                <p:oleObj name="Document" r:id="rId2" imgW="5775241" imgH="1171145" progId="Word.Document.12">
                  <p:embed/>
                </p:oleObj>
              </mc:Choice>
              <mc:Fallback>
                <p:oleObj name="Document" r:id="rId2" imgW="5775241" imgH="1171145" progId="Word.Document.12">
                  <p:embed/>
                  <p:pic>
                    <p:nvPicPr>
                      <p:cNvPr id="6" name="Object 5">
                        <a:extLst>
                          <a:ext uri="{FF2B5EF4-FFF2-40B4-BE49-F238E27FC236}">
                            <a16:creationId xmlns:a16="http://schemas.microsoft.com/office/drawing/2014/main" id="{D4E6A18A-3832-16B7-7F73-2458E3D86CC9}"/>
                          </a:ext>
                        </a:extLst>
                      </p:cNvPr>
                      <p:cNvPicPr/>
                      <p:nvPr/>
                    </p:nvPicPr>
                    <p:blipFill>
                      <a:blip r:embed="rId3"/>
                      <a:stretch>
                        <a:fillRect/>
                      </a:stretch>
                    </p:blipFill>
                    <p:spPr>
                      <a:xfrm>
                        <a:off x="-252000" y="2517347"/>
                        <a:ext cx="9144000" cy="2256253"/>
                      </a:xfrm>
                      <a:prstGeom prst="rect">
                        <a:avLst/>
                      </a:prstGeom>
                    </p:spPr>
                  </p:pic>
                </p:oleObj>
              </mc:Fallback>
            </mc:AlternateContent>
          </a:graphicData>
        </a:graphic>
      </p:graphicFrame>
    </p:spTree>
    <p:extLst>
      <p:ext uri="{BB962C8B-B14F-4D97-AF65-F5344CB8AC3E}">
        <p14:creationId xmlns:p14="http://schemas.microsoft.com/office/powerpoint/2010/main" val="3519645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DFD45-74BE-44F2-2A49-8C933DD6DBB6}"/>
              </a:ext>
            </a:extLst>
          </p:cNvPr>
          <p:cNvPicPr>
            <a:picLocks noChangeAspect="1"/>
          </p:cNvPicPr>
          <p:nvPr/>
        </p:nvPicPr>
        <p:blipFill rotWithShape="1">
          <a:blip r:embed="rId3"/>
          <a:srcRect l="8839" r="63606" b="42287"/>
          <a:stretch/>
        </p:blipFill>
        <p:spPr>
          <a:xfrm>
            <a:off x="1227693" y="1331030"/>
            <a:ext cx="2113281" cy="2955512"/>
          </a:xfrm>
          <a:prstGeom prst="rect">
            <a:avLst/>
          </a:prstGeom>
        </p:spPr>
      </p:pic>
      <p:sp>
        <p:nvSpPr>
          <p:cNvPr id="3" name="Title 2">
            <a:extLst>
              <a:ext uri="{FF2B5EF4-FFF2-40B4-BE49-F238E27FC236}">
                <a16:creationId xmlns:a16="http://schemas.microsoft.com/office/drawing/2014/main" id="{D019EAED-57F6-565D-63CF-163FE5558A6D}"/>
              </a:ext>
            </a:extLst>
          </p:cNvPr>
          <p:cNvSpPr>
            <a:spLocks noGrp="1"/>
          </p:cNvSpPr>
          <p:nvPr>
            <p:ph type="title"/>
          </p:nvPr>
        </p:nvSpPr>
        <p:spPr>
          <a:xfrm>
            <a:off x="529440" y="228282"/>
            <a:ext cx="8330400" cy="576832"/>
          </a:xfrm>
        </p:spPr>
        <p:txBody>
          <a:bodyPr/>
          <a:lstStyle/>
          <a:p>
            <a:pPr algn="ctr"/>
            <a:r>
              <a:rPr lang="nl-NL" dirty="0"/>
              <a:t>Multivariate analysis</a:t>
            </a:r>
          </a:p>
        </p:txBody>
      </p:sp>
      <p:sp>
        <p:nvSpPr>
          <p:cNvPr id="4" name="Slide Number Placeholder 3">
            <a:extLst>
              <a:ext uri="{FF2B5EF4-FFF2-40B4-BE49-F238E27FC236}">
                <a16:creationId xmlns:a16="http://schemas.microsoft.com/office/drawing/2014/main" id="{3290EB77-E828-1C03-15DD-5BFBFB1DA419}"/>
              </a:ext>
            </a:extLst>
          </p:cNvPr>
          <p:cNvSpPr>
            <a:spLocks noGrp="1"/>
          </p:cNvSpPr>
          <p:nvPr>
            <p:ph type="sldNum" sz="quarter" idx="11"/>
          </p:nvPr>
        </p:nvSpPr>
        <p:spPr/>
        <p:txBody>
          <a:bodyPr/>
          <a:lstStyle/>
          <a:p>
            <a:pPr algn="r"/>
            <a:fld id="{F25965E0-7062-474C-8671-DB3A3CE669B0}" type="slidenum">
              <a:rPr lang="nl-NL" smtClean="0"/>
              <a:pPr algn="r"/>
              <a:t>7</a:t>
            </a:fld>
            <a:endParaRPr lang="nl-NL"/>
          </a:p>
        </p:txBody>
      </p:sp>
      <p:pic>
        <p:nvPicPr>
          <p:cNvPr id="6" name="Picture 5">
            <a:extLst>
              <a:ext uri="{FF2B5EF4-FFF2-40B4-BE49-F238E27FC236}">
                <a16:creationId xmlns:a16="http://schemas.microsoft.com/office/drawing/2014/main" id="{BA13CF6B-B4B5-5281-9525-A3A3CA96658E}"/>
              </a:ext>
            </a:extLst>
          </p:cNvPr>
          <p:cNvPicPr>
            <a:picLocks noChangeAspect="1"/>
          </p:cNvPicPr>
          <p:nvPr/>
        </p:nvPicPr>
        <p:blipFill>
          <a:blip r:embed="rId4"/>
          <a:stretch>
            <a:fillRect/>
          </a:stretch>
        </p:blipFill>
        <p:spPr>
          <a:xfrm>
            <a:off x="3131544" y="2052560"/>
            <a:ext cx="5728296" cy="1310184"/>
          </a:xfrm>
          <a:prstGeom prst="rect">
            <a:avLst/>
          </a:prstGeom>
        </p:spPr>
      </p:pic>
      <p:pic>
        <p:nvPicPr>
          <p:cNvPr id="1026" name="Picture 2">
            <a:extLst>
              <a:ext uri="{FF2B5EF4-FFF2-40B4-BE49-F238E27FC236}">
                <a16:creationId xmlns:a16="http://schemas.microsoft.com/office/drawing/2014/main" id="{4A2E1905-0443-C325-986B-A8E43AFF48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184" t="8055" r="5259" b="54713"/>
          <a:stretch/>
        </p:blipFill>
        <p:spPr bwMode="auto">
          <a:xfrm>
            <a:off x="6111105" y="1198372"/>
            <a:ext cx="1208080" cy="301856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Right 6">
            <a:extLst>
              <a:ext uri="{FF2B5EF4-FFF2-40B4-BE49-F238E27FC236}">
                <a16:creationId xmlns:a16="http://schemas.microsoft.com/office/drawing/2014/main" id="{6958E1B2-BD6F-7D2D-AB5F-BDAFB7D2F720}"/>
              </a:ext>
            </a:extLst>
          </p:cNvPr>
          <p:cNvSpPr/>
          <p:nvPr/>
        </p:nvSpPr>
        <p:spPr>
          <a:xfrm>
            <a:off x="3509025" y="2052560"/>
            <a:ext cx="2113281" cy="1218960"/>
          </a:xfrm>
          <a:prstGeom prst="lef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nl-NL" sz="1400" dirty="0">
              <a:solidFill>
                <a:schemeClr val="tx1"/>
              </a:solidFill>
            </a:endParaRPr>
          </a:p>
        </p:txBody>
      </p:sp>
      <p:sp>
        <p:nvSpPr>
          <p:cNvPr id="8" name="TextBox 7">
            <a:extLst>
              <a:ext uri="{FF2B5EF4-FFF2-40B4-BE49-F238E27FC236}">
                <a16:creationId xmlns:a16="http://schemas.microsoft.com/office/drawing/2014/main" id="{072C582A-139B-A2F4-CD84-E81ABF1A820F}"/>
              </a:ext>
            </a:extLst>
          </p:cNvPr>
          <p:cNvSpPr txBox="1"/>
          <p:nvPr/>
        </p:nvSpPr>
        <p:spPr>
          <a:xfrm>
            <a:off x="4180706" y="2485621"/>
            <a:ext cx="1597825" cy="323165"/>
          </a:xfrm>
          <a:prstGeom prst="rect">
            <a:avLst/>
          </a:prstGeom>
          <a:noFill/>
        </p:spPr>
        <p:txBody>
          <a:bodyPr wrap="square" rtlCol="0">
            <a:spAutoFit/>
          </a:bodyPr>
          <a:lstStyle/>
          <a:p>
            <a:pPr>
              <a:lnSpc>
                <a:spcPts val="1800"/>
              </a:lnSpc>
            </a:pPr>
            <a:r>
              <a:rPr lang="nl-NL" b="1" dirty="0">
                <a:solidFill>
                  <a:srgbClr val="FF0000"/>
                </a:solidFill>
                <a:latin typeface="Verdana" pitchFamily="34" charset="0"/>
              </a:rPr>
              <a:t>Model</a:t>
            </a:r>
          </a:p>
        </p:txBody>
      </p:sp>
      <p:pic>
        <p:nvPicPr>
          <p:cNvPr id="14" name="Picture 13">
            <a:extLst>
              <a:ext uri="{FF2B5EF4-FFF2-40B4-BE49-F238E27FC236}">
                <a16:creationId xmlns:a16="http://schemas.microsoft.com/office/drawing/2014/main" id="{B351282E-6025-A733-CE46-794BD8E04F96}"/>
              </a:ext>
            </a:extLst>
          </p:cNvPr>
          <p:cNvPicPr>
            <a:picLocks noChangeAspect="1"/>
          </p:cNvPicPr>
          <p:nvPr/>
        </p:nvPicPr>
        <p:blipFill>
          <a:blip r:embed="rId6"/>
          <a:stretch>
            <a:fillRect/>
          </a:stretch>
        </p:blipFill>
        <p:spPr>
          <a:xfrm>
            <a:off x="713343" y="2094411"/>
            <a:ext cx="514350" cy="1428750"/>
          </a:xfrm>
          <a:prstGeom prst="rect">
            <a:avLst/>
          </a:prstGeom>
        </p:spPr>
      </p:pic>
      <p:pic>
        <p:nvPicPr>
          <p:cNvPr id="16" name="Picture 15">
            <a:extLst>
              <a:ext uri="{FF2B5EF4-FFF2-40B4-BE49-F238E27FC236}">
                <a16:creationId xmlns:a16="http://schemas.microsoft.com/office/drawing/2014/main" id="{C9F37A6E-F65C-9992-2C0E-3291D8D62153}"/>
              </a:ext>
            </a:extLst>
          </p:cNvPr>
          <p:cNvPicPr>
            <a:picLocks noChangeAspect="1"/>
          </p:cNvPicPr>
          <p:nvPr/>
        </p:nvPicPr>
        <p:blipFill>
          <a:blip r:embed="rId6"/>
          <a:stretch>
            <a:fillRect/>
          </a:stretch>
        </p:blipFill>
        <p:spPr>
          <a:xfrm>
            <a:off x="7062010" y="2001535"/>
            <a:ext cx="514350" cy="1428750"/>
          </a:xfrm>
          <a:prstGeom prst="rect">
            <a:avLst/>
          </a:prstGeom>
        </p:spPr>
      </p:pic>
      <p:pic>
        <p:nvPicPr>
          <p:cNvPr id="18" name="Picture 17">
            <a:extLst>
              <a:ext uri="{FF2B5EF4-FFF2-40B4-BE49-F238E27FC236}">
                <a16:creationId xmlns:a16="http://schemas.microsoft.com/office/drawing/2014/main" id="{3FB3EAFD-7D41-BFCD-D6D0-F196D9E04B8F}"/>
              </a:ext>
            </a:extLst>
          </p:cNvPr>
          <p:cNvPicPr>
            <a:picLocks noChangeAspect="1"/>
          </p:cNvPicPr>
          <p:nvPr/>
        </p:nvPicPr>
        <p:blipFill>
          <a:blip r:embed="rId7"/>
          <a:stretch>
            <a:fillRect/>
          </a:stretch>
        </p:blipFill>
        <p:spPr>
          <a:xfrm>
            <a:off x="1505583" y="1065214"/>
            <a:ext cx="1581150" cy="333375"/>
          </a:xfrm>
          <a:prstGeom prst="rect">
            <a:avLst/>
          </a:prstGeom>
        </p:spPr>
      </p:pic>
      <p:pic>
        <p:nvPicPr>
          <p:cNvPr id="20" name="Picture 19">
            <a:extLst>
              <a:ext uri="{FF2B5EF4-FFF2-40B4-BE49-F238E27FC236}">
                <a16:creationId xmlns:a16="http://schemas.microsoft.com/office/drawing/2014/main" id="{99BC9101-C860-6BE0-872E-D7FEDA7A1C94}"/>
              </a:ext>
            </a:extLst>
          </p:cNvPr>
          <p:cNvPicPr>
            <a:picLocks noChangeAspect="1"/>
          </p:cNvPicPr>
          <p:nvPr/>
        </p:nvPicPr>
        <p:blipFill>
          <a:blip r:embed="rId8"/>
          <a:stretch>
            <a:fillRect/>
          </a:stretch>
        </p:blipFill>
        <p:spPr>
          <a:xfrm>
            <a:off x="5953145" y="906543"/>
            <a:ext cx="1524000" cy="361950"/>
          </a:xfrm>
          <a:prstGeom prst="rect">
            <a:avLst/>
          </a:prstGeom>
        </p:spPr>
      </p:pic>
      <p:sp>
        <p:nvSpPr>
          <p:cNvPr id="21" name="TextBox 20">
            <a:extLst>
              <a:ext uri="{FF2B5EF4-FFF2-40B4-BE49-F238E27FC236}">
                <a16:creationId xmlns:a16="http://schemas.microsoft.com/office/drawing/2014/main" id="{8B8D9166-663D-A8C1-1674-BD7A5DBF18F6}"/>
              </a:ext>
            </a:extLst>
          </p:cNvPr>
          <p:cNvSpPr txBox="1"/>
          <p:nvPr/>
        </p:nvSpPr>
        <p:spPr>
          <a:xfrm>
            <a:off x="234190" y="4253770"/>
            <a:ext cx="8662949" cy="323165"/>
          </a:xfrm>
          <a:prstGeom prst="rect">
            <a:avLst/>
          </a:prstGeom>
          <a:noFill/>
        </p:spPr>
        <p:txBody>
          <a:bodyPr wrap="none" rtlCol="0">
            <a:spAutoFit/>
          </a:bodyPr>
          <a:lstStyle/>
          <a:p>
            <a:pPr>
              <a:lnSpc>
                <a:spcPts val="1800"/>
              </a:lnSpc>
            </a:pPr>
            <a:r>
              <a:rPr lang="en-US" sz="1600" b="1" i="0" dirty="0">
                <a:solidFill>
                  <a:srgbClr val="374151"/>
                </a:solidFill>
                <a:effectLst/>
                <a:latin typeface="Verdana" panose="020B0604030504040204" pitchFamily="34" charset="0"/>
                <a:ea typeface="Verdana" panose="020B0604030504040204" pitchFamily="34" charset="0"/>
              </a:rPr>
              <a:t>The predictor variables are partially selective of the chemical properties</a:t>
            </a:r>
            <a:endParaRPr lang="nl-NL" sz="1600" dirty="0" err="1">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652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C3D892-7D12-7437-3AC6-8578F844E177}"/>
              </a:ext>
            </a:extLst>
          </p:cNvPr>
          <p:cNvSpPr>
            <a:spLocks noGrp="1"/>
          </p:cNvSpPr>
          <p:nvPr>
            <p:ph type="body" sz="quarter" idx="10"/>
          </p:nvPr>
        </p:nvSpPr>
        <p:spPr>
          <a:xfrm>
            <a:off x="372600" y="746042"/>
            <a:ext cx="8398800" cy="3092400"/>
          </a:xfrm>
        </p:spPr>
        <p:txBody>
          <a:bodyPr/>
          <a:lstStyle/>
          <a:p>
            <a:r>
              <a:rPr lang="en-GB" sz="1100" dirty="0">
                <a:hlinkClick r:id="rId3"/>
              </a:rPr>
              <a:t>https://www.chemproject.org/ChemHouse</a:t>
            </a:r>
            <a:endParaRPr lang="en-GB" sz="1100" dirty="0"/>
          </a:p>
          <a:p>
            <a:r>
              <a:rPr lang="en-GB" sz="1100" dirty="0">
                <a:hlinkClick r:id="rId4"/>
              </a:rPr>
              <a:t>https://www.fun-mooc.fr/en/courses/?limit=21&amp;offset=0</a:t>
            </a:r>
            <a:r>
              <a:rPr lang="en-GB" sz="1100" dirty="0"/>
              <a:t> </a:t>
            </a:r>
          </a:p>
          <a:p>
            <a:r>
              <a:rPr lang="en-GB" sz="1100" dirty="0"/>
              <a:t>Personal Material from the International School of Chemometrics 2023</a:t>
            </a:r>
          </a:p>
          <a:p>
            <a:r>
              <a:rPr lang="en-GB" sz="1100" dirty="0">
                <a:hlinkClick r:id="rId5"/>
              </a:rPr>
              <a:t>https://eigenvector.com/wp-content/uploads/2022/10/Onion_SampleSelection.pdf</a:t>
            </a:r>
            <a:endParaRPr lang="en-GB" sz="1100" dirty="0"/>
          </a:p>
          <a:p>
            <a:r>
              <a:rPr lang="en-GB" sz="1100" dirty="0"/>
              <a:t>https://nirpyresearch.com/two-scatter-correction-techniques-nir-spectroscopy-python/</a:t>
            </a:r>
          </a:p>
          <a:p>
            <a:pPr algn="just">
              <a:lnSpc>
                <a:spcPct val="125000"/>
              </a:lnSpc>
              <a:spcAft>
                <a:spcPts val="800"/>
              </a:spcAft>
            </a:pPr>
            <a:r>
              <a:rPr lang="en-US" sz="1100" b="1" dirty="0">
                <a:effectLst/>
                <a:latin typeface="Verdana" panose="020B0604030504040204" pitchFamily="34" charset="0"/>
                <a:ea typeface="Calibri" panose="020F0502020204030204" pitchFamily="34" charset="0"/>
                <a:cs typeface="Times New Roman" panose="02020603050405020304" pitchFamily="18" charset="0"/>
              </a:rPr>
              <a:t> </a:t>
            </a:r>
            <a:r>
              <a:rPr lang="en-US" sz="1100" dirty="0">
                <a:ea typeface="Calibri" panose="020F0502020204030204" pitchFamily="34" charset="0"/>
                <a:cs typeface="Times New Roman" panose="02020603050405020304" pitchFamily="18" charset="0"/>
              </a:rPr>
              <a:t>J</a:t>
            </a:r>
            <a:r>
              <a:rPr lang="en-US" sz="1100" dirty="0">
                <a:effectLst/>
                <a:latin typeface="Verdana" panose="020B0604030504040204" pitchFamily="34" charset="0"/>
                <a:ea typeface="Calibri" panose="020F0502020204030204" pitchFamily="34" charset="0"/>
                <a:cs typeface="Times New Roman" panose="02020603050405020304" pitchFamily="18" charset="0"/>
              </a:rPr>
              <a:t>.M. Roger, B. P., D. Bertrand, E. Fernandez-</a:t>
            </a:r>
            <a:r>
              <a:rPr lang="en-US" sz="1100" dirty="0" err="1">
                <a:effectLst/>
                <a:latin typeface="Verdana" panose="020B0604030504040204" pitchFamily="34" charset="0"/>
                <a:ea typeface="Calibri" panose="020F0502020204030204" pitchFamily="34" charset="0"/>
                <a:cs typeface="Times New Roman" panose="02020603050405020304" pitchFamily="18" charset="0"/>
              </a:rPr>
              <a:t>Ahumada</a:t>
            </a:r>
            <a:r>
              <a:rPr lang="en-US" sz="1100" dirty="0">
                <a:effectLst/>
                <a:latin typeface="Verdana" panose="020B0604030504040204" pitchFamily="34" charset="0"/>
                <a:ea typeface="Calibri" panose="020F0502020204030204" pitchFamily="34" charset="0"/>
                <a:cs typeface="Times New Roman" panose="02020603050405020304" pitchFamily="18" charset="0"/>
              </a:rPr>
              <a:t> (2011). "</a:t>
            </a:r>
            <a:r>
              <a:rPr lang="en-US" sz="1100" dirty="0" err="1">
                <a:effectLst/>
                <a:latin typeface="Verdana" panose="020B0604030504040204" pitchFamily="34" charset="0"/>
                <a:ea typeface="Calibri" panose="020F0502020204030204" pitchFamily="34" charset="0"/>
                <a:cs typeface="Times New Roman" panose="02020603050405020304" pitchFamily="18" charset="0"/>
              </a:rPr>
              <a:t>CovSel</a:t>
            </a:r>
            <a:r>
              <a:rPr lang="en-US" sz="1100" dirty="0">
                <a:effectLst/>
                <a:latin typeface="Verdana" panose="020B0604030504040204" pitchFamily="34" charset="0"/>
                <a:ea typeface="Calibri" panose="020F0502020204030204" pitchFamily="34" charset="0"/>
                <a:cs typeface="Times New Roman" panose="02020603050405020304" pitchFamily="18" charset="0"/>
              </a:rPr>
              <a:t>: Variable selection for highly multivariate and multi-response calibration. Application to IR spectroscopy." Chemometrics and Intelligent Laboratory Systems 106(2).</a:t>
            </a:r>
            <a:endParaRPr lang="nl-NL" sz="11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25000"/>
              </a:lnSpc>
              <a:spcAft>
                <a:spcPts val="800"/>
              </a:spcAft>
            </a:pPr>
            <a:r>
              <a:rPr lang="en-US" sz="1100" dirty="0">
                <a:effectLst/>
                <a:latin typeface="Verdana" panose="020B0604030504040204" pitchFamily="34" charset="0"/>
                <a:ea typeface="Calibri" panose="020F0502020204030204" pitchFamily="34" charset="0"/>
                <a:cs typeface="Times New Roman" panose="02020603050405020304" pitchFamily="18" charset="0"/>
              </a:rPr>
              <a:t>J.M. Roger, B. P., D. Bertrand, E. Fernandez-</a:t>
            </a:r>
            <a:r>
              <a:rPr lang="en-US" sz="1100" dirty="0" err="1">
                <a:effectLst/>
                <a:latin typeface="Verdana" panose="020B0604030504040204" pitchFamily="34" charset="0"/>
                <a:ea typeface="Calibri" panose="020F0502020204030204" pitchFamily="34" charset="0"/>
                <a:cs typeface="Times New Roman" panose="02020603050405020304" pitchFamily="18" charset="0"/>
              </a:rPr>
              <a:t>Ahumada</a:t>
            </a:r>
            <a:r>
              <a:rPr lang="en-US" sz="1100" dirty="0">
                <a:effectLst/>
                <a:latin typeface="Verdana" panose="020B0604030504040204" pitchFamily="34" charset="0"/>
                <a:ea typeface="Calibri" panose="020F0502020204030204" pitchFamily="34" charset="0"/>
                <a:cs typeface="Times New Roman" panose="02020603050405020304" pitchFamily="18" charset="0"/>
              </a:rPr>
              <a:t>. (2011). </a:t>
            </a:r>
            <a:r>
              <a:rPr lang="en-US" sz="1100" dirty="0" err="1">
                <a:effectLst/>
                <a:latin typeface="Verdana" panose="020B0604030504040204" pitchFamily="34" charset="0"/>
                <a:ea typeface="Calibri" panose="020F0502020204030204" pitchFamily="34" charset="0"/>
                <a:cs typeface="Times New Roman" panose="02020603050405020304" pitchFamily="18" charset="0"/>
              </a:rPr>
              <a:t>CovSel</a:t>
            </a:r>
            <a:r>
              <a:rPr lang="en-US" sz="1100" dirty="0">
                <a:effectLst/>
                <a:latin typeface="Verdana" panose="020B0604030504040204" pitchFamily="34" charset="0"/>
                <a:ea typeface="Calibri" panose="020F0502020204030204" pitchFamily="34" charset="0"/>
                <a:cs typeface="Times New Roman" panose="02020603050405020304" pitchFamily="18" charset="0"/>
              </a:rPr>
              <a:t>: Variable selection for highly multivariate and multi-response calibration. Application to IR spectroscopy. Chemometrics and Intelligent Laboratory Systems, 106(2). doi:ff10.1016/j.chemolab.2010.10.003f</a:t>
            </a:r>
            <a:endParaRPr lang="nl-NL" sz="1100" dirty="0">
              <a:effectLst/>
              <a:latin typeface="Verdana" panose="020B0604030504040204" pitchFamily="34" charset="0"/>
              <a:ea typeface="Calibri" panose="020F0502020204030204" pitchFamily="34" charset="0"/>
              <a:cs typeface="Times New Roman" panose="02020603050405020304" pitchFamily="18" charset="0"/>
            </a:endParaRPr>
          </a:p>
          <a:p>
            <a:pPr marL="0" indent="0" algn="just">
              <a:lnSpc>
                <a:spcPct val="125000"/>
              </a:lnSpc>
              <a:spcAft>
                <a:spcPts val="800"/>
              </a:spcAft>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pPr marL="0" indent="0" algn="just">
              <a:lnSpc>
                <a:spcPct val="125000"/>
              </a:lnSpc>
              <a:spcAft>
                <a:spcPts val="800"/>
              </a:spcAft>
              <a:buNone/>
            </a:pPr>
            <a:r>
              <a:rPr lang="en-US" sz="1800" dirty="0">
                <a:effectLst/>
                <a:latin typeface="Verdana" panose="020B0604030504040204" pitchFamily="34" charset="0"/>
                <a:ea typeface="Calibri" panose="020F0502020204030204" pitchFamily="34" charset="0"/>
                <a:cs typeface="Times New Roman" panose="02020603050405020304" pitchFamily="18" charset="0"/>
              </a:rPr>
              <a:t>	</a:t>
            </a:r>
            <a:endParaRPr lang="nl-NL" sz="1800" dirty="0">
              <a:effectLst/>
              <a:latin typeface="Verdana" panose="020B0604030504040204" pitchFamily="34" charset="0"/>
              <a:ea typeface="Calibri" panose="020F0502020204030204" pitchFamily="34" charset="0"/>
              <a:cs typeface="Times New Roman" panose="02020603050405020304" pitchFamily="18" charset="0"/>
            </a:endParaRP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Title 2">
            <a:extLst>
              <a:ext uri="{FF2B5EF4-FFF2-40B4-BE49-F238E27FC236}">
                <a16:creationId xmlns:a16="http://schemas.microsoft.com/office/drawing/2014/main" id="{EEB06401-F5D3-154E-AC93-6528EA6CA7A4}"/>
              </a:ext>
            </a:extLst>
          </p:cNvPr>
          <p:cNvSpPr>
            <a:spLocks noGrp="1"/>
          </p:cNvSpPr>
          <p:nvPr>
            <p:ph type="title"/>
          </p:nvPr>
        </p:nvSpPr>
        <p:spPr>
          <a:xfrm>
            <a:off x="561600" y="169210"/>
            <a:ext cx="8330400" cy="576832"/>
          </a:xfrm>
        </p:spPr>
        <p:txBody>
          <a:bodyPr/>
          <a:lstStyle/>
          <a:p>
            <a:r>
              <a:rPr lang="en-GB" dirty="0"/>
              <a:t>References</a:t>
            </a:r>
          </a:p>
        </p:txBody>
      </p:sp>
      <p:sp>
        <p:nvSpPr>
          <p:cNvPr id="4" name="Slide Number Placeholder 3">
            <a:extLst>
              <a:ext uri="{FF2B5EF4-FFF2-40B4-BE49-F238E27FC236}">
                <a16:creationId xmlns:a16="http://schemas.microsoft.com/office/drawing/2014/main" id="{1886295E-1FB1-A584-ED94-6F214C2D2280}"/>
              </a:ext>
            </a:extLst>
          </p:cNvPr>
          <p:cNvSpPr>
            <a:spLocks noGrp="1"/>
          </p:cNvSpPr>
          <p:nvPr>
            <p:ph type="sldNum" sz="quarter" idx="11"/>
          </p:nvPr>
        </p:nvSpPr>
        <p:spPr/>
        <p:txBody>
          <a:bodyPr/>
          <a:lstStyle/>
          <a:p>
            <a:pPr algn="r"/>
            <a:fld id="{F25965E0-7062-474C-8671-DB3A3CE669B0}" type="slidenum">
              <a:rPr lang="nl-NL" smtClean="0"/>
              <a:pPr algn="r"/>
              <a:t>70</a:t>
            </a:fld>
            <a:endParaRPr lang="nl-NL"/>
          </a:p>
        </p:txBody>
      </p:sp>
    </p:spTree>
    <p:extLst>
      <p:ext uri="{BB962C8B-B14F-4D97-AF65-F5344CB8AC3E}">
        <p14:creationId xmlns:p14="http://schemas.microsoft.com/office/powerpoint/2010/main" val="3771671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3934" y="415421"/>
            <a:ext cx="8330400" cy="576832"/>
          </a:xfrm>
        </p:spPr>
        <p:txBody>
          <a:bodyPr/>
          <a:lstStyle/>
          <a:p>
            <a:r>
              <a:rPr lang="en-GB" dirty="0"/>
              <a:t>Thank you for your attention</a:t>
            </a:r>
          </a:p>
        </p:txBody>
      </p:sp>
      <p:pic>
        <p:nvPicPr>
          <p:cNvPr id="9" name="Picture Placeholder 8" descr="A beaker with blue liquid and red arrows&#10;&#10;Description automatically generated">
            <a:extLst>
              <a:ext uri="{FF2B5EF4-FFF2-40B4-BE49-F238E27FC236}">
                <a16:creationId xmlns:a16="http://schemas.microsoft.com/office/drawing/2014/main" id="{ABBE1B58-42DD-BC22-B7F8-726664906EC5}"/>
              </a:ext>
            </a:extLst>
          </p:cNvPr>
          <p:cNvPicPr>
            <a:picLocks noGrp="1" noChangeAspect="1"/>
          </p:cNvPicPr>
          <p:nvPr>
            <p:ph type="pic" sz="quarter" idx="13"/>
          </p:nvPr>
        </p:nvPicPr>
        <p:blipFill>
          <a:blip r:embed="rId3"/>
          <a:srcRect/>
          <a:stretch>
            <a:fillRect/>
          </a:stretch>
        </p:blipFill>
        <p:spPr>
          <a:xfrm>
            <a:off x="533934" y="2803500"/>
            <a:ext cx="2340000" cy="2340000"/>
          </a:xfrm>
        </p:spPr>
      </p:pic>
      <p:pic>
        <p:nvPicPr>
          <p:cNvPr id="16" name="Tijdelijke aanduiding voor afbeelding 15"/>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a:stretch>
            <a:fillRect/>
          </a:stretch>
        </p:blipFill>
        <p:spPr/>
      </p:pic>
      <p:pic>
        <p:nvPicPr>
          <p:cNvPr id="14" name="Tijdelijke aanduiding voor afbeelding 13"/>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a:stretch>
            <a:fillRect/>
          </a:stretch>
        </p:blipFill>
        <p:spPr/>
      </p:pic>
      <p:pic>
        <p:nvPicPr>
          <p:cNvPr id="13" name="Tijdelijke aanduiding voor afbeelding 12"/>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quarter" idx="20"/>
          </p:nvPr>
        </p:nvSpPr>
        <p:spPr>
          <a:xfrm>
            <a:off x="506269" y="1102838"/>
            <a:ext cx="8385731" cy="330620"/>
          </a:xfrm>
        </p:spPr>
        <p:txBody>
          <a:bodyPr/>
          <a:lstStyle/>
          <a:p>
            <a:r>
              <a:rPr lang="en-GB" dirty="0"/>
              <a:t>Please, open your R studio!</a:t>
            </a:r>
          </a:p>
          <a:p>
            <a:endParaRPr lang="en-GB" dirty="0"/>
          </a:p>
          <a:p>
            <a:r>
              <a:rPr lang="en-GB" dirty="0"/>
              <a:t>Any questions or comments?</a:t>
            </a:r>
          </a:p>
        </p:txBody>
      </p:sp>
    </p:spTree>
    <p:extLst>
      <p:ext uri="{BB962C8B-B14F-4D97-AF65-F5344CB8AC3E}">
        <p14:creationId xmlns:p14="http://schemas.microsoft.com/office/powerpoint/2010/main" val="394607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8"/>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lgn="ctr">
              <a:lnSpc>
                <a:spcPct val="90000"/>
              </a:lnSpc>
              <a:spcBef>
                <a:spcPts val="0"/>
              </a:spcBef>
            </a:pPr>
            <a:r>
              <a:rPr lang="en-CA" sz="1958" dirty="0">
                <a:latin typeface="Arial"/>
                <a:ea typeface="Arial"/>
                <a:cs typeface="Arial"/>
                <a:sym typeface="Arial"/>
              </a:rPr>
              <a:t>GOOD MODELING PRACTICES (GMP)</a:t>
            </a:r>
            <a:endParaRPr dirty="0"/>
          </a:p>
        </p:txBody>
      </p:sp>
      <p:sp>
        <p:nvSpPr>
          <p:cNvPr id="2" name="Marcador de número de diapositiva 1"/>
          <p:cNvSpPr>
            <a:spLocks noGrp="1"/>
          </p:cNvSpPr>
          <p:nvPr>
            <p:ph type="sldNum" sz="quarter" idx="10"/>
          </p:nvPr>
        </p:nvSpPr>
        <p:spPr/>
        <p:txBody>
          <a:bodyPr/>
          <a:lstStyle/>
          <a:p>
            <a:pPr defTabSz="514350" fontAlgn="auto">
              <a:spcBef>
                <a:spcPts val="0"/>
              </a:spcBef>
              <a:spcAft>
                <a:spcPts val="0"/>
              </a:spcAft>
            </a:pPr>
            <a:fld id="{A3EE0AAB-F82B-486A-97FF-0C5631F72C65}" type="slidenum">
              <a:rPr lang="en-GB">
                <a:solidFill>
                  <a:prstClr val="white"/>
                </a:solidFill>
                <a:latin typeface="Calibri" panose="020F0502020204030204"/>
              </a:rPr>
              <a:pPr defTabSz="514350" fontAlgn="auto">
                <a:spcBef>
                  <a:spcPts val="0"/>
                </a:spcBef>
                <a:spcAft>
                  <a:spcPts val="0"/>
                </a:spcAft>
              </a:pPr>
              <a:t>8</a:t>
            </a:fld>
            <a:endParaRPr lang="en-GB">
              <a:solidFill>
                <a:prstClr val="white"/>
              </a:solidFill>
              <a:latin typeface="Calibri" panose="020F0502020204030204"/>
            </a:endParaRPr>
          </a:p>
        </p:txBody>
      </p:sp>
      <p:sp>
        <p:nvSpPr>
          <p:cNvPr id="727" name="Google Shape;727;p98"/>
          <p:cNvSpPr/>
          <p:nvPr/>
        </p:nvSpPr>
        <p:spPr>
          <a:xfrm>
            <a:off x="2213326" y="669188"/>
            <a:ext cx="4446947" cy="448781"/>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Collection of a set of representative samples</a:t>
            </a:r>
            <a:endParaRPr sz="1350" dirty="0">
              <a:solidFill>
                <a:prstClr val="black"/>
              </a:solidFill>
              <a:latin typeface="Arial"/>
              <a:ea typeface="Arial"/>
              <a:cs typeface="Arial"/>
              <a:sym typeface="Arial"/>
            </a:endParaRPr>
          </a:p>
        </p:txBody>
      </p:sp>
      <p:sp>
        <p:nvSpPr>
          <p:cNvPr id="728" name="Google Shape;728;p98"/>
          <p:cNvSpPr/>
          <p:nvPr/>
        </p:nvSpPr>
        <p:spPr>
          <a:xfrm>
            <a:off x="2213372" y="1283494"/>
            <a:ext cx="4446900" cy="17145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Measurement of spectra of the entire collection</a:t>
            </a:r>
            <a:endParaRPr sz="1350" dirty="0">
              <a:solidFill>
                <a:prstClr val="black"/>
              </a:solidFill>
              <a:latin typeface="Arial"/>
              <a:ea typeface="Arial"/>
              <a:cs typeface="Arial"/>
              <a:sym typeface="Arial"/>
            </a:endParaRPr>
          </a:p>
        </p:txBody>
      </p:sp>
      <p:sp>
        <p:nvSpPr>
          <p:cNvPr id="729" name="Google Shape;729;p98"/>
          <p:cNvSpPr/>
          <p:nvPr/>
        </p:nvSpPr>
        <p:spPr>
          <a:xfrm>
            <a:off x="98822" y="1240632"/>
            <a:ext cx="1958625" cy="5429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err="1">
                <a:solidFill>
                  <a:prstClr val="white"/>
                </a:solidFill>
                <a:latin typeface="Arial"/>
                <a:ea typeface="Arial"/>
                <a:cs typeface="Arial"/>
                <a:sym typeface="Arial"/>
              </a:rPr>
              <a:t>Creating</a:t>
            </a:r>
            <a:r>
              <a:rPr lang="nl-NL" sz="1350" dirty="0">
                <a:solidFill>
                  <a:prstClr val="white"/>
                </a:solidFill>
                <a:latin typeface="Arial"/>
                <a:ea typeface="Arial"/>
                <a:cs typeface="Arial"/>
                <a:sym typeface="Arial"/>
              </a:rPr>
              <a:t> a </a:t>
            </a:r>
            <a:r>
              <a:rPr lang="nl-NL" sz="1350" dirty="0" err="1">
                <a:solidFill>
                  <a:prstClr val="white"/>
                </a:solidFill>
                <a:latin typeface="Arial"/>
                <a:ea typeface="Arial"/>
                <a:cs typeface="Arial"/>
                <a:sym typeface="Arial"/>
              </a:rPr>
              <a:t>calibration</a:t>
            </a:r>
            <a:r>
              <a:rPr lang="nl-NL" sz="1350" dirty="0">
                <a:solidFill>
                  <a:prstClr val="white"/>
                </a:solidFill>
                <a:latin typeface="Arial"/>
                <a:ea typeface="Arial"/>
                <a:cs typeface="Arial"/>
                <a:sym typeface="Arial"/>
              </a:rPr>
              <a:t> set</a:t>
            </a:r>
            <a:endParaRPr sz="1350" dirty="0">
              <a:solidFill>
                <a:prstClr val="white"/>
              </a:solidFill>
              <a:latin typeface="Arial"/>
              <a:ea typeface="Arial"/>
              <a:cs typeface="Arial"/>
              <a:sym typeface="Arial"/>
            </a:endParaRPr>
          </a:p>
        </p:txBody>
      </p:sp>
      <p:sp>
        <p:nvSpPr>
          <p:cNvPr id="730" name="Google Shape;730;p98"/>
          <p:cNvSpPr/>
          <p:nvPr/>
        </p:nvSpPr>
        <p:spPr>
          <a:xfrm>
            <a:off x="6829425" y="1283494"/>
            <a:ext cx="2114550" cy="50017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err="1">
                <a:solidFill>
                  <a:prstClr val="white"/>
                </a:solidFill>
                <a:latin typeface="Arial"/>
                <a:ea typeface="Arial"/>
                <a:cs typeface="Arial"/>
                <a:sym typeface="Arial"/>
              </a:rPr>
              <a:t>Creating</a:t>
            </a:r>
            <a:r>
              <a:rPr lang="nl-NL" sz="1350" dirty="0">
                <a:solidFill>
                  <a:prstClr val="white"/>
                </a:solidFill>
                <a:latin typeface="Arial"/>
                <a:ea typeface="Arial"/>
                <a:cs typeface="Arial"/>
                <a:sym typeface="Arial"/>
              </a:rPr>
              <a:t> a </a:t>
            </a:r>
            <a:r>
              <a:rPr lang="nl-NL" sz="1350" dirty="0" err="1">
                <a:solidFill>
                  <a:prstClr val="white"/>
                </a:solidFill>
                <a:latin typeface="Arial"/>
                <a:ea typeface="Arial"/>
                <a:cs typeface="Arial"/>
                <a:sym typeface="Arial"/>
              </a:rPr>
              <a:t>validation</a:t>
            </a:r>
            <a:r>
              <a:rPr lang="nl-NL" sz="1350" dirty="0">
                <a:solidFill>
                  <a:prstClr val="white"/>
                </a:solidFill>
                <a:latin typeface="Arial"/>
                <a:ea typeface="Arial"/>
                <a:cs typeface="Arial"/>
                <a:sym typeface="Arial"/>
              </a:rPr>
              <a:t> set</a:t>
            </a:r>
            <a:endParaRPr sz="1350" dirty="0">
              <a:solidFill>
                <a:prstClr val="white"/>
              </a:solidFill>
              <a:latin typeface="Arial"/>
              <a:ea typeface="Arial"/>
              <a:cs typeface="Arial"/>
              <a:sym typeface="Arial"/>
            </a:endParaRPr>
          </a:p>
        </p:txBody>
      </p:sp>
      <p:sp>
        <p:nvSpPr>
          <p:cNvPr id="731" name="Google Shape;731;p98"/>
          <p:cNvSpPr/>
          <p:nvPr/>
        </p:nvSpPr>
        <p:spPr>
          <a:xfrm>
            <a:off x="2327672" y="1740178"/>
            <a:ext cx="4332600" cy="401757"/>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a:solidFill>
                  <a:prstClr val="black"/>
                </a:solidFill>
                <a:latin typeface="Arial"/>
                <a:ea typeface="Arial"/>
                <a:cs typeface="Arial"/>
                <a:sym typeface="Arial"/>
              </a:rPr>
              <a:t>Analysis of all samples by a reference method</a:t>
            </a:r>
            <a:endParaRPr sz="1350" dirty="0">
              <a:solidFill>
                <a:prstClr val="black"/>
              </a:solidFill>
              <a:latin typeface="Arial"/>
              <a:ea typeface="Arial"/>
              <a:cs typeface="Arial"/>
              <a:sym typeface="Arial"/>
            </a:endParaRPr>
          </a:p>
        </p:txBody>
      </p:sp>
      <p:sp>
        <p:nvSpPr>
          <p:cNvPr id="732" name="Google Shape;732;p98"/>
          <p:cNvSpPr/>
          <p:nvPr/>
        </p:nvSpPr>
        <p:spPr>
          <a:xfrm>
            <a:off x="499615" y="2210973"/>
            <a:ext cx="8144770" cy="512026"/>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a:solidFill>
                  <a:prstClr val="black"/>
                </a:solidFill>
                <a:latin typeface="Arial"/>
                <a:ea typeface="Arial"/>
                <a:cs typeface="Arial"/>
                <a:sym typeface="Arial"/>
              </a:rPr>
              <a:t>Establishment of a predictive model through the application of multidimensional statistical methods</a:t>
            </a:r>
            <a:endParaRPr sz="1350" dirty="0">
              <a:solidFill>
                <a:prstClr val="black"/>
              </a:solidFill>
              <a:latin typeface="Arial"/>
              <a:ea typeface="Arial"/>
              <a:cs typeface="Arial"/>
              <a:sym typeface="Arial"/>
            </a:endParaRPr>
          </a:p>
        </p:txBody>
      </p:sp>
      <p:sp>
        <p:nvSpPr>
          <p:cNvPr id="733" name="Google Shape;733;p98"/>
          <p:cNvSpPr/>
          <p:nvPr/>
        </p:nvSpPr>
        <p:spPr>
          <a:xfrm>
            <a:off x="2213372" y="2778919"/>
            <a:ext cx="4446900" cy="17145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Validation of the model on the validation set</a:t>
            </a:r>
            <a:endParaRPr sz="1350" dirty="0">
              <a:solidFill>
                <a:prstClr val="black"/>
              </a:solidFill>
              <a:latin typeface="Arial"/>
              <a:ea typeface="Arial"/>
              <a:cs typeface="Arial"/>
              <a:sym typeface="Arial"/>
            </a:endParaRPr>
          </a:p>
        </p:txBody>
      </p:sp>
      <p:sp>
        <p:nvSpPr>
          <p:cNvPr id="734" name="Google Shape;734;p98"/>
          <p:cNvSpPr/>
          <p:nvPr/>
        </p:nvSpPr>
        <p:spPr>
          <a:xfrm>
            <a:off x="108568" y="3313999"/>
            <a:ext cx="1857009" cy="807197"/>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Arial"/>
                <a:ea typeface="Arial"/>
                <a:cs typeface="Arial"/>
                <a:sym typeface="Arial"/>
              </a:rPr>
              <a:t>Add new samples to the collection</a:t>
            </a:r>
            <a:endParaRPr sz="1350" dirty="0">
              <a:solidFill>
                <a:prstClr val="white"/>
              </a:solidFill>
              <a:latin typeface="Arial"/>
              <a:ea typeface="Arial"/>
              <a:cs typeface="Arial"/>
              <a:sym typeface="Arial"/>
            </a:endParaRPr>
          </a:p>
        </p:txBody>
      </p:sp>
      <p:sp>
        <p:nvSpPr>
          <p:cNvPr id="735" name="Google Shape;735;p98"/>
          <p:cNvSpPr/>
          <p:nvPr/>
        </p:nvSpPr>
        <p:spPr>
          <a:xfrm>
            <a:off x="2327672" y="3846421"/>
            <a:ext cx="1831275" cy="63945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Calibri" panose="020F0502020204030204"/>
              </a:rPr>
              <a:t>Were the control samples analyzed accurately?</a:t>
            </a:r>
            <a:endParaRPr sz="1350" dirty="0">
              <a:solidFill>
                <a:prstClr val="white"/>
              </a:solidFill>
              <a:latin typeface="Calibri" panose="020F0502020204030204"/>
            </a:endParaRPr>
          </a:p>
        </p:txBody>
      </p:sp>
      <p:sp>
        <p:nvSpPr>
          <p:cNvPr id="736" name="Google Shape;736;p98"/>
          <p:cNvSpPr/>
          <p:nvPr/>
        </p:nvSpPr>
        <p:spPr>
          <a:xfrm>
            <a:off x="4829175" y="3542110"/>
            <a:ext cx="1831275" cy="4691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Calibri" panose="020F0502020204030204"/>
              </a:rPr>
              <a:t>Does the equipment work correctly?</a:t>
            </a:r>
            <a:endParaRPr sz="1350" dirty="0">
              <a:solidFill>
                <a:prstClr val="white"/>
              </a:solidFill>
              <a:latin typeface="Calibri" panose="020F0502020204030204"/>
            </a:endParaRPr>
          </a:p>
        </p:txBody>
      </p:sp>
      <p:sp>
        <p:nvSpPr>
          <p:cNvPr id="737" name="Google Shape;737;p98"/>
          <p:cNvSpPr/>
          <p:nvPr/>
        </p:nvSpPr>
        <p:spPr>
          <a:xfrm>
            <a:off x="7111604" y="3770570"/>
            <a:ext cx="1940850" cy="4691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a:solidFill>
                  <a:prstClr val="white"/>
                </a:solidFill>
                <a:latin typeface="Arial"/>
                <a:ea typeface="Arial"/>
                <a:cs typeface="Arial"/>
                <a:sym typeface="Arial"/>
              </a:rPr>
              <a:t>Instrument </a:t>
            </a:r>
            <a:r>
              <a:rPr lang="nl-NL" sz="1350" dirty="0" err="1">
                <a:solidFill>
                  <a:prstClr val="white"/>
                </a:solidFill>
                <a:latin typeface="Arial"/>
                <a:ea typeface="Arial"/>
                <a:cs typeface="Arial"/>
                <a:sym typeface="Arial"/>
              </a:rPr>
              <a:t>repair</a:t>
            </a:r>
            <a:r>
              <a:rPr lang="nl-NL" sz="1350" dirty="0">
                <a:solidFill>
                  <a:prstClr val="white"/>
                </a:solidFill>
                <a:latin typeface="Arial"/>
                <a:ea typeface="Arial"/>
                <a:cs typeface="Arial"/>
                <a:sym typeface="Arial"/>
              </a:rPr>
              <a:t>/check</a:t>
            </a:r>
            <a:endParaRPr sz="1350" dirty="0">
              <a:solidFill>
                <a:prstClr val="white"/>
              </a:solidFill>
              <a:latin typeface="Arial"/>
              <a:ea typeface="Arial"/>
              <a:cs typeface="Arial"/>
              <a:sym typeface="Arial"/>
            </a:endParaRPr>
          </a:p>
        </p:txBody>
      </p:sp>
      <p:sp>
        <p:nvSpPr>
          <p:cNvPr id="738" name="Google Shape;738;p98"/>
          <p:cNvSpPr/>
          <p:nvPr/>
        </p:nvSpPr>
        <p:spPr>
          <a:xfrm>
            <a:off x="4814757" y="4521941"/>
            <a:ext cx="1831275" cy="3287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white"/>
                </a:solidFill>
                <a:latin typeface="Calibri" panose="020F0502020204030204"/>
              </a:rPr>
              <a:t>Are the control samples representative?</a:t>
            </a:r>
            <a:endParaRPr sz="1350" dirty="0">
              <a:solidFill>
                <a:prstClr val="white"/>
              </a:solidFill>
              <a:latin typeface="Calibri" panose="020F0502020204030204"/>
            </a:endParaRPr>
          </a:p>
        </p:txBody>
      </p:sp>
      <p:sp>
        <p:nvSpPr>
          <p:cNvPr id="739" name="Google Shape;739;p98"/>
          <p:cNvSpPr/>
          <p:nvPr/>
        </p:nvSpPr>
        <p:spPr>
          <a:xfrm>
            <a:off x="7111604" y="4512581"/>
            <a:ext cx="1940850" cy="43222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nl-NL" sz="1350" dirty="0">
                <a:solidFill>
                  <a:prstClr val="white"/>
                </a:solidFill>
                <a:latin typeface="Arial"/>
                <a:ea typeface="Arial"/>
                <a:cs typeface="Arial"/>
                <a:sym typeface="Arial"/>
              </a:rPr>
              <a:t>Check </a:t>
            </a:r>
            <a:r>
              <a:rPr lang="nl-NL" sz="1350" dirty="0" err="1">
                <a:solidFill>
                  <a:prstClr val="white"/>
                </a:solidFill>
                <a:latin typeface="Arial"/>
                <a:ea typeface="Arial"/>
                <a:cs typeface="Arial"/>
                <a:sym typeface="Arial"/>
              </a:rPr>
              <a:t>the</a:t>
            </a:r>
            <a:r>
              <a:rPr lang="nl-NL" sz="1350" dirty="0">
                <a:solidFill>
                  <a:prstClr val="white"/>
                </a:solidFill>
                <a:latin typeface="Arial"/>
                <a:ea typeface="Arial"/>
                <a:cs typeface="Arial"/>
                <a:sym typeface="Arial"/>
              </a:rPr>
              <a:t> </a:t>
            </a:r>
            <a:r>
              <a:rPr lang="nl-NL" sz="1350" dirty="0" err="1">
                <a:solidFill>
                  <a:prstClr val="white"/>
                </a:solidFill>
                <a:latin typeface="Arial"/>
                <a:ea typeface="Arial"/>
                <a:cs typeface="Arial"/>
                <a:sym typeface="Arial"/>
              </a:rPr>
              <a:t>reference</a:t>
            </a:r>
            <a:r>
              <a:rPr lang="nl-NL" sz="1350" dirty="0">
                <a:solidFill>
                  <a:prstClr val="white"/>
                </a:solidFill>
                <a:latin typeface="Arial"/>
                <a:ea typeface="Arial"/>
                <a:cs typeface="Arial"/>
                <a:sym typeface="Arial"/>
              </a:rPr>
              <a:t> </a:t>
            </a:r>
            <a:r>
              <a:rPr lang="nl-NL" sz="1350" dirty="0" err="1">
                <a:solidFill>
                  <a:prstClr val="white"/>
                </a:solidFill>
                <a:latin typeface="Arial"/>
                <a:ea typeface="Arial"/>
                <a:cs typeface="Arial"/>
                <a:sym typeface="Arial"/>
              </a:rPr>
              <a:t>dosage</a:t>
            </a:r>
            <a:endParaRPr sz="1350" dirty="0">
              <a:solidFill>
                <a:prstClr val="white"/>
              </a:solidFill>
              <a:latin typeface="Arial"/>
              <a:ea typeface="Arial"/>
              <a:cs typeface="Arial"/>
              <a:sym typeface="Arial"/>
            </a:endParaRPr>
          </a:p>
        </p:txBody>
      </p:sp>
      <p:sp>
        <p:nvSpPr>
          <p:cNvPr id="740" name="Google Shape;740;p98"/>
          <p:cNvSpPr/>
          <p:nvPr/>
        </p:nvSpPr>
        <p:spPr>
          <a:xfrm>
            <a:off x="2213372" y="3203972"/>
            <a:ext cx="4446900" cy="17145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fontAlgn="auto">
              <a:spcBef>
                <a:spcPts val="0"/>
              </a:spcBef>
              <a:spcAft>
                <a:spcPts val="0"/>
              </a:spcAft>
            </a:pPr>
            <a:r>
              <a:rPr lang="en-US" sz="1350" dirty="0">
                <a:solidFill>
                  <a:prstClr val="black"/>
                </a:solidFill>
                <a:latin typeface="Arial"/>
                <a:ea typeface="Arial"/>
                <a:cs typeface="Arial"/>
                <a:sym typeface="Arial"/>
              </a:rPr>
              <a:t>Serial analysis of unknown samples</a:t>
            </a:r>
            <a:endParaRPr sz="1350" dirty="0">
              <a:solidFill>
                <a:prstClr val="black"/>
              </a:solidFill>
              <a:latin typeface="Arial"/>
              <a:ea typeface="Arial"/>
              <a:cs typeface="Arial"/>
              <a:sym typeface="Arial"/>
            </a:endParaRPr>
          </a:p>
        </p:txBody>
      </p:sp>
      <p:cxnSp>
        <p:nvCxnSpPr>
          <p:cNvPr id="741" name="Google Shape;741;p98"/>
          <p:cNvCxnSpPr>
            <a:stCxn id="727" idx="2"/>
            <a:endCxn id="728" idx="0"/>
          </p:cNvCxnSpPr>
          <p:nvPr/>
        </p:nvCxnSpPr>
        <p:spPr>
          <a:xfrm>
            <a:off x="4436800" y="1117969"/>
            <a:ext cx="23" cy="165525"/>
          </a:xfrm>
          <a:prstGeom prst="straightConnector1">
            <a:avLst/>
          </a:prstGeom>
          <a:noFill/>
          <a:ln w="9525" cap="flat" cmpd="sng">
            <a:solidFill>
              <a:schemeClr val="accent1"/>
            </a:solidFill>
            <a:prstDash val="solid"/>
            <a:miter lim="800000"/>
            <a:headEnd type="none" w="sm" len="sm"/>
            <a:tailEnd type="stealth" w="med" len="med"/>
          </a:ln>
        </p:spPr>
      </p:cxnSp>
      <p:cxnSp>
        <p:nvCxnSpPr>
          <p:cNvPr id="742" name="Google Shape;742;p98"/>
          <p:cNvCxnSpPr>
            <a:cxnSpLocks/>
            <a:stCxn id="728" idx="2"/>
          </p:cNvCxnSpPr>
          <p:nvPr/>
        </p:nvCxnSpPr>
        <p:spPr>
          <a:xfrm flipH="1">
            <a:off x="4379119" y="1454944"/>
            <a:ext cx="57704" cy="185597"/>
          </a:xfrm>
          <a:prstGeom prst="straightConnector1">
            <a:avLst/>
          </a:prstGeom>
          <a:noFill/>
          <a:ln w="9525" cap="flat" cmpd="sng">
            <a:solidFill>
              <a:schemeClr val="accent1"/>
            </a:solidFill>
            <a:prstDash val="solid"/>
            <a:miter lim="800000"/>
            <a:headEnd type="none" w="sm" len="sm"/>
            <a:tailEnd type="stealth" w="med" len="med"/>
          </a:ln>
        </p:spPr>
      </p:cxnSp>
      <p:cxnSp>
        <p:nvCxnSpPr>
          <p:cNvPr id="743" name="Google Shape;743;p98"/>
          <p:cNvCxnSpPr>
            <a:stCxn id="731" idx="2"/>
          </p:cNvCxnSpPr>
          <p:nvPr/>
        </p:nvCxnSpPr>
        <p:spPr>
          <a:xfrm flipH="1">
            <a:off x="4436822" y="2141935"/>
            <a:ext cx="57150" cy="202500"/>
          </a:xfrm>
          <a:prstGeom prst="straightConnector1">
            <a:avLst/>
          </a:prstGeom>
          <a:noFill/>
          <a:ln w="9525" cap="flat" cmpd="sng">
            <a:solidFill>
              <a:schemeClr val="accent1"/>
            </a:solidFill>
            <a:prstDash val="solid"/>
            <a:miter lim="800000"/>
            <a:headEnd type="none" w="sm" len="sm"/>
            <a:tailEnd type="stealth" w="med" len="med"/>
          </a:ln>
        </p:spPr>
      </p:cxnSp>
      <p:cxnSp>
        <p:nvCxnSpPr>
          <p:cNvPr id="744" name="Google Shape;744;p98"/>
          <p:cNvCxnSpPr>
            <a:endCxn id="733" idx="0"/>
          </p:cNvCxnSpPr>
          <p:nvPr/>
        </p:nvCxnSpPr>
        <p:spPr>
          <a:xfrm>
            <a:off x="4436822" y="2672944"/>
            <a:ext cx="0" cy="105975"/>
          </a:xfrm>
          <a:prstGeom prst="straightConnector1">
            <a:avLst/>
          </a:prstGeom>
          <a:noFill/>
          <a:ln w="9525" cap="flat" cmpd="sng">
            <a:solidFill>
              <a:schemeClr val="accent1"/>
            </a:solidFill>
            <a:prstDash val="solid"/>
            <a:miter lim="800000"/>
            <a:headEnd type="none" w="sm" len="sm"/>
            <a:tailEnd type="stealth" w="med" len="med"/>
          </a:ln>
        </p:spPr>
      </p:cxnSp>
      <p:cxnSp>
        <p:nvCxnSpPr>
          <p:cNvPr id="745" name="Google Shape;745;p98"/>
          <p:cNvCxnSpPr>
            <a:stCxn id="733" idx="2"/>
          </p:cNvCxnSpPr>
          <p:nvPr/>
        </p:nvCxnSpPr>
        <p:spPr>
          <a:xfrm>
            <a:off x="4436822" y="2950369"/>
            <a:ext cx="0" cy="253575"/>
          </a:xfrm>
          <a:prstGeom prst="straightConnector1">
            <a:avLst/>
          </a:prstGeom>
          <a:noFill/>
          <a:ln w="9525" cap="flat" cmpd="sng">
            <a:solidFill>
              <a:schemeClr val="accent1"/>
            </a:solidFill>
            <a:prstDash val="solid"/>
            <a:miter lim="800000"/>
            <a:headEnd type="none" w="sm" len="sm"/>
            <a:tailEnd type="stealth" w="med" len="med"/>
          </a:ln>
        </p:spPr>
      </p:cxnSp>
      <p:cxnSp>
        <p:nvCxnSpPr>
          <p:cNvPr id="746" name="Google Shape;746;p98"/>
          <p:cNvCxnSpPr>
            <a:stCxn id="740" idx="2"/>
          </p:cNvCxnSpPr>
          <p:nvPr/>
        </p:nvCxnSpPr>
        <p:spPr>
          <a:xfrm flipH="1">
            <a:off x="3325997" y="3375422"/>
            <a:ext cx="1110825" cy="307125"/>
          </a:xfrm>
          <a:prstGeom prst="straightConnector1">
            <a:avLst/>
          </a:prstGeom>
          <a:noFill/>
          <a:ln w="9525" cap="flat" cmpd="sng">
            <a:solidFill>
              <a:schemeClr val="accent1"/>
            </a:solidFill>
            <a:prstDash val="solid"/>
            <a:miter lim="800000"/>
            <a:headEnd type="none" w="sm" len="sm"/>
            <a:tailEnd type="stealth" w="med" len="med"/>
          </a:ln>
        </p:spPr>
      </p:cxnSp>
      <p:cxnSp>
        <p:nvCxnSpPr>
          <p:cNvPr id="747" name="Google Shape;747;p98"/>
          <p:cNvCxnSpPr>
            <a:stCxn id="735" idx="3"/>
          </p:cNvCxnSpPr>
          <p:nvPr/>
        </p:nvCxnSpPr>
        <p:spPr>
          <a:xfrm rot="10800000" flipH="1">
            <a:off x="4158947" y="3979171"/>
            <a:ext cx="670275" cy="186975"/>
          </a:xfrm>
          <a:prstGeom prst="straightConnector1">
            <a:avLst/>
          </a:prstGeom>
          <a:noFill/>
          <a:ln w="9525" cap="flat" cmpd="sng">
            <a:solidFill>
              <a:schemeClr val="accent1"/>
            </a:solidFill>
            <a:prstDash val="solid"/>
            <a:miter lim="800000"/>
            <a:headEnd type="none" w="sm" len="sm"/>
            <a:tailEnd type="stealth" w="med" len="med"/>
          </a:ln>
        </p:spPr>
      </p:cxnSp>
      <p:cxnSp>
        <p:nvCxnSpPr>
          <p:cNvPr id="748" name="Google Shape;748;p98"/>
          <p:cNvCxnSpPr>
            <a:stCxn id="736" idx="3"/>
          </p:cNvCxnSpPr>
          <p:nvPr/>
        </p:nvCxnSpPr>
        <p:spPr>
          <a:xfrm>
            <a:off x="6660450" y="3776672"/>
            <a:ext cx="451350" cy="38025"/>
          </a:xfrm>
          <a:prstGeom prst="straightConnector1">
            <a:avLst/>
          </a:prstGeom>
          <a:noFill/>
          <a:ln w="9525" cap="flat" cmpd="sng">
            <a:solidFill>
              <a:schemeClr val="accent1"/>
            </a:solidFill>
            <a:prstDash val="solid"/>
            <a:miter lim="800000"/>
            <a:headEnd type="none" w="sm" len="sm"/>
            <a:tailEnd type="stealth" w="med" len="med"/>
          </a:ln>
        </p:spPr>
      </p:cxnSp>
      <p:cxnSp>
        <p:nvCxnSpPr>
          <p:cNvPr id="749" name="Google Shape;749;p98"/>
          <p:cNvCxnSpPr>
            <a:stCxn id="736" idx="2"/>
          </p:cNvCxnSpPr>
          <p:nvPr/>
        </p:nvCxnSpPr>
        <p:spPr>
          <a:xfrm flipH="1">
            <a:off x="5702063" y="4011235"/>
            <a:ext cx="42750" cy="197550"/>
          </a:xfrm>
          <a:prstGeom prst="straightConnector1">
            <a:avLst/>
          </a:prstGeom>
          <a:noFill/>
          <a:ln w="9525" cap="flat" cmpd="sng">
            <a:solidFill>
              <a:schemeClr val="accent1"/>
            </a:solidFill>
            <a:prstDash val="solid"/>
            <a:miter lim="800000"/>
            <a:headEnd type="none" w="sm" len="sm"/>
            <a:tailEnd type="stealth" w="med" len="med"/>
          </a:ln>
        </p:spPr>
      </p:cxnSp>
      <p:cxnSp>
        <p:nvCxnSpPr>
          <p:cNvPr id="750" name="Google Shape;750;p98"/>
          <p:cNvCxnSpPr>
            <a:stCxn id="738" idx="3"/>
            <a:endCxn id="739" idx="1"/>
          </p:cNvCxnSpPr>
          <p:nvPr/>
        </p:nvCxnSpPr>
        <p:spPr>
          <a:xfrm>
            <a:off x="6646032" y="4686303"/>
            <a:ext cx="465572" cy="42391"/>
          </a:xfrm>
          <a:prstGeom prst="straightConnector1">
            <a:avLst/>
          </a:prstGeom>
          <a:noFill/>
          <a:ln w="9525" cap="flat" cmpd="sng">
            <a:solidFill>
              <a:schemeClr val="accent1"/>
            </a:solidFill>
            <a:prstDash val="solid"/>
            <a:miter lim="800000"/>
            <a:headEnd type="none" w="sm" len="sm"/>
            <a:tailEnd type="stealth" w="med" len="med"/>
          </a:ln>
        </p:spPr>
      </p:cxnSp>
      <p:cxnSp>
        <p:nvCxnSpPr>
          <p:cNvPr id="751" name="Google Shape;751;p98"/>
          <p:cNvCxnSpPr>
            <a:stCxn id="738" idx="1"/>
          </p:cNvCxnSpPr>
          <p:nvPr/>
        </p:nvCxnSpPr>
        <p:spPr>
          <a:xfrm flipH="1">
            <a:off x="1149957" y="4686303"/>
            <a:ext cx="3664800" cy="1125"/>
          </a:xfrm>
          <a:prstGeom prst="straightConnector1">
            <a:avLst/>
          </a:prstGeom>
          <a:noFill/>
          <a:ln w="9525" cap="flat" cmpd="sng">
            <a:solidFill>
              <a:schemeClr val="accent1"/>
            </a:solidFill>
            <a:prstDash val="solid"/>
            <a:miter lim="800000"/>
            <a:headEnd type="none" w="sm" len="sm"/>
            <a:tailEnd type="none" w="sm" len="sm"/>
          </a:ln>
        </p:spPr>
      </p:cxnSp>
      <p:cxnSp>
        <p:nvCxnSpPr>
          <p:cNvPr id="752" name="Google Shape;752;p98"/>
          <p:cNvCxnSpPr>
            <a:cxnSpLocks/>
          </p:cNvCxnSpPr>
          <p:nvPr/>
        </p:nvCxnSpPr>
        <p:spPr>
          <a:xfrm flipH="1" flipV="1">
            <a:off x="1007143" y="4090873"/>
            <a:ext cx="110743" cy="624123"/>
          </a:xfrm>
          <a:prstGeom prst="straightConnector1">
            <a:avLst/>
          </a:prstGeom>
          <a:noFill/>
          <a:ln w="9525" cap="flat" cmpd="sng">
            <a:solidFill>
              <a:schemeClr val="accent1"/>
            </a:solidFill>
            <a:prstDash val="solid"/>
            <a:miter lim="800000"/>
            <a:headEnd type="none" w="sm" len="sm"/>
            <a:tailEnd type="stealth" w="med" len="med"/>
          </a:ln>
        </p:spPr>
      </p:cxnSp>
      <p:cxnSp>
        <p:nvCxnSpPr>
          <p:cNvPr id="753" name="Google Shape;753;p98"/>
          <p:cNvCxnSpPr>
            <a:cxnSpLocks/>
            <a:stCxn id="734" idx="0"/>
          </p:cNvCxnSpPr>
          <p:nvPr/>
        </p:nvCxnSpPr>
        <p:spPr>
          <a:xfrm flipV="1">
            <a:off x="1037072" y="2783121"/>
            <a:ext cx="137208" cy="530879"/>
          </a:xfrm>
          <a:prstGeom prst="straightConnector1">
            <a:avLst/>
          </a:prstGeom>
          <a:noFill/>
          <a:ln w="9525" cap="flat" cmpd="sng">
            <a:solidFill>
              <a:schemeClr val="accent1"/>
            </a:solidFill>
            <a:prstDash val="solid"/>
            <a:miter lim="800000"/>
            <a:headEnd type="none" w="sm" len="sm"/>
            <a:tailEnd type="stealth" w="med" len="med"/>
          </a:ln>
        </p:spPr>
      </p:cxnSp>
      <p:pic>
        <p:nvPicPr>
          <p:cNvPr id="758" name="Google Shape;758;p98"/>
          <p:cNvPicPr preferRelativeResize="0"/>
          <p:nvPr/>
        </p:nvPicPr>
        <p:blipFill rotWithShape="1">
          <a:blip r:embed="rId3">
            <a:alphaModFix/>
          </a:blip>
          <a:srcRect/>
          <a:stretch/>
        </p:blipFill>
        <p:spPr>
          <a:xfrm>
            <a:off x="4311254" y="3729038"/>
            <a:ext cx="250031" cy="171450"/>
          </a:xfrm>
          <a:prstGeom prst="rect">
            <a:avLst/>
          </a:prstGeom>
          <a:noFill/>
          <a:ln>
            <a:noFill/>
          </a:ln>
        </p:spPr>
      </p:pic>
      <p:pic>
        <p:nvPicPr>
          <p:cNvPr id="759" name="Google Shape;759;p98"/>
          <p:cNvPicPr preferRelativeResize="0"/>
          <p:nvPr/>
        </p:nvPicPr>
        <p:blipFill rotWithShape="1">
          <a:blip r:embed="rId3">
            <a:alphaModFix/>
          </a:blip>
          <a:srcRect/>
          <a:stretch/>
        </p:blipFill>
        <p:spPr>
          <a:xfrm>
            <a:off x="6704410" y="3596879"/>
            <a:ext cx="250031" cy="171450"/>
          </a:xfrm>
          <a:prstGeom prst="rect">
            <a:avLst/>
          </a:prstGeom>
          <a:noFill/>
          <a:ln>
            <a:noFill/>
          </a:ln>
        </p:spPr>
      </p:pic>
      <p:pic>
        <p:nvPicPr>
          <p:cNvPr id="760" name="Google Shape;760;p98"/>
          <p:cNvPicPr preferRelativeResize="0"/>
          <p:nvPr/>
        </p:nvPicPr>
        <p:blipFill rotWithShape="1">
          <a:blip r:embed="rId3">
            <a:alphaModFix/>
          </a:blip>
          <a:srcRect/>
          <a:stretch/>
        </p:blipFill>
        <p:spPr>
          <a:xfrm>
            <a:off x="6761110" y="4468484"/>
            <a:ext cx="250031" cy="171450"/>
          </a:xfrm>
          <a:prstGeom prst="rect">
            <a:avLst/>
          </a:prstGeom>
          <a:noFill/>
          <a:ln>
            <a:noFill/>
          </a:ln>
        </p:spPr>
      </p:pic>
      <p:cxnSp>
        <p:nvCxnSpPr>
          <p:cNvPr id="761" name="Google Shape;761;p98"/>
          <p:cNvCxnSpPr>
            <a:stCxn id="728" idx="1"/>
          </p:cNvCxnSpPr>
          <p:nvPr/>
        </p:nvCxnSpPr>
        <p:spPr>
          <a:xfrm flipH="1">
            <a:off x="2057447" y="1369219"/>
            <a:ext cx="155925" cy="85725"/>
          </a:xfrm>
          <a:prstGeom prst="straightConnector1">
            <a:avLst/>
          </a:prstGeom>
          <a:noFill/>
          <a:ln w="9525" cap="flat" cmpd="sng">
            <a:solidFill>
              <a:schemeClr val="accent1"/>
            </a:solidFill>
            <a:prstDash val="solid"/>
            <a:miter lim="800000"/>
            <a:headEnd type="none" w="sm" len="sm"/>
            <a:tailEnd type="stealth" w="med" len="med"/>
          </a:ln>
        </p:spPr>
      </p:cxnSp>
      <p:cxnSp>
        <p:nvCxnSpPr>
          <p:cNvPr id="762" name="Google Shape;762;p98"/>
          <p:cNvCxnSpPr>
            <a:stCxn id="728" idx="3"/>
          </p:cNvCxnSpPr>
          <p:nvPr/>
        </p:nvCxnSpPr>
        <p:spPr>
          <a:xfrm>
            <a:off x="6660272" y="1369219"/>
            <a:ext cx="168975" cy="85725"/>
          </a:xfrm>
          <a:prstGeom prst="straightConnector1">
            <a:avLst/>
          </a:prstGeom>
          <a:noFill/>
          <a:ln w="9525" cap="flat" cmpd="sng">
            <a:solidFill>
              <a:schemeClr val="accent1"/>
            </a:solidFill>
            <a:prstDash val="solid"/>
            <a:miter lim="800000"/>
            <a:headEnd type="none" w="sm" len="sm"/>
            <a:tailEnd type="stealth" w="med" len="med"/>
          </a:ln>
        </p:spPr>
      </p:cxnSp>
      <p:cxnSp>
        <p:nvCxnSpPr>
          <p:cNvPr id="763" name="Google Shape;763;p98"/>
          <p:cNvCxnSpPr/>
          <p:nvPr/>
        </p:nvCxnSpPr>
        <p:spPr>
          <a:xfrm rot="5400000">
            <a:off x="6651451" y="1792556"/>
            <a:ext cx="186975" cy="168975"/>
          </a:xfrm>
          <a:prstGeom prst="straightConnector1">
            <a:avLst/>
          </a:prstGeom>
          <a:noFill/>
          <a:ln w="9525" cap="flat" cmpd="sng">
            <a:solidFill>
              <a:schemeClr val="accent1"/>
            </a:solidFill>
            <a:prstDash val="solid"/>
            <a:miter lim="800000"/>
            <a:headEnd type="none" w="sm" len="sm"/>
            <a:tailEnd type="stealth" w="med" len="med"/>
          </a:ln>
        </p:spPr>
      </p:cxnSp>
      <p:cxnSp>
        <p:nvCxnSpPr>
          <p:cNvPr id="764" name="Google Shape;764;p98"/>
          <p:cNvCxnSpPr/>
          <p:nvPr/>
        </p:nvCxnSpPr>
        <p:spPr>
          <a:xfrm rot="-5400000" flipH="1">
            <a:off x="2041876" y="1799081"/>
            <a:ext cx="186975" cy="155925"/>
          </a:xfrm>
          <a:prstGeom prst="straightConnector1">
            <a:avLst/>
          </a:prstGeom>
          <a:noFill/>
          <a:ln w="9525" cap="flat" cmpd="sng">
            <a:solidFill>
              <a:schemeClr val="accent1"/>
            </a:solidFill>
            <a:prstDash val="solid"/>
            <a:miter lim="800000"/>
            <a:headEnd type="none" w="sm" len="sm"/>
            <a:tailEnd type="stealth" w="med" len="med"/>
          </a:ln>
        </p:spPr>
      </p:cxnSp>
      <p:cxnSp>
        <p:nvCxnSpPr>
          <p:cNvPr id="49" name="Google Shape;746;p98">
            <a:extLst>
              <a:ext uri="{FF2B5EF4-FFF2-40B4-BE49-F238E27FC236}">
                <a16:creationId xmlns:a16="http://schemas.microsoft.com/office/drawing/2014/main" id="{CBDD1243-4008-4069-B1CF-E9CDCE0BBEBA}"/>
              </a:ext>
            </a:extLst>
          </p:cNvPr>
          <p:cNvCxnSpPr>
            <a:cxnSpLocks/>
          </p:cNvCxnSpPr>
          <p:nvPr/>
        </p:nvCxnSpPr>
        <p:spPr>
          <a:xfrm flipH="1" flipV="1">
            <a:off x="3191089" y="3452816"/>
            <a:ext cx="16331" cy="262520"/>
          </a:xfrm>
          <a:prstGeom prst="straightConnector1">
            <a:avLst/>
          </a:prstGeom>
          <a:noFill/>
          <a:ln w="9525" cap="flat" cmpd="sng">
            <a:solidFill>
              <a:schemeClr val="accent1"/>
            </a:solidFill>
            <a:prstDash val="solid"/>
            <a:miter lim="800000"/>
            <a:headEnd type="none" w="sm" len="sm"/>
            <a:tailEnd type="stealth" w="med" len="med"/>
          </a:ln>
        </p:spPr>
      </p:cxnSp>
      <p:sp>
        <p:nvSpPr>
          <p:cNvPr id="3" name="Rectangle 2">
            <a:extLst>
              <a:ext uri="{FF2B5EF4-FFF2-40B4-BE49-F238E27FC236}">
                <a16:creationId xmlns:a16="http://schemas.microsoft.com/office/drawing/2014/main" id="{6BD47030-837E-9A3D-32C5-76BD7914AF95}"/>
              </a:ext>
            </a:extLst>
          </p:cNvPr>
          <p:cNvSpPr/>
          <p:nvPr/>
        </p:nvSpPr>
        <p:spPr>
          <a:xfrm>
            <a:off x="4249413" y="4408797"/>
            <a:ext cx="533273" cy="1703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sz="1000" b="1" dirty="0">
                <a:solidFill>
                  <a:srgbClr val="FF0000"/>
                </a:solidFill>
              </a:rPr>
              <a:t>YES</a:t>
            </a:r>
          </a:p>
        </p:txBody>
      </p:sp>
      <p:sp>
        <p:nvSpPr>
          <p:cNvPr id="4" name="Rectangle 3">
            <a:extLst>
              <a:ext uri="{FF2B5EF4-FFF2-40B4-BE49-F238E27FC236}">
                <a16:creationId xmlns:a16="http://schemas.microsoft.com/office/drawing/2014/main" id="{9BF8ECFD-572A-5F1C-16B4-EF5F11D43946}"/>
              </a:ext>
            </a:extLst>
          </p:cNvPr>
          <p:cNvSpPr/>
          <p:nvPr/>
        </p:nvSpPr>
        <p:spPr>
          <a:xfrm>
            <a:off x="2541579" y="3495787"/>
            <a:ext cx="740458" cy="2332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sz="1000" b="1" dirty="0">
                <a:solidFill>
                  <a:srgbClr val="FF0000"/>
                </a:solidFill>
              </a:rPr>
              <a:t>YES</a:t>
            </a:r>
          </a:p>
        </p:txBody>
      </p:sp>
      <p:sp>
        <p:nvSpPr>
          <p:cNvPr id="5" name="Rectangle 4">
            <a:extLst>
              <a:ext uri="{FF2B5EF4-FFF2-40B4-BE49-F238E27FC236}">
                <a16:creationId xmlns:a16="http://schemas.microsoft.com/office/drawing/2014/main" id="{42D4644E-5B29-FABA-6F20-87A723418E7B}"/>
              </a:ext>
            </a:extLst>
          </p:cNvPr>
          <p:cNvSpPr/>
          <p:nvPr/>
        </p:nvSpPr>
        <p:spPr>
          <a:xfrm>
            <a:off x="5517148" y="4219664"/>
            <a:ext cx="533273" cy="1703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NL" sz="1000" b="1" dirty="0">
                <a:solidFill>
                  <a:srgbClr val="FF0000"/>
                </a:solidFill>
              </a:rPr>
              <a:t>YES</a:t>
            </a:r>
          </a:p>
        </p:txBody>
      </p:sp>
    </p:spTree>
    <p:extLst>
      <p:ext uri="{BB962C8B-B14F-4D97-AF65-F5344CB8AC3E}">
        <p14:creationId xmlns:p14="http://schemas.microsoft.com/office/powerpoint/2010/main" val="3014922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0"/>
          <p:cNvSpPr txBox="1">
            <a:spLocks noGrp="1"/>
          </p:cNvSpPr>
          <p:nvPr>
            <p:ph type="title"/>
          </p:nvPr>
        </p:nvSpPr>
        <p:spPr>
          <a:xfrm>
            <a:off x="508397" y="732235"/>
            <a:ext cx="7886700" cy="4036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lnSpc>
                <a:spcPct val="90000"/>
              </a:lnSpc>
              <a:spcBef>
                <a:spcPts val="0"/>
              </a:spcBef>
              <a:spcAft>
                <a:spcPts val="0"/>
              </a:spcAft>
            </a:pPr>
            <a:r>
              <a:rPr lang="en-CA" sz="2100" dirty="0">
                <a:solidFill>
                  <a:srgbClr val="C00000"/>
                </a:solidFill>
                <a:latin typeface="Arial"/>
                <a:ea typeface="Arial"/>
                <a:cs typeface="Arial"/>
                <a:sym typeface="Arial"/>
              </a:rPr>
              <a:t>Data Set Preparation</a:t>
            </a:r>
            <a:endParaRPr sz="2100" dirty="0">
              <a:solidFill>
                <a:srgbClr val="C00000"/>
              </a:solidFill>
              <a:latin typeface="Arial"/>
              <a:ea typeface="Arial"/>
              <a:cs typeface="Arial"/>
              <a:sym typeface="Arial"/>
            </a:endParaRPr>
          </a:p>
        </p:txBody>
      </p:sp>
      <p:sp>
        <p:nvSpPr>
          <p:cNvPr id="788" name="Google Shape;788;p100"/>
          <p:cNvSpPr txBox="1"/>
          <p:nvPr/>
        </p:nvSpPr>
        <p:spPr>
          <a:xfrm>
            <a:off x="742950" y="234554"/>
            <a:ext cx="7886700" cy="497700"/>
          </a:xfrm>
          <a:prstGeom prst="rect">
            <a:avLst/>
          </a:prstGeom>
          <a:noFill/>
          <a:ln>
            <a:noFill/>
          </a:ln>
        </p:spPr>
        <p:txBody>
          <a:bodyPr spcFirstLastPara="1" wrap="square" lIns="68569" tIns="34275" rIns="68569" bIns="34275" anchor="ctr" anchorCtr="0">
            <a:norm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lang="en-CA" sz="2400" dirty="0">
                <a:latin typeface="Arial"/>
                <a:ea typeface="Arial"/>
                <a:cs typeface="Arial"/>
                <a:sym typeface="Arial"/>
              </a:rPr>
              <a:t>GOOD MODELING PRACTICES (GMP)</a:t>
            </a:r>
            <a:endParaRPr kumimoji="0" sz="1800" b="1" i="0" u="none" strike="noStrike" kern="1200" cap="none" spc="0" normalizeH="0" baseline="0" noProof="0" dirty="0">
              <a:ln>
                <a:noFill/>
              </a:ln>
              <a:solidFill>
                <a:srgbClr val="005172"/>
              </a:solidFill>
              <a:effectLst/>
              <a:uLnTx/>
              <a:uFillTx/>
              <a:latin typeface="Calibri" pitchFamily="34" charset="0"/>
              <a:ea typeface="+mn-ea"/>
              <a:cs typeface="+mn-cs"/>
            </a:endParaRPr>
          </a:p>
        </p:txBody>
      </p:sp>
      <p:sp>
        <p:nvSpPr>
          <p:cNvPr id="2" name="Marcador de número de diapositiva 1"/>
          <p:cNvSpPr>
            <a:spLocks noGrp="1"/>
          </p:cNvSpPr>
          <p:nvPr>
            <p:ph type="sldNum" sz="quarter" idx="12"/>
          </p:nvPr>
        </p:nvSpPr>
        <p:spPr/>
        <p:txBody>
          <a:bodyPr/>
          <a:lstStyle/>
          <a:p>
            <a:pPr marL="0" marR="0" lvl="0" indent="0" algn="l" defTabSz="514350" rtl="0" eaLnBrk="1" fontAlgn="base" latinLnBrk="0" hangingPunct="1">
              <a:lnSpc>
                <a:spcPts val="900"/>
              </a:lnSpc>
              <a:spcBef>
                <a:spcPct val="0"/>
              </a:spcBef>
              <a:spcAft>
                <a:spcPct val="0"/>
              </a:spcAft>
              <a:buClrTx/>
              <a:buSzTx/>
              <a:buFontTx/>
              <a:buNone/>
              <a:tabLst/>
              <a:defRPr/>
            </a:pPr>
            <a:fld id="{A3EE0AAB-F82B-486A-97FF-0C5631F72C65}" type="slidenum">
              <a:rPr kumimoji="0" lang="en-GB" sz="800" b="0" i="0" u="none" strike="noStrike" kern="1200" cap="none" spc="0" normalizeH="0" baseline="0" noProof="0" smtClean="0">
                <a:ln>
                  <a:noFill/>
                </a:ln>
                <a:solidFill>
                  <a:prstClr val="white"/>
                </a:solidFill>
                <a:effectLst/>
                <a:uLnTx/>
                <a:uFillTx/>
                <a:latin typeface="Verdana" pitchFamily="34" charset="0"/>
                <a:ea typeface="+mn-ea"/>
                <a:cs typeface="+mn-cs"/>
              </a:rPr>
              <a:pPr marL="0" marR="0" lvl="0" indent="0" algn="l" defTabSz="514350" rtl="0" eaLnBrk="1" fontAlgn="base" latinLnBrk="0" hangingPunct="1">
                <a:lnSpc>
                  <a:spcPts val="900"/>
                </a:lnSpc>
                <a:spcBef>
                  <a:spcPct val="0"/>
                </a:spcBef>
                <a:spcAft>
                  <a:spcPct val="0"/>
                </a:spcAft>
                <a:buClrTx/>
                <a:buSzTx/>
                <a:buFontTx/>
                <a:buNone/>
                <a:tabLst/>
                <a:defRPr/>
              </a:pPr>
              <a:t>9</a:t>
            </a:fld>
            <a:endParaRPr kumimoji="0" lang="en-GB" sz="800" b="0" i="0" u="none" strike="noStrike" kern="1200" cap="none" spc="0" normalizeH="0" baseline="0" noProof="0">
              <a:ln>
                <a:noFill/>
              </a:ln>
              <a:solidFill>
                <a:prstClr val="white"/>
              </a:solidFill>
              <a:effectLst/>
              <a:uLnTx/>
              <a:uFillTx/>
              <a:latin typeface="Verdana" pitchFamily="34" charset="0"/>
              <a:ea typeface="+mn-ea"/>
              <a:cs typeface="+mn-cs"/>
            </a:endParaRPr>
          </a:p>
        </p:txBody>
      </p:sp>
      <p:pic>
        <p:nvPicPr>
          <p:cNvPr id="4" name="Picture 3">
            <a:extLst>
              <a:ext uri="{FF2B5EF4-FFF2-40B4-BE49-F238E27FC236}">
                <a16:creationId xmlns:a16="http://schemas.microsoft.com/office/drawing/2014/main" id="{FF53F21A-B9E7-076D-EB15-46CEE1251825}"/>
              </a:ext>
            </a:extLst>
          </p:cNvPr>
          <p:cNvPicPr>
            <a:picLocks noChangeAspect="1"/>
          </p:cNvPicPr>
          <p:nvPr/>
        </p:nvPicPr>
        <p:blipFill>
          <a:blip r:embed="rId3"/>
          <a:stretch>
            <a:fillRect/>
          </a:stretch>
        </p:blipFill>
        <p:spPr>
          <a:xfrm>
            <a:off x="0" y="1553778"/>
            <a:ext cx="4448175" cy="2828925"/>
          </a:xfrm>
          <a:prstGeom prst="rect">
            <a:avLst/>
          </a:prstGeom>
        </p:spPr>
      </p:pic>
      <p:cxnSp>
        <p:nvCxnSpPr>
          <p:cNvPr id="6" name="Straight Connector 5">
            <a:extLst>
              <a:ext uri="{FF2B5EF4-FFF2-40B4-BE49-F238E27FC236}">
                <a16:creationId xmlns:a16="http://schemas.microsoft.com/office/drawing/2014/main" id="{6B14BA5B-CE6C-DCDD-5C21-71F084E9AFEA}"/>
              </a:ext>
            </a:extLst>
          </p:cNvPr>
          <p:cNvCxnSpPr/>
          <p:nvPr/>
        </p:nvCxnSpPr>
        <p:spPr>
          <a:xfrm>
            <a:off x="4618746" y="1420837"/>
            <a:ext cx="0" cy="3414357"/>
          </a:xfrm>
          <a:prstGeom prst="line">
            <a:avLst/>
          </a:prstGeom>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02710AC1-98F0-D11E-D3C2-27336D6AE32F}"/>
              </a:ext>
            </a:extLst>
          </p:cNvPr>
          <p:cNvPicPr>
            <a:picLocks noChangeAspect="1"/>
          </p:cNvPicPr>
          <p:nvPr/>
        </p:nvPicPr>
        <p:blipFill>
          <a:blip r:embed="rId4"/>
          <a:stretch>
            <a:fillRect/>
          </a:stretch>
        </p:blipFill>
        <p:spPr>
          <a:xfrm>
            <a:off x="5023935" y="2454505"/>
            <a:ext cx="3283974" cy="1347019"/>
          </a:xfrm>
          <a:prstGeom prst="rect">
            <a:avLst/>
          </a:prstGeom>
        </p:spPr>
      </p:pic>
    </p:spTree>
    <p:extLst>
      <p:ext uri="{BB962C8B-B14F-4D97-AF65-F5344CB8AC3E}">
        <p14:creationId xmlns:p14="http://schemas.microsoft.com/office/powerpoint/2010/main" val="663015818"/>
      </p:ext>
    </p:extLst>
  </p:cSld>
  <p:clrMapOvr>
    <a:masterClrMapping/>
  </p:clrMapOvr>
</p:sld>
</file>

<file path=ppt/theme/theme1.xml><?xml version="1.0" encoding="utf-8"?>
<a:theme xmlns:a="http://schemas.openxmlformats.org/drawingml/2006/main" name="WUR">
  <a:themeElements>
    <a:clrScheme name="WUR 2022">
      <a:dk1>
        <a:srgbClr val="005172"/>
      </a:dk1>
      <a:lt1>
        <a:srgbClr val="FFFFFF"/>
      </a:lt1>
      <a:dk2>
        <a:srgbClr val="008A00"/>
      </a:dk2>
      <a:lt2>
        <a:srgbClr val="005172"/>
      </a:lt2>
      <a:accent1>
        <a:srgbClr val="6AADE4"/>
      </a:accent1>
      <a:accent2>
        <a:srgbClr val="D0B972"/>
      </a:accent2>
      <a:accent3>
        <a:srgbClr val="D5D2CA"/>
      </a:accent3>
      <a:accent4>
        <a:srgbClr val="FF7900"/>
      </a:accent4>
      <a:accent5>
        <a:srgbClr val="00549F"/>
      </a:accent5>
      <a:accent6>
        <a:srgbClr val="000000"/>
      </a:accent6>
      <a:hlink>
        <a:srgbClr val="00549F"/>
      </a:hlink>
      <a:folHlink>
        <a:srgbClr val="00549F"/>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14183A65C2C645ADA7BC5603AF44F2" ma:contentTypeVersion="15" ma:contentTypeDescription="Een nieuw document maken." ma:contentTypeScope="" ma:versionID="784282728c7b50b5738d95f21eabb7a4">
  <xsd:schema xmlns:xsd="http://www.w3.org/2001/XMLSchema" xmlns:xs="http://www.w3.org/2001/XMLSchema" xmlns:p="http://schemas.microsoft.com/office/2006/metadata/properties" xmlns:ns3="f57bc8fc-db93-4706-8ea7-8a418546d01a" xmlns:ns4="b86151ff-f084-444e-9e9a-673684c5f9bc" targetNamespace="http://schemas.microsoft.com/office/2006/metadata/properties" ma:root="true" ma:fieldsID="70d48ef3fdfd238e56cd0a879090d024" ns3:_="" ns4:_="">
    <xsd:import namespace="f57bc8fc-db93-4706-8ea7-8a418546d01a"/>
    <xsd:import namespace="b86151ff-f084-444e-9e9a-673684c5f9b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bc8fc-db93-4706-8ea7-8a418546d0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6151ff-f084-444e-9e9a-673684c5f9bc"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element name="SharingHintHash" ma:index="14"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57bc8fc-db93-4706-8ea7-8a418546d01a" xsi:nil="true"/>
  </documentManagement>
</p:properties>
</file>

<file path=customXml/itemProps1.xml><?xml version="1.0" encoding="utf-8"?>
<ds:datastoreItem xmlns:ds="http://schemas.openxmlformats.org/officeDocument/2006/customXml" ds:itemID="{ED1C5703-6D1A-46B7-B661-5FD149C7D9F4}">
  <ds:schemaRefs>
    <ds:schemaRef ds:uri="b86151ff-f084-444e-9e9a-673684c5f9bc"/>
    <ds:schemaRef ds:uri="f57bc8fc-db93-4706-8ea7-8a418546d0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FCBEB33-1553-4D35-88D5-8ECEBE431604}">
  <ds:schemaRefs>
    <ds:schemaRef ds:uri="http://schemas.microsoft.com/sharepoint/v3/contenttype/forms"/>
  </ds:schemaRefs>
</ds:datastoreItem>
</file>

<file path=customXml/itemProps3.xml><?xml version="1.0" encoding="utf-8"?>
<ds:datastoreItem xmlns:ds="http://schemas.openxmlformats.org/officeDocument/2006/customXml" ds:itemID="{FF9B122A-864B-44D0-94F0-BF3C25FC1A8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86151ff-f084-444e-9e9a-673684c5f9bc"/>
    <ds:schemaRef ds:uri="http://purl.org/dc/elements/1.1/"/>
    <ds:schemaRef ds:uri="http://schemas.microsoft.com/office/2006/metadata/properties"/>
    <ds:schemaRef ds:uri="f57bc8fc-db93-4706-8ea7-8a418546d01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10598</TotalTime>
  <Words>15474</Words>
  <Application>Microsoft Office PowerPoint</Application>
  <PresentationFormat>On-screen Show (16:9)</PresentationFormat>
  <Paragraphs>1095</Paragraphs>
  <Slides>71</Slides>
  <Notes>58</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93" baseType="lpstr">
      <vt:lpstr>Arial</vt:lpstr>
      <vt:lpstr>Bahnschrift Light</vt:lpstr>
      <vt:lpstr>Calibri</vt:lpstr>
      <vt:lpstr>Century</vt:lpstr>
      <vt:lpstr>Century Gothic</vt:lpstr>
      <vt:lpstr>ElsevierGulliver</vt:lpstr>
      <vt:lpstr>Google Sans</vt:lpstr>
      <vt:lpstr>Helvetica</vt:lpstr>
      <vt:lpstr>Helvetica Neue</vt:lpstr>
      <vt:lpstr>inherit</vt:lpstr>
      <vt:lpstr>KaTeX_Main</vt:lpstr>
      <vt:lpstr>KaTeX_Math</vt:lpstr>
      <vt:lpstr>Noto Sans Symbols</vt:lpstr>
      <vt:lpstr>Open Sans</vt:lpstr>
      <vt:lpstr>Roboto</vt:lpstr>
      <vt:lpstr>Söhne</vt:lpstr>
      <vt:lpstr>source-serif-pro</vt:lpstr>
      <vt:lpstr>Trebuchet MS</vt:lpstr>
      <vt:lpstr>Verdana</vt:lpstr>
      <vt:lpstr>Wingdings</vt:lpstr>
      <vt:lpstr>WUR</vt:lpstr>
      <vt:lpstr>Document</vt:lpstr>
      <vt:lpstr>Hands on data: Chemometrics </vt:lpstr>
      <vt:lpstr>Workshop agenda: Chemometrics</vt:lpstr>
      <vt:lpstr>Part 1: Introduction </vt:lpstr>
      <vt:lpstr>Chemometrics</vt:lpstr>
      <vt:lpstr>Why Chemometrics? Why Linear Algebra? </vt:lpstr>
      <vt:lpstr>Statistics versus chemometrics</vt:lpstr>
      <vt:lpstr>Multivariate analysis</vt:lpstr>
      <vt:lpstr>GOOD MODELING PRACTICES (GMP)</vt:lpstr>
      <vt:lpstr>Data Set Preparation</vt:lpstr>
      <vt:lpstr>Part 2: Exploratory analysis and Outlier Detection   </vt:lpstr>
      <vt:lpstr>Reducing dimensionality</vt:lpstr>
      <vt:lpstr>PowerPoint Presentation</vt:lpstr>
      <vt:lpstr>PowerPoint Presentation</vt:lpstr>
      <vt:lpstr>PowerPoint Presentation</vt:lpstr>
      <vt:lpstr>PowerPoint Presentation</vt:lpstr>
      <vt:lpstr>PowerPoint Presentation</vt:lpstr>
      <vt:lpstr>PCA: Matrix decomposition</vt:lpstr>
      <vt:lpstr>PCA: Matrix decomposition</vt:lpstr>
      <vt:lpstr>Change of basis: Linear transformation </vt:lpstr>
      <vt:lpstr>Eigenvalues and eigenvectors</vt:lpstr>
      <vt:lpstr>PowerPoint Presentation</vt:lpstr>
      <vt:lpstr>Factor rotation</vt:lpstr>
      <vt:lpstr>Loadings</vt:lpstr>
      <vt:lpstr>Outlier detection</vt:lpstr>
      <vt:lpstr> Isolation Forest</vt:lpstr>
      <vt:lpstr>Part 3: Pretreatments on Raw Spectra   </vt:lpstr>
      <vt:lpstr>Near Infrared Spectroscopy  </vt:lpstr>
      <vt:lpstr>Real spectrum may be influenced by:</vt:lpstr>
      <vt:lpstr>How to distinguish additive and multiplicative effects</vt:lpstr>
      <vt:lpstr>How to distinguish additive and multiplicative effects</vt:lpstr>
      <vt:lpstr>How to distinguish additive and multiplicative effects</vt:lpstr>
      <vt:lpstr>How to distinguish additive and multiplicative effects</vt:lpstr>
      <vt:lpstr>PowerPoint Presentation</vt:lpstr>
      <vt:lpstr>PowerPoint Presentation</vt:lpstr>
      <vt:lpstr>PowerPoint Presentation</vt:lpstr>
      <vt:lpstr>PowerPoint Presentation</vt:lpstr>
      <vt:lpstr>Derivatives</vt:lpstr>
      <vt:lpstr>Standard Normal Variate (SNV)</vt:lpstr>
      <vt:lpstr>Multiplicative Scatter Correction (MSC)</vt:lpstr>
      <vt:lpstr>PowerPoint Presentation</vt:lpstr>
      <vt:lpstr>PowerPoint Presentation</vt:lpstr>
      <vt:lpstr>PowerPoint Presentation</vt:lpstr>
      <vt:lpstr>PowerPoint Presentation</vt:lpstr>
      <vt:lpstr>PowerPoint Presentation</vt:lpstr>
      <vt:lpstr>Part 4: Feature selection methods</vt:lpstr>
      <vt:lpstr>Feature selection</vt:lpstr>
      <vt:lpstr>Variable transformation</vt:lpstr>
      <vt:lpstr>PowerPoint Presentation</vt:lpstr>
      <vt:lpstr>PowerPoint Presentation</vt:lpstr>
      <vt:lpstr>Covariance </vt:lpstr>
      <vt:lpstr>Wrapping method: Covariance selection (CovSel)</vt:lpstr>
      <vt:lpstr>Covariance selection (CovSel)</vt:lpstr>
      <vt:lpstr>PowerPoint Presentation</vt:lpstr>
      <vt:lpstr>Part 5: Cross validation and Data Split </vt:lpstr>
      <vt:lpstr>Some methods for the selection of Representative Learning and Test Sets   </vt:lpstr>
      <vt:lpstr>Some methods for the selection of Representative Learning and Test Sets   </vt:lpstr>
      <vt:lpstr>Cross validation</vt:lpstr>
      <vt:lpstr>Part 6: Discrimination (PLSDA)</vt:lpstr>
      <vt:lpstr>Principles and Objectives of Discrimination</vt:lpstr>
      <vt:lpstr>Partial Least Squares Discriminant Analysis</vt:lpstr>
      <vt:lpstr>Partial Least Squares Discriminant Analysis</vt:lpstr>
      <vt:lpstr>Partial Least Squares Discriminant Analysis</vt:lpstr>
      <vt:lpstr>PowerPoint Presentation</vt:lpstr>
      <vt:lpstr>PowerPoint Presentation</vt:lpstr>
      <vt:lpstr>PowerPoint Presentation</vt:lpstr>
      <vt:lpstr>Part 7: Hands on data </vt:lpstr>
      <vt:lpstr>Hands on data: R code    https://github.com/MMBDD/Serbia  </vt:lpstr>
      <vt:lpstr>Description of initial datasets</vt:lpstr>
      <vt:lpstr>Number of spectra in each class (Healthy: Class 1; Diseased: Class 2) when dataset was split according to different labelling scenarios (Label 1: 0/123;  Label 2: 01/23 and Label  3: 0.5/123).</vt:lpstr>
      <vt:lpstr>References</vt:lpstr>
      <vt:lpstr>Thank you for your attention</vt:lpstr>
    </vt:vector>
  </TitlesOfParts>
  <Company>Wageningen University &amp;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Bertotto, Mercedes</dc:creator>
  <cp:lastModifiedBy>Bertotto, Mercedes</cp:lastModifiedBy>
  <cp:revision>393</cp:revision>
  <dcterms:created xsi:type="dcterms:W3CDTF">2011-09-29T08:30:03Z</dcterms:created>
  <dcterms:modified xsi:type="dcterms:W3CDTF">2023-10-27T06:57:12Z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WHUKW</vt:lpwstr>
  </property>
  <property fmtid="{D5CDD505-2E9C-101B-9397-08002B2CF9AE}" pid="3" name="ContentTypeId">
    <vt:lpwstr>0x0101001C14183A65C2C645ADA7BC5603AF44F2</vt:lpwstr>
  </property>
</Properties>
</file>